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6" r:id="rId1"/>
  </p:sldMasterIdLst>
  <p:notesMasterIdLst>
    <p:notesMasterId r:id="rId8"/>
  </p:notesMasterIdLst>
  <p:sldIdLst>
    <p:sldId id="531" r:id="rId2"/>
    <p:sldId id="264" r:id="rId3"/>
    <p:sldId id="512" r:id="rId4"/>
    <p:sldId id="513" r:id="rId5"/>
    <p:sldId id="326" r:id="rId6"/>
    <p:sldId id="53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ummary Section" id="{2250B99B-82DF-42FC-A4C3-EAF4835E3913}">
          <p14:sldIdLst>
            <p14:sldId id="531"/>
            <p14:sldId id="264"/>
            <p14:sldId id="512"/>
            <p14:sldId id="513"/>
            <p14:sldId id="326"/>
            <p14:sldId id="53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iyanka.d" initials="p" lastIdx="1" clrIdx="0">
    <p:extLst>
      <p:ext uri="{19B8F6BF-5375-455C-9EA6-DF929625EA0E}">
        <p15:presenceInfo xmlns:p15="http://schemas.microsoft.com/office/powerpoint/2012/main" userId="S-1-5-21-3915353168-1605177054-2951684922-9283" providerId="AD"/>
      </p:ext>
    </p:extLst>
  </p:cmAuthor>
  <p:cmAuthor id="2" name="Chaitanya Ahuja" initials="CA" lastIdx="7" clrIdx="1">
    <p:extLst>
      <p:ext uri="{19B8F6BF-5375-455C-9EA6-DF929625EA0E}">
        <p15:presenceInfo xmlns:p15="http://schemas.microsoft.com/office/powerpoint/2012/main" userId="Chaitanya Ahuj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84BC"/>
    <a:srgbClr val="31B8E8"/>
    <a:srgbClr val="662D91"/>
    <a:srgbClr val="E6E6E6"/>
    <a:srgbClr val="0EADB3"/>
    <a:srgbClr val="3E3E3D"/>
    <a:srgbClr val="10A44A"/>
    <a:srgbClr val="0D0D0D"/>
    <a:srgbClr val="1C4274"/>
    <a:srgbClr val="3E60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39" autoAdjust="0"/>
  </p:normalViewPr>
  <p:slideViewPr>
    <p:cSldViewPr snapToGrid="0">
      <p:cViewPr varScale="1">
        <p:scale>
          <a:sx n="66" d="100"/>
          <a:sy n="66" d="100"/>
        </p:scale>
        <p:origin x="87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iyanka.pan\Downloads\Premium_New_Reg_CSV3598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551272775277159E-2"/>
          <c:y val="3.6743006522324415E-2"/>
          <c:w val="0.90428822871073877"/>
          <c:h val="0.8289646352796088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Premium_New_Reg_CSV3598!$B$13</c:f>
              <c:strCache>
                <c:ptCount val="1"/>
                <c:pt idx="0">
                  <c:v>Non China Domains</c:v>
                </c:pt>
              </c:strCache>
            </c:strRef>
          </c:tx>
          <c:spPr>
            <a:solidFill>
              <a:srgbClr val="2184BC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2184B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42E-495A-B999-408470716F8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6E27F57B-A53A-4DC8-88F6-C91D06F65AA6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842E-495A-B999-408470716F8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2C7C1EF-CE05-4C54-BDF6-37C693B08DAA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842E-495A-B999-408470716F8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AC71D96-B686-4EE4-BE8F-BA0F28D5DF02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842E-495A-B999-408470716F8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8638D6E-4849-4189-93CD-8CDB21CDB9FD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842E-495A-B999-408470716F8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6BC11F3-93D6-499F-ACF3-7B0C795E8A79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842E-495A-B999-408470716F8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4B2CB33-BE3C-4802-A6F4-204681508E79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842E-495A-B999-408470716F8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074B07DB-8B60-42E0-9C71-A8A0112E2F9C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842E-495A-B999-408470716F8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F4AD003A-44C1-4B1C-9107-81EEC21B5375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842E-495A-B999-408470716F8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C6E99FB1-5776-4772-903E-052512089FB0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842E-495A-B999-408470716F8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3CC5ABB1-08CF-4B5C-B0CB-8708AA5E7472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842E-495A-B999-408470716F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Premium_New_Reg_CSV3598!$A$14:$A$23</c:f>
              <c:strCache>
                <c:ptCount val="10"/>
                <c:pt idx="0">
                  <c:v>top</c:v>
                </c:pt>
                <c:pt idx="1">
                  <c:v>loan</c:v>
                </c:pt>
                <c:pt idx="2">
                  <c:v>xyz</c:v>
                </c:pt>
                <c:pt idx="3">
                  <c:v>club</c:v>
                </c:pt>
                <c:pt idx="4">
                  <c:v>online</c:v>
                </c:pt>
                <c:pt idx="5">
                  <c:v>vip</c:v>
                </c:pt>
                <c:pt idx="6">
                  <c:v>site</c:v>
                </c:pt>
                <c:pt idx="7">
                  <c:v>win</c:v>
                </c:pt>
                <c:pt idx="8">
                  <c:v>shop</c:v>
                </c:pt>
                <c:pt idx="9">
                  <c:v>work</c:v>
                </c:pt>
              </c:strCache>
            </c:strRef>
          </c:cat>
          <c:val>
            <c:numRef>
              <c:f>Premium_New_Reg_CSV3598!$B$14:$B$23</c:f>
              <c:numCache>
                <c:formatCode>#,##0</c:formatCode>
                <c:ptCount val="10"/>
                <c:pt idx="0">
                  <c:v>100041</c:v>
                </c:pt>
                <c:pt idx="1">
                  <c:v>1115235</c:v>
                </c:pt>
                <c:pt idx="2">
                  <c:v>1097181</c:v>
                </c:pt>
                <c:pt idx="3">
                  <c:v>548090</c:v>
                </c:pt>
                <c:pt idx="4">
                  <c:v>869728</c:v>
                </c:pt>
                <c:pt idx="5">
                  <c:v>40318</c:v>
                </c:pt>
                <c:pt idx="6">
                  <c:v>433240</c:v>
                </c:pt>
                <c:pt idx="7">
                  <c:v>281452</c:v>
                </c:pt>
                <c:pt idx="8">
                  <c:v>311729</c:v>
                </c:pt>
                <c:pt idx="9">
                  <c:v>379738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Premium_New_Reg_CSV3598!$D$14:$D$23</c15:f>
                <c15:dlblRangeCache>
                  <c:ptCount val="10"/>
                  <c:pt idx="0">
                    <c:v>3%</c:v>
                  </c:pt>
                  <c:pt idx="1">
                    <c:v>50%</c:v>
                  </c:pt>
                  <c:pt idx="2">
                    <c:v>58%</c:v>
                  </c:pt>
                  <c:pt idx="3">
                    <c:v>43%</c:v>
                  </c:pt>
                  <c:pt idx="4">
                    <c:v>78%</c:v>
                  </c:pt>
                  <c:pt idx="5">
                    <c:v>5%</c:v>
                  </c:pt>
                  <c:pt idx="6">
                    <c:v>75%</c:v>
                  </c:pt>
                  <c:pt idx="7">
                    <c:v>54%</c:v>
                  </c:pt>
                  <c:pt idx="8">
                    <c:v>63%</c:v>
                  </c:pt>
                  <c:pt idx="9">
                    <c:v>85%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842E-495A-B999-408470716F8B}"/>
            </c:ext>
          </c:extLst>
        </c:ser>
        <c:ser>
          <c:idx val="1"/>
          <c:order val="1"/>
          <c:tx>
            <c:strRef>
              <c:f>Premium_New_Reg_CSV3598!$C$13</c:f>
              <c:strCache>
                <c:ptCount val="1"/>
                <c:pt idx="0">
                  <c:v>China Domains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98FF91D-ECE4-4549-8B10-1AA9B3A3DB8C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842E-495A-B999-408470716F8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7B6C544-F4DE-462A-832D-8C9207FAF540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842E-495A-B999-408470716F8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315FB36-2560-4E23-992B-1AFA164FBBA7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842E-495A-B999-408470716F8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6A9A10A-451A-403F-A976-5ADB47E1A482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842E-495A-B999-408470716F8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FA4D2785-BD63-452D-9D18-A6DE9CD50C73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842E-495A-B999-408470716F8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9698ADBB-DFE2-4FA6-B20D-428F5842503D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842E-495A-B999-408470716F8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97C8FD88-2EA4-4E62-A51F-25DA4B513C37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842E-495A-B999-408470716F8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9837DDC7-C45E-4AE5-9435-617039C17AC3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842E-495A-B999-408470716F8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3A456CD2-0CDB-499E-A1DE-409AAEEBCD81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842E-495A-B999-408470716F8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04DC8473-9179-41EA-BC2D-F26F27E355EB}" type="CELLRANGE">
                      <a:rPr lang="en-IN"/>
                      <a:pPr/>
                      <a:t>[CELLRANGE]</a:t>
                    </a:fld>
                    <a:endParaRPr lang="en-IN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842E-495A-B999-408470716F8B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Premium_New_Reg_CSV3598!$A$14:$A$23</c:f>
              <c:strCache>
                <c:ptCount val="10"/>
                <c:pt idx="0">
                  <c:v>top</c:v>
                </c:pt>
                <c:pt idx="1">
                  <c:v>loan</c:v>
                </c:pt>
                <c:pt idx="2">
                  <c:v>xyz</c:v>
                </c:pt>
                <c:pt idx="3">
                  <c:v>club</c:v>
                </c:pt>
                <c:pt idx="4">
                  <c:v>online</c:v>
                </c:pt>
                <c:pt idx="5">
                  <c:v>vip</c:v>
                </c:pt>
                <c:pt idx="6">
                  <c:v>site</c:v>
                </c:pt>
                <c:pt idx="7">
                  <c:v>win</c:v>
                </c:pt>
                <c:pt idx="8">
                  <c:v>shop</c:v>
                </c:pt>
                <c:pt idx="9">
                  <c:v>work</c:v>
                </c:pt>
              </c:strCache>
            </c:strRef>
          </c:cat>
          <c:val>
            <c:numRef>
              <c:f>Premium_New_Reg_CSV3598!$C$14:$C$23</c:f>
              <c:numCache>
                <c:formatCode>General</c:formatCode>
                <c:ptCount val="10"/>
                <c:pt idx="0">
                  <c:v>3300298</c:v>
                </c:pt>
                <c:pt idx="1">
                  <c:v>1104805</c:v>
                </c:pt>
                <c:pt idx="2">
                  <c:v>780211</c:v>
                </c:pt>
                <c:pt idx="3">
                  <c:v>719134</c:v>
                </c:pt>
                <c:pt idx="4">
                  <c:v>170272</c:v>
                </c:pt>
                <c:pt idx="5">
                  <c:v>808502</c:v>
                </c:pt>
                <c:pt idx="6">
                  <c:v>145252</c:v>
                </c:pt>
                <c:pt idx="7">
                  <c:v>243793</c:v>
                </c:pt>
                <c:pt idx="8">
                  <c:v>182492</c:v>
                </c:pt>
                <c:pt idx="9">
                  <c:v>65984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Premium_New_Reg_CSV3598!$E$14:$E$23</c15:f>
                <c15:dlblRangeCache>
                  <c:ptCount val="10"/>
                  <c:pt idx="0">
                    <c:v>97%</c:v>
                  </c:pt>
                  <c:pt idx="1">
                    <c:v>50%</c:v>
                  </c:pt>
                  <c:pt idx="2">
                    <c:v>42%</c:v>
                  </c:pt>
                  <c:pt idx="3">
                    <c:v>57%</c:v>
                  </c:pt>
                  <c:pt idx="4">
                    <c:v>22%</c:v>
                  </c:pt>
                  <c:pt idx="5">
                    <c:v>95%</c:v>
                  </c:pt>
                  <c:pt idx="6">
                    <c:v>25%</c:v>
                  </c:pt>
                  <c:pt idx="7">
                    <c:v>46%</c:v>
                  </c:pt>
                  <c:pt idx="8">
                    <c:v>37%</c:v>
                  </c:pt>
                  <c:pt idx="9">
                    <c:v>15%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1-842E-495A-B999-408470716F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5349840"/>
        <c:axId val="637325280"/>
      </c:barChart>
      <c:catAx>
        <c:axId val="365349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7325280"/>
        <c:crosses val="autoZero"/>
        <c:auto val="1"/>
        <c:lblAlgn val="ctr"/>
        <c:lblOffset val="100"/>
        <c:noMultiLvlLbl val="0"/>
      </c:catAx>
      <c:valAx>
        <c:axId val="637325280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5349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.net</c:v>
                </c:pt>
              </c:strCache>
            </c:strRef>
          </c:tx>
          <c:spPr>
            <a:solidFill>
              <a:srgbClr val="2085B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Q1 2018</c:v>
                </c:pt>
                <c:pt idx="5">
                  <c:v>Q2 2018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1</c:v>
                </c:pt>
                <c:pt idx="1">
                  <c:v>0.97</c:v>
                </c:pt>
                <c:pt idx="2">
                  <c:v>0.87</c:v>
                </c:pt>
                <c:pt idx="3">
                  <c:v>0.82</c:v>
                </c:pt>
                <c:pt idx="4">
                  <c:v>0.78</c:v>
                </c:pt>
                <c:pt idx="5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1A-4D29-82A6-475CDD78FE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.online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Q1 2018</c:v>
                </c:pt>
                <c:pt idx="5">
                  <c:v>Q2 2018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</c:v>
                </c:pt>
                <c:pt idx="1">
                  <c:v>0.03</c:v>
                </c:pt>
                <c:pt idx="2">
                  <c:v>0.13</c:v>
                </c:pt>
                <c:pt idx="3">
                  <c:v>0.18</c:v>
                </c:pt>
                <c:pt idx="4">
                  <c:v>0.22</c:v>
                </c:pt>
                <c:pt idx="5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1A-4D29-82A6-475CDD78FE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2682320"/>
        <c:axId val="211343504"/>
      </c:barChart>
      <c:catAx>
        <c:axId val="22268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211343504"/>
        <c:crosses val="autoZero"/>
        <c:auto val="1"/>
        <c:lblAlgn val="ctr"/>
        <c:lblOffset val="100"/>
        <c:noMultiLvlLbl val="0"/>
      </c:catAx>
      <c:valAx>
        <c:axId val="21134350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222682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0678856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65e5b9fa6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465e5b9fa6_0_13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algn="l" rtl="0"/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B9A50-10DC-43CB-AF63-4F69B3083BC8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2170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B9A50-10DC-43CB-AF63-4F69B3083BC8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9621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64502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81203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2.jpeg">
            <a:extLst>
              <a:ext uri="{FF2B5EF4-FFF2-40B4-BE49-F238E27FC236}">
                <a16:creationId xmlns:a16="http://schemas.microsoft.com/office/drawing/2014/main" id="{D381EDB5-8152-4317-9C62-38DAFC1BBB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0" y="0"/>
            <a:ext cx="12193524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0215012F-96FE-4BD0-9346-024722D0A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6751" y="3968252"/>
            <a:ext cx="9144000" cy="48855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8" name="Shape 15">
            <a:extLst>
              <a:ext uri="{FF2B5EF4-FFF2-40B4-BE49-F238E27FC236}">
                <a16:creationId xmlns:a16="http://schemas.microsoft.com/office/drawing/2014/main" id="{B61C09F1-6409-4274-8E0F-890CB8C7DF41}"/>
              </a:ext>
            </a:extLst>
          </p:cNvPr>
          <p:cNvSpPr txBox="1">
            <a:spLocks/>
          </p:cNvSpPr>
          <p:nvPr userDrawn="1"/>
        </p:nvSpPr>
        <p:spPr>
          <a:xfrm>
            <a:off x="1586751" y="4012774"/>
            <a:ext cx="9403979" cy="44403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IN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Shape 16">
            <a:extLst>
              <a:ext uri="{FF2B5EF4-FFF2-40B4-BE49-F238E27FC236}">
                <a16:creationId xmlns:a16="http://schemas.microsoft.com/office/drawing/2014/main" id="{3B34747A-901D-452C-BC2A-9A51E1855D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6751" y="4796133"/>
            <a:ext cx="9403978" cy="461666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 marL="0" indent="0" algn="ctr">
              <a:buSzTx/>
              <a:buFontTx/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368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7F6C7-EC5E-4459-BDFE-84696D947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93609A-1065-499D-8EEA-A3C073729F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0F9C9-BFB9-42BC-9D42-0F6A46187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D1A131-E0A9-485D-86F6-1F10A89AA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8A6B3-3971-4740-9B86-2A029A9C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F81F6-E7E9-4D78-9957-EC636DDB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A3F65A17-DC95-4250-B80E-31FF15D6E0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097" y="6304727"/>
            <a:ext cx="1595927" cy="46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F2FCA-17DC-4DE7-9F3B-753F0145B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AC9E23-6487-4748-AC7E-F0F5191D1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9D1F6-6922-4E59-A8D8-FB4AE7F56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1193F-DA18-4237-A1F7-E39BF2A08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2C11F-89AE-4D85-9F02-64C4EA1F0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 descr="A close up of a sign&#10;&#10;Description generated with high confidence">
            <a:extLst>
              <a:ext uri="{FF2B5EF4-FFF2-40B4-BE49-F238E27FC236}">
                <a16:creationId xmlns:a16="http://schemas.microsoft.com/office/drawing/2014/main" id="{A00677A7-39C8-4B8A-8AD5-55AF436EFB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097" y="6304727"/>
            <a:ext cx="1595927" cy="46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145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E35628-19A4-4167-9CCE-90337024D1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15782C-98B8-480D-A4AA-C3F753485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73D7F-C032-4A57-9123-1D36FDCA8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42496-B136-4251-BC9D-2537F238B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A1F27-8D38-4175-A339-5E076FEE5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 descr="A close up of a sign&#10;&#10;Description generated with high confidence">
            <a:extLst>
              <a:ext uri="{FF2B5EF4-FFF2-40B4-BE49-F238E27FC236}">
                <a16:creationId xmlns:a16="http://schemas.microsoft.com/office/drawing/2014/main" id="{95863161-559F-430F-804F-438F0A0EA0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097" y="6304727"/>
            <a:ext cx="1595927" cy="46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958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C398C-46DE-477E-8206-EF1F1DF90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E2D439-2A43-41F9-B636-6BCF362AC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3B4E3D-6B30-4840-A27C-6468EE2C8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BD396F-D1F9-4618-A6B3-7AE05F34C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D06EF8-1B70-43A2-889C-06333E34899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8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C68CAADA-233F-4944-9912-082603742B6B}"/>
              </a:ext>
            </a:extLst>
          </p:cNvPr>
          <p:cNvSpPr txBox="1">
            <a:spLocks/>
          </p:cNvSpPr>
          <p:nvPr userDrawn="1"/>
        </p:nvSpPr>
        <p:spPr>
          <a:xfrm>
            <a:off x="831850" y="1709739"/>
            <a:ext cx="10515600" cy="227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pic>
        <p:nvPicPr>
          <p:cNvPr id="8" name="Picture 7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EA76FC4A-491C-442B-A7A7-48BBC57266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846" y="5800593"/>
            <a:ext cx="2120307" cy="82046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4FCD827-83FB-469B-B3E1-31B93EB09E55}"/>
              </a:ext>
            </a:extLst>
          </p:cNvPr>
          <p:cNvSpPr txBox="1"/>
          <p:nvPr userDrawn="1"/>
        </p:nvSpPr>
        <p:spPr>
          <a:xfrm>
            <a:off x="5210819" y="6467172"/>
            <a:ext cx="1757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www.radix.website</a:t>
            </a:r>
          </a:p>
        </p:txBody>
      </p:sp>
    </p:spTree>
    <p:extLst>
      <p:ext uri="{BB962C8B-B14F-4D97-AF65-F5344CB8AC3E}">
        <p14:creationId xmlns:p14="http://schemas.microsoft.com/office/powerpoint/2010/main" val="7084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A9AF5-2BDA-4814-A64E-00CCD91907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>
                <a:solidFill>
                  <a:srgbClr val="595959"/>
                </a:solidFill>
              </a:rPr>
              <a:t>Radix Overview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5C600-EAA0-4087-BA0B-82E1F0A7C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E9693-5FD9-4113-AD14-18B257A9F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B68E1-E49D-4189-889A-89BF0CDAC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D5E2E-69F4-408E-8AE0-59F6D6DB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 descr="A close up of a sign&#10;&#10;Description generated with high confidence">
            <a:extLst>
              <a:ext uri="{FF2B5EF4-FFF2-40B4-BE49-F238E27FC236}">
                <a16:creationId xmlns:a16="http://schemas.microsoft.com/office/drawing/2014/main" id="{972345DE-65EA-4B67-8A15-398E1A3CC2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097" y="6304727"/>
            <a:ext cx="1595927" cy="46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61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A9AF5-2BDA-4814-A64E-00CCD91907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>
                <a:solidFill>
                  <a:srgbClr val="595959"/>
                </a:solidFill>
              </a:rPr>
              <a:t>Radix Overview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5C600-EAA0-4087-BA0B-82E1F0A7C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151"/>
            <a:ext cx="10515600" cy="4351338"/>
          </a:xfrm>
        </p:spPr>
        <p:txBody>
          <a:bodyPr/>
          <a:lstStyle>
            <a:lvl1pPr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E9693-5FD9-4113-AD14-18B257A9F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B68E1-E49D-4189-889A-89BF0CDAC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D5E2E-69F4-408E-8AE0-59F6D6DB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8B14DE-F707-4D88-97DB-F6B04368DAE3}"/>
              </a:ext>
            </a:extLst>
          </p:cNvPr>
          <p:cNvSpPr/>
          <p:nvPr userDrawn="1"/>
        </p:nvSpPr>
        <p:spPr>
          <a:xfrm>
            <a:off x="0" y="6493705"/>
            <a:ext cx="12192000" cy="365126"/>
          </a:xfrm>
          <a:prstGeom prst="rect">
            <a:avLst/>
          </a:prstGeom>
          <a:solidFill>
            <a:srgbClr val="218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4D8C6985-0FAF-4166-ADAE-8E2222E655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219" y="6430487"/>
            <a:ext cx="1326076" cy="51313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3BBE08B-CB55-467F-A7B9-BBF160FF135C}"/>
              </a:ext>
            </a:extLst>
          </p:cNvPr>
          <p:cNvSpPr/>
          <p:nvPr userDrawn="1"/>
        </p:nvSpPr>
        <p:spPr>
          <a:xfrm>
            <a:off x="-8705" y="0"/>
            <a:ext cx="12192000" cy="136525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5B0F809-DD67-4CA9-AA2E-61FDFEB979DB}"/>
              </a:ext>
            </a:extLst>
          </p:cNvPr>
          <p:cNvCxnSpPr>
            <a:cxnSpLocks/>
          </p:cNvCxnSpPr>
          <p:nvPr userDrawn="1"/>
        </p:nvCxnSpPr>
        <p:spPr>
          <a:xfrm flipV="1">
            <a:off x="838200" y="391886"/>
            <a:ext cx="0" cy="539932"/>
          </a:xfrm>
          <a:prstGeom prst="line">
            <a:avLst/>
          </a:prstGeom>
          <a:ln w="38100">
            <a:solidFill>
              <a:srgbClr val="2086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498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13804-E6D1-4B12-B682-66F113706E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9"/>
            <a:ext cx="10515600" cy="2277800"/>
          </a:xfrm>
        </p:spPr>
        <p:txBody>
          <a:bodyPr anchor="b">
            <a:normAutofit/>
          </a:bodyPr>
          <a:lstStyle>
            <a:lvl1pPr>
              <a:defRPr sz="4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>
                <a:solidFill>
                  <a:srgbClr val="595959"/>
                </a:solidFill>
              </a:rPr>
              <a:t>Radix Overview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5CA929-5F65-498D-A844-2B40EDE92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91BA0-B5D1-4559-BAD7-34BA48245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71018-CDAC-4CE9-AF43-86655B8DD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71374-72DD-46BA-B7EC-F20B2E102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78C12554-EC43-4212-B13A-FC54A039E9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097" y="6304727"/>
            <a:ext cx="1595927" cy="46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73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30D78-9D78-45A1-9AB7-B9A0924A4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49432-6312-447E-8EB0-A8C1944908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EA421F-805B-4F64-A1DB-23A4FAD6B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3B8648-FA6D-49A6-B447-90EDB9FD8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59C25-A6AF-4487-9BC4-DF6D84868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926D8-C103-407F-A83D-5F20A60FB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58D8474E-B65C-4B8D-BE82-7083B88206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097" y="6304727"/>
            <a:ext cx="1595927" cy="46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9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11081-412F-4F35-97BD-37364FAF3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8148DF-7CE5-478E-B958-BB4CF22CA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8E88D-9DDC-4B8F-870F-2C74ABF2A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03EC76-8717-442F-9AEA-695DE15E35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211E61-5008-4CDE-9D64-82CF0FD0A6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7AF8E7-E9C0-44A0-A94D-F19DB41C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69D0C4-4689-4365-9601-F51BBB5DA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D44E28-F18B-42EF-A9A7-21A108D5B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pic>
        <p:nvPicPr>
          <p:cNvPr id="11" name="Picture 10" descr="A close up of a sign&#10;&#10;Description generated with high confidence">
            <a:extLst>
              <a:ext uri="{FF2B5EF4-FFF2-40B4-BE49-F238E27FC236}">
                <a16:creationId xmlns:a16="http://schemas.microsoft.com/office/drawing/2014/main" id="{D77AC44C-02D8-45B7-9D11-098EDFB66F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097" y="6304727"/>
            <a:ext cx="1595927" cy="46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414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C713-A277-435A-A242-C0BC75637E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>
                <a:solidFill>
                  <a:srgbClr val="595959"/>
                </a:solidFill>
              </a:rPr>
              <a:t>Radix Overview</a:t>
            </a:r>
            <a:endParaRPr lang="en-IN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982545-B36C-4FFA-B5D6-E4E9E85A6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13A0A-7F78-4B6D-87E6-87C43549D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8D2E61-EEC3-4EF4-A14F-CF6751462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860CF76A-E299-4DFA-AE77-0F9CD4C8E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097" y="6304727"/>
            <a:ext cx="1595927" cy="46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36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94F5F2-79C5-4E94-8A62-3F1FCA2E6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7C43E3-D52D-4B20-869C-98FE27FB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E46B8-A154-4BA7-9C2D-24869C9A2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pic>
        <p:nvPicPr>
          <p:cNvPr id="6" name="Picture 5" descr="A close up of a sign&#10;&#10;Description generated with high confidence">
            <a:extLst>
              <a:ext uri="{FF2B5EF4-FFF2-40B4-BE49-F238E27FC236}">
                <a16:creationId xmlns:a16="http://schemas.microsoft.com/office/drawing/2014/main" id="{81FAA17E-979A-41F9-B455-10CEDCE9A8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097" y="6304727"/>
            <a:ext cx="1595927" cy="46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677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4A206-9296-4477-BDF5-D485CFE37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958C8-BAE6-42F2-A5DA-D31D26286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B84208-4FDE-458F-91F4-53B2406A2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3E6C53-2660-486C-81C3-050CC6804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40783-B19D-41A1-9833-DA03C0EB9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87FF38-711A-46A9-97E2-FE8859727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ADEFEF58-56C7-4580-830C-041A676FF7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097" y="6304727"/>
            <a:ext cx="1595927" cy="46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97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2EE253-B26D-4EA6-83A6-D2E352A7E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3B01C-D108-44E8-9D0B-798FA40C3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9AB48-5FFF-4F98-947E-DBBF80BF45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D6C88-2A8C-4E66-8995-B2F3EAFF506B}" type="datetimeFigureOut">
              <a:rPr lang="en-IN" smtClean="0"/>
              <a:t>01-11-2018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C57F8-71B2-4EC7-B93A-8D2D574180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7E982-D86A-4600-BAC1-A7E9AB0924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920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70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7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591F1-1357-492D-A941-A9CC8697D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0541"/>
            <a:ext cx="10515600" cy="1325563"/>
          </a:xfrm>
        </p:spPr>
        <p:txBody>
          <a:bodyPr/>
          <a:lstStyle/>
          <a:p>
            <a:r>
              <a:rPr lang="en-IN" dirty="0"/>
              <a:t>.ONLINE – facts &amp; figures</a:t>
            </a:r>
          </a:p>
        </p:txBody>
      </p:sp>
    </p:spTree>
    <p:extLst>
      <p:ext uri="{BB962C8B-B14F-4D97-AF65-F5344CB8AC3E}">
        <p14:creationId xmlns:p14="http://schemas.microsoft.com/office/powerpoint/2010/main" val="362195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0D0BE4D-90BE-4ED2-A302-849409981514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707575" y="1343819"/>
          <a:ext cx="10241479" cy="5017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6" name="Google Shape;96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IN" dirty="0"/>
              <a:t>Among t</a:t>
            </a:r>
            <a:r>
              <a:rPr lang="en" dirty="0"/>
              <a:t>op 10 new gTLDs </a:t>
            </a:r>
            <a:r>
              <a:rPr lang="en-IN" dirty="0"/>
              <a:t>Globally </a:t>
            </a:r>
            <a:r>
              <a:rPr lang="en-IN" i="1" dirty="0"/>
              <a:t>– Total Domains</a:t>
            </a:r>
            <a:endParaRPr i="1" dirty="0"/>
          </a:p>
        </p:txBody>
      </p:sp>
      <p:sp>
        <p:nvSpPr>
          <p:cNvPr id="11" name="Google Shape;62;p9">
            <a:extLst>
              <a:ext uri="{FF2B5EF4-FFF2-40B4-BE49-F238E27FC236}">
                <a16:creationId xmlns:a16="http://schemas.microsoft.com/office/drawing/2014/main" id="{06237E0C-7931-46A8-B031-17A8C236E36D}"/>
              </a:ext>
            </a:extLst>
          </p:cNvPr>
          <p:cNvSpPr txBox="1"/>
          <p:nvPr/>
        </p:nvSpPr>
        <p:spPr>
          <a:xfrm>
            <a:off x="10585167" y="6132409"/>
            <a:ext cx="1879200" cy="3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105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 : </a:t>
            </a:r>
            <a:r>
              <a:rPr lang="en-IN" sz="1051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nTLDstats</a:t>
            </a:r>
            <a:endParaRPr sz="1051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42576-DD22-4735-A442-3F1C2EB6B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Gaining on Legacy TLDs - .NET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D9F12E-26D0-46B6-989A-B89EA00B72FC}"/>
              </a:ext>
            </a:extLst>
          </p:cNvPr>
          <p:cNvSpPr/>
          <p:nvPr/>
        </p:nvSpPr>
        <p:spPr>
          <a:xfrm>
            <a:off x="4151659" y="1412862"/>
            <a:ext cx="4578682" cy="422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16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.ONLINE vs .NET : New Registration Trend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D44D066-3CBF-4100-8403-D1C027F64F5F}"/>
              </a:ext>
            </a:extLst>
          </p:cNvPr>
          <p:cNvGrpSpPr/>
          <p:nvPr/>
        </p:nvGrpSpPr>
        <p:grpSpPr>
          <a:xfrm>
            <a:off x="787761" y="2228014"/>
            <a:ext cx="5653239" cy="3827354"/>
            <a:chOff x="442761" y="2177844"/>
            <a:chExt cx="5784783" cy="372778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03621FB-17F4-4144-B69A-FFD7CD1E9CB7}"/>
                </a:ext>
              </a:extLst>
            </p:cNvPr>
            <p:cNvSpPr txBox="1"/>
            <p:nvPr/>
          </p:nvSpPr>
          <p:spPr>
            <a:xfrm>
              <a:off x="1489692" y="2177844"/>
              <a:ext cx="2229395" cy="4496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IN" sz="12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Calibri"/>
                </a:rPr>
                <a:t>Aug ’15</a:t>
              </a:r>
              <a:br>
                <a:rPr kumimoji="0" lang="en-IN" sz="12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Calibri"/>
                </a:rPr>
              </a:br>
              <a:r>
                <a:rPr kumimoji="0" lang="en-IN" sz="12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Calibri"/>
                </a:rPr>
                <a:t> .online launch</a:t>
              </a:r>
            </a:p>
          </p:txBody>
        </p:sp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CE861730-FE72-4C01-88BE-833FDE90038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581058940"/>
                </p:ext>
              </p:extLst>
            </p:nvPr>
          </p:nvGraphicFramePr>
          <p:xfrm>
            <a:off x="442761" y="2355027"/>
            <a:ext cx="5784783" cy="355060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E1CAA3F-62EC-4FA0-A1CC-2499E3759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021786"/>
              </p:ext>
            </p:extLst>
          </p:nvPr>
        </p:nvGraphicFramePr>
        <p:xfrm>
          <a:off x="6818854" y="2228014"/>
          <a:ext cx="5122825" cy="3645439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259556">
                  <a:extLst>
                    <a:ext uri="{9D8B030D-6E8A-4147-A177-3AD203B41FA5}">
                      <a16:colId xmlns:a16="http://schemas.microsoft.com/office/drawing/2014/main" val="153299657"/>
                    </a:ext>
                  </a:extLst>
                </a:gridCol>
                <a:gridCol w="1235070">
                  <a:extLst>
                    <a:ext uri="{9D8B030D-6E8A-4147-A177-3AD203B41FA5}">
                      <a16:colId xmlns:a16="http://schemas.microsoft.com/office/drawing/2014/main" val="3338607808"/>
                    </a:ext>
                  </a:extLst>
                </a:gridCol>
                <a:gridCol w="1390868">
                  <a:extLst>
                    <a:ext uri="{9D8B030D-6E8A-4147-A177-3AD203B41FA5}">
                      <a16:colId xmlns:a16="http://schemas.microsoft.com/office/drawing/2014/main" val="1310695745"/>
                    </a:ext>
                  </a:extLst>
                </a:gridCol>
                <a:gridCol w="1237331">
                  <a:extLst>
                    <a:ext uri="{9D8B030D-6E8A-4147-A177-3AD203B41FA5}">
                      <a16:colId xmlns:a16="http://schemas.microsoft.com/office/drawing/2014/main" val="1169359568"/>
                    </a:ext>
                  </a:extLst>
                </a:gridCol>
              </a:tblGrid>
              <a:tr h="559946"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Year</a:t>
                      </a:r>
                    </a:p>
                  </a:txBody>
                  <a:tcPr marL="80845" marR="80845" marT="40423" marB="40423" anchor="ctr">
                    <a:solidFill>
                      <a:srgbClr val="208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.NET</a:t>
                      </a:r>
                      <a:br>
                        <a:rPr lang="en-IN" sz="12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IN" sz="12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(New </a:t>
                      </a:r>
                      <a:r>
                        <a:rPr lang="en-IN" sz="1200" dirty="0" err="1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Regs</a:t>
                      </a:r>
                      <a:r>
                        <a:rPr lang="en-IN" sz="12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</a:p>
                  </a:txBody>
                  <a:tcPr marL="80845" marR="80845" marT="40423" marB="40423" anchor="ctr">
                    <a:solidFill>
                      <a:srgbClr val="218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.ONLINE </a:t>
                      </a:r>
                      <a:br>
                        <a:rPr lang="en-IN" sz="12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IN" sz="12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(New </a:t>
                      </a:r>
                      <a:r>
                        <a:rPr lang="en-IN" sz="1200" dirty="0" err="1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Regs</a:t>
                      </a:r>
                      <a:r>
                        <a:rPr lang="en-IN" sz="12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</a:p>
                  </a:txBody>
                  <a:tcPr marL="80845" marR="80845" marT="40423" marB="40423" anchor="ctr">
                    <a:solidFill>
                      <a:srgbClr val="218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.ONLINE as a % of .NET</a:t>
                      </a:r>
                    </a:p>
                  </a:txBody>
                  <a:tcPr marL="80845" marR="80845" marT="40423" marB="40423" anchor="ctr">
                    <a:solidFill>
                      <a:srgbClr val="218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004321"/>
                  </a:ext>
                </a:extLst>
              </a:tr>
              <a:tr h="503497">
                <a:tc>
                  <a:txBody>
                    <a:bodyPr/>
                    <a:lstStyle/>
                    <a:p>
                      <a:pPr algn="ctr"/>
                      <a:r>
                        <a:rPr lang="en-IN" sz="1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2014</a:t>
                      </a:r>
                    </a:p>
                  </a:txBody>
                  <a:tcPr marL="80845" marR="80845" marT="40423" marB="40423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3,091,526</a:t>
                      </a:r>
                      <a:endParaRPr lang="en-IN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8421" marR="8421" marT="8421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Not launched</a:t>
                      </a:r>
                    </a:p>
                  </a:txBody>
                  <a:tcPr marL="80845" marR="80845" marT="40423" marB="40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-</a:t>
                      </a:r>
                    </a:p>
                  </a:txBody>
                  <a:tcPr marL="80845" marR="80845" marT="40423" marB="40423" anchor="ctr"/>
                </a:tc>
                <a:extLst>
                  <a:ext uri="{0D108BD9-81ED-4DB2-BD59-A6C34878D82A}">
                    <a16:rowId xmlns:a16="http://schemas.microsoft.com/office/drawing/2014/main" val="3019127821"/>
                  </a:ext>
                </a:extLst>
              </a:tr>
              <a:tr h="472372">
                <a:tc>
                  <a:txBody>
                    <a:bodyPr/>
                    <a:lstStyle/>
                    <a:p>
                      <a:pPr algn="ctr"/>
                      <a:r>
                        <a:rPr lang="en-IN" sz="1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2015</a:t>
                      </a:r>
                    </a:p>
                  </a:txBody>
                  <a:tcPr marL="80845" marR="80845" marT="40423" marB="40423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4,284,996</a:t>
                      </a:r>
                      <a:endParaRPr lang="en-IN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8421" marR="8421" marT="842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121,551</a:t>
                      </a:r>
                      <a:endParaRPr lang="en-IN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8421" marR="8421" marT="8421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1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3%</a:t>
                      </a:r>
                    </a:p>
                  </a:txBody>
                  <a:tcPr marL="80845" marR="80845" marT="40423" marB="40423" anchor="ctr"/>
                </a:tc>
                <a:extLst>
                  <a:ext uri="{0D108BD9-81ED-4DB2-BD59-A6C34878D82A}">
                    <a16:rowId xmlns:a16="http://schemas.microsoft.com/office/drawing/2014/main" val="3858361793"/>
                  </a:ext>
                </a:extLst>
              </a:tr>
              <a:tr h="502365">
                <a:tc>
                  <a:txBody>
                    <a:bodyPr/>
                    <a:lstStyle/>
                    <a:p>
                      <a:pPr algn="ctr"/>
                      <a:r>
                        <a:rPr lang="en-IN" sz="1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2016</a:t>
                      </a:r>
                    </a:p>
                  </a:txBody>
                  <a:tcPr marL="80845" marR="80845" marT="40423" marB="40423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3,255,253</a:t>
                      </a:r>
                      <a:endParaRPr lang="en-IN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8421" marR="8421" marT="842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476,376</a:t>
                      </a:r>
                      <a:endParaRPr lang="en-IN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8421" marR="8421" marT="842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13%</a:t>
                      </a:r>
                    </a:p>
                  </a:txBody>
                  <a:tcPr marL="8421" marR="8421" marT="8421" marB="0" anchor="ctr"/>
                </a:tc>
                <a:extLst>
                  <a:ext uri="{0D108BD9-81ED-4DB2-BD59-A6C34878D82A}">
                    <a16:rowId xmlns:a16="http://schemas.microsoft.com/office/drawing/2014/main" val="3487968376"/>
                  </a:ext>
                </a:extLst>
              </a:tr>
              <a:tr h="487367">
                <a:tc>
                  <a:txBody>
                    <a:bodyPr/>
                    <a:lstStyle/>
                    <a:p>
                      <a:pPr algn="ctr"/>
                      <a:r>
                        <a:rPr lang="en-IN" sz="1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2017</a:t>
                      </a:r>
                    </a:p>
                  </a:txBody>
                  <a:tcPr marL="80845" marR="80845" marT="40423" marB="40423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2,327,529</a:t>
                      </a:r>
                      <a:endParaRPr lang="en-IN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8421" marR="8421" marT="842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501,657</a:t>
                      </a:r>
                      <a:endParaRPr lang="en-IN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8421" marR="8421" marT="842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18%</a:t>
                      </a:r>
                      <a:endParaRPr lang="en-IN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8421" marR="8421" marT="8421" marB="0" anchor="ctr"/>
                </a:tc>
                <a:extLst>
                  <a:ext uri="{0D108BD9-81ED-4DB2-BD59-A6C34878D82A}">
                    <a16:rowId xmlns:a16="http://schemas.microsoft.com/office/drawing/2014/main" val="2250778961"/>
                  </a:ext>
                </a:extLst>
              </a:tr>
              <a:tr h="559946">
                <a:tc>
                  <a:txBody>
                    <a:bodyPr/>
                    <a:lstStyle/>
                    <a:p>
                      <a:pPr algn="ctr"/>
                      <a:r>
                        <a:rPr lang="en-IN" sz="1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Q1 2018</a:t>
                      </a:r>
                    </a:p>
                  </a:txBody>
                  <a:tcPr marL="80845" marR="80845" marT="40423" marB="40423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624,515</a:t>
                      </a:r>
                    </a:p>
                  </a:txBody>
                  <a:tcPr marL="8421" marR="8421" marT="842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173,810</a:t>
                      </a:r>
                    </a:p>
                  </a:txBody>
                  <a:tcPr marL="8421" marR="8421" marT="842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22%</a:t>
                      </a:r>
                    </a:p>
                  </a:txBody>
                  <a:tcPr marL="8421" marR="8421" marT="8421" marB="0" anchor="ctr"/>
                </a:tc>
                <a:extLst>
                  <a:ext uri="{0D108BD9-81ED-4DB2-BD59-A6C34878D82A}">
                    <a16:rowId xmlns:a16="http://schemas.microsoft.com/office/drawing/2014/main" val="1844628192"/>
                  </a:ext>
                </a:extLst>
              </a:tr>
              <a:tr h="559946">
                <a:tc>
                  <a:txBody>
                    <a:bodyPr/>
                    <a:lstStyle/>
                    <a:p>
                      <a:pPr algn="ctr"/>
                      <a:r>
                        <a:rPr lang="en-IN" sz="1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Q2 2018</a:t>
                      </a:r>
                    </a:p>
                  </a:txBody>
                  <a:tcPr marL="80845" marR="80845" marT="40423" marB="40423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662,407</a:t>
                      </a:r>
                    </a:p>
                  </a:txBody>
                  <a:tcPr marL="8421" marR="8421" marT="842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194,654</a:t>
                      </a:r>
                    </a:p>
                  </a:txBody>
                  <a:tcPr marL="8421" marR="8421" marT="842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23%</a:t>
                      </a:r>
                    </a:p>
                  </a:txBody>
                  <a:tcPr marL="8421" marR="8421" marT="8421" marB="0" anchor="ctr"/>
                </a:tc>
                <a:extLst>
                  <a:ext uri="{0D108BD9-81ED-4DB2-BD59-A6C34878D82A}">
                    <a16:rowId xmlns:a16="http://schemas.microsoft.com/office/drawing/2014/main" val="1878598894"/>
                  </a:ext>
                </a:extLst>
              </a:tr>
            </a:tbl>
          </a:graphicData>
        </a:graphic>
      </p:graphicFrame>
      <p:pic>
        <p:nvPicPr>
          <p:cNvPr id="12" name="Picture 11" descr="A picture containing object&#10;&#10;Description generated with very high confidence">
            <a:extLst>
              <a:ext uri="{FF2B5EF4-FFF2-40B4-BE49-F238E27FC236}">
                <a16:creationId xmlns:a16="http://schemas.microsoft.com/office/drawing/2014/main" id="{82A946E1-77B3-4288-9FC8-4A2C7A625B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3362" y="3890969"/>
            <a:ext cx="259174" cy="259174"/>
          </a:xfrm>
          <a:prstGeom prst="rect">
            <a:avLst/>
          </a:prstGeom>
        </p:spPr>
      </p:pic>
      <p:pic>
        <p:nvPicPr>
          <p:cNvPr id="13" name="Picture 12" descr="A picture containing object&#10;&#10;Description generated with very high confidence">
            <a:extLst>
              <a:ext uri="{FF2B5EF4-FFF2-40B4-BE49-F238E27FC236}">
                <a16:creationId xmlns:a16="http://schemas.microsoft.com/office/drawing/2014/main" id="{84AF673F-2707-4FE3-BB76-A3057C6851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483" y="4411804"/>
            <a:ext cx="259174" cy="2591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5F51099-AEF5-4544-A62A-9CBD3BF509B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355" y="3429000"/>
            <a:ext cx="259174" cy="25917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7522AE-BBBA-4B49-89CF-C186DDF3D69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355" y="3890969"/>
            <a:ext cx="259174" cy="25917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3E49B8-9F3F-4B1A-979A-C471F9ACE06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355" y="4420242"/>
            <a:ext cx="259174" cy="2591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111667B-4809-4105-B475-D12AEA02017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1311" y="4934101"/>
            <a:ext cx="259174" cy="25917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188ACCD-94C6-4E41-A5BD-011F3DA5705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355" y="5463374"/>
            <a:ext cx="259174" cy="25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284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E6661-BB72-49C7-98E8-1F051270A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/>
              <a:t>Highest Multi-Year Regs vs. Other </a:t>
            </a:r>
            <a:r>
              <a:rPr lang="en-IN" dirty="0" err="1"/>
              <a:t>nTLDs</a:t>
            </a:r>
            <a:r>
              <a:rPr lang="en-IN" dirty="0"/>
              <a:t> - 2018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27039F07-228B-4384-B88E-BEB81A527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6914" y="6248400"/>
            <a:ext cx="5600911" cy="228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*Registrations from Chinese Registrars excluded due to the variance in multi </a:t>
            </a:r>
            <a:r>
              <a:rPr lang="en-IN" sz="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yr</a:t>
            </a:r>
            <a:r>
              <a:rPr lang="en-IN" sz="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pricing. Data for 2018 until 15</a:t>
            </a:r>
            <a:r>
              <a:rPr lang="en-IN" sz="800" i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IN" sz="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Sept.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FC53346-0097-40BC-9137-F43AEE4B351A}"/>
              </a:ext>
            </a:extLst>
          </p:cNvPr>
          <p:cNvSpPr/>
          <p:nvPr/>
        </p:nvSpPr>
        <p:spPr>
          <a:xfrm>
            <a:off x="1785054" y="1396999"/>
            <a:ext cx="3052567" cy="4223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16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Multi-</a:t>
            </a:r>
            <a:r>
              <a:rPr lang="en-IN" sz="160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yr</a:t>
            </a:r>
            <a:r>
              <a:rPr lang="en-IN" sz="16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Regs of </a:t>
            </a:r>
            <a:r>
              <a:rPr lang="en-IN" sz="16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Top 10 </a:t>
            </a:r>
            <a:r>
              <a:rPr lang="en-IN" sz="1600" b="1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nTLDs</a:t>
            </a:r>
            <a:endParaRPr lang="en-IN" sz="16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A58CC3-350C-4541-B95C-FEBD9C3709B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60612" y="1890795"/>
          <a:ext cx="4858171" cy="41667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494339">
                  <a:extLst>
                    <a:ext uri="{9D8B030D-6E8A-4147-A177-3AD203B41FA5}">
                      <a16:colId xmlns:a16="http://schemas.microsoft.com/office/drawing/2014/main" val="3623596107"/>
                    </a:ext>
                  </a:extLst>
                </a:gridCol>
                <a:gridCol w="1494339">
                  <a:extLst>
                    <a:ext uri="{9D8B030D-6E8A-4147-A177-3AD203B41FA5}">
                      <a16:colId xmlns:a16="http://schemas.microsoft.com/office/drawing/2014/main" val="3481784250"/>
                    </a:ext>
                  </a:extLst>
                </a:gridCol>
                <a:gridCol w="1869493">
                  <a:extLst>
                    <a:ext uri="{9D8B030D-6E8A-4147-A177-3AD203B41FA5}">
                      <a16:colId xmlns:a16="http://schemas.microsoft.com/office/drawing/2014/main" val="182521200"/>
                    </a:ext>
                  </a:extLst>
                </a:gridCol>
              </a:tblGrid>
              <a:tr h="364862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Rank</a:t>
                      </a:r>
                    </a:p>
                  </a:txBody>
                  <a:tcPr anchor="ctr">
                    <a:solidFill>
                      <a:srgbClr val="208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TLD</a:t>
                      </a:r>
                    </a:p>
                  </a:txBody>
                  <a:tcPr anchor="ctr">
                    <a:solidFill>
                      <a:srgbClr val="208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Total No. of Multi-</a:t>
                      </a:r>
                      <a:r>
                        <a:rPr lang="en-IN" sz="1400" dirty="0" err="1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yr</a:t>
                      </a:r>
                      <a:r>
                        <a:rPr lang="en-IN" sz="14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Regs</a:t>
                      </a:r>
                    </a:p>
                  </a:txBody>
                  <a:tcPr anchor="ctr">
                    <a:solidFill>
                      <a:srgbClr val="208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817844"/>
                  </a:ext>
                </a:extLst>
              </a:tr>
              <a:tr h="36486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.online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11,939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987771"/>
                  </a:ext>
                </a:extLst>
              </a:tr>
              <a:tr h="36486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Open Sans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</a:t>
                      </a:r>
                      <a:r>
                        <a:rPr lang="en-IN" sz="1400" b="0" i="0" u="none" strike="noStrike" kern="1200" cap="none" spc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xyz</a:t>
                      </a:r>
                      <a:endParaRPr lang="en-IN" sz="14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8,242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536454"/>
                  </a:ext>
                </a:extLst>
              </a:tr>
              <a:tr h="36486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.club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7,495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368873"/>
                  </a:ext>
                </a:extLst>
              </a:tr>
              <a:tr h="36486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.shop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3,436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685845"/>
                  </a:ext>
                </a:extLst>
              </a:tr>
              <a:tr h="36486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.win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3,376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077853"/>
                  </a:ext>
                </a:extLst>
              </a:tr>
              <a:tr h="36486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</a:t>
                      </a:r>
                      <a:r>
                        <a:rPr lang="en-IN" sz="1400" b="0" i="0" u="none" strike="noStrike" kern="1200" cap="none" spc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vip</a:t>
                      </a:r>
                      <a:endParaRPr lang="en-IN" sz="14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3,162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131345"/>
                  </a:ext>
                </a:extLst>
              </a:tr>
              <a:tr h="36486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.site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2,202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9843"/>
                  </a:ext>
                </a:extLst>
              </a:tr>
              <a:tr h="36486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.ltd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1,722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421236"/>
                  </a:ext>
                </a:extLst>
              </a:tr>
              <a:tr h="36486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.top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8,46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342642"/>
                  </a:ext>
                </a:extLst>
              </a:tr>
              <a:tr h="36486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.loan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277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29948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F35979DC-68D9-45BB-B2D0-5F0077305067}"/>
              </a:ext>
            </a:extLst>
          </p:cNvPr>
          <p:cNvSpPr/>
          <p:nvPr/>
        </p:nvSpPr>
        <p:spPr>
          <a:xfrm>
            <a:off x="5867400" y="1396999"/>
            <a:ext cx="6142527" cy="422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IN" sz="160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nTLDs</a:t>
            </a:r>
            <a:r>
              <a:rPr lang="en-IN" sz="16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with the Highest no. of Multi-Year Regs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D557ABF-35C8-4A98-9D7C-0E4FB7EEEFD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400800" y="1890795"/>
          <a:ext cx="4826795" cy="4142448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484688">
                  <a:extLst>
                    <a:ext uri="{9D8B030D-6E8A-4147-A177-3AD203B41FA5}">
                      <a16:colId xmlns:a16="http://schemas.microsoft.com/office/drawing/2014/main" val="3623596107"/>
                    </a:ext>
                  </a:extLst>
                </a:gridCol>
                <a:gridCol w="1484688">
                  <a:extLst>
                    <a:ext uri="{9D8B030D-6E8A-4147-A177-3AD203B41FA5}">
                      <a16:colId xmlns:a16="http://schemas.microsoft.com/office/drawing/2014/main" val="3481784250"/>
                    </a:ext>
                  </a:extLst>
                </a:gridCol>
                <a:gridCol w="1857419">
                  <a:extLst>
                    <a:ext uri="{9D8B030D-6E8A-4147-A177-3AD203B41FA5}">
                      <a16:colId xmlns:a16="http://schemas.microsoft.com/office/drawing/2014/main" val="182521200"/>
                    </a:ext>
                  </a:extLst>
                </a:gridCol>
              </a:tblGrid>
              <a:tr h="555228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Rank</a:t>
                      </a:r>
                    </a:p>
                  </a:txBody>
                  <a:tcPr anchor="ctr">
                    <a:solidFill>
                      <a:srgbClr val="208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TLD</a:t>
                      </a:r>
                    </a:p>
                  </a:txBody>
                  <a:tcPr anchor="ctr">
                    <a:solidFill>
                      <a:srgbClr val="208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Total No. of Multi-</a:t>
                      </a:r>
                      <a:r>
                        <a:rPr lang="en-IN" sz="1400" dirty="0" err="1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yr</a:t>
                      </a:r>
                      <a:r>
                        <a:rPr lang="en-IN" sz="14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Regs</a:t>
                      </a:r>
                    </a:p>
                  </a:txBody>
                  <a:tcPr anchor="ctr">
                    <a:solidFill>
                      <a:srgbClr val="208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817844"/>
                  </a:ext>
                </a:extLst>
              </a:tr>
              <a:tr h="35872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.app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12,761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987771"/>
                  </a:ext>
                </a:extLst>
              </a:tr>
              <a:tr h="35872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Open Sans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.online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11,939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536454"/>
                  </a:ext>
                </a:extLst>
              </a:tr>
              <a:tr h="35872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</a:t>
                      </a:r>
                      <a:r>
                        <a:rPr lang="en-IN" sz="1400" b="0" i="0" u="none" strike="noStrike" kern="1200" cap="none" spc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xyz</a:t>
                      </a:r>
                      <a:endParaRPr lang="en-IN" sz="14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8,242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368873"/>
                  </a:ext>
                </a:extLst>
              </a:tr>
              <a:tr h="35872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.club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7,495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685845"/>
                  </a:ext>
                </a:extLst>
              </a:tr>
              <a:tr h="35872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.work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7,468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077853"/>
                  </a:ext>
                </a:extLst>
              </a:tr>
              <a:tr h="35872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.tech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4,710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131345"/>
                  </a:ext>
                </a:extLst>
              </a:tr>
              <a:tr h="35872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.space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4,013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9843"/>
                  </a:ext>
                </a:extLst>
              </a:tr>
              <a:tr h="35872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</a:t>
                      </a:r>
                      <a:r>
                        <a:rPr lang="en-IN" sz="1400" b="0" i="0" u="none" strike="noStrike" kern="1200" cap="none" spc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icu</a:t>
                      </a:r>
                      <a:endParaRPr lang="en-IN" sz="14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3,684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421236"/>
                  </a:ext>
                </a:extLst>
              </a:tr>
              <a:tr h="35872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.life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3,442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342642"/>
                  </a:ext>
                </a:extLst>
              </a:tr>
              <a:tr h="35872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.shop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3,436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29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63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A650D60-B558-48F5-9324-E86ECB040131}"/>
              </a:ext>
            </a:extLst>
          </p:cNvPr>
          <p:cNvSpPr/>
          <p:nvPr/>
        </p:nvSpPr>
        <p:spPr>
          <a:xfrm>
            <a:off x="-32084" y="-131855"/>
            <a:ext cx="12224084" cy="1450396"/>
          </a:xfrm>
          <a:custGeom>
            <a:avLst/>
            <a:gdLst>
              <a:gd name="connsiteX0" fmla="*/ 0 w 12192000"/>
              <a:gd name="connsiteY0" fmla="*/ 0 h 1129554"/>
              <a:gd name="connsiteX1" fmla="*/ 12192000 w 12192000"/>
              <a:gd name="connsiteY1" fmla="*/ 0 h 1129554"/>
              <a:gd name="connsiteX2" fmla="*/ 12192000 w 12192000"/>
              <a:gd name="connsiteY2" fmla="*/ 1129554 h 1129554"/>
              <a:gd name="connsiteX3" fmla="*/ 0 w 12192000"/>
              <a:gd name="connsiteY3" fmla="*/ 1129554 h 1129554"/>
              <a:gd name="connsiteX4" fmla="*/ 0 w 12192000"/>
              <a:gd name="connsiteY4" fmla="*/ 0 h 1129554"/>
              <a:gd name="connsiteX0" fmla="*/ 0 w 12224084"/>
              <a:gd name="connsiteY0" fmla="*/ 0 h 1450396"/>
              <a:gd name="connsiteX1" fmla="*/ 12224084 w 12224084"/>
              <a:gd name="connsiteY1" fmla="*/ 320842 h 1450396"/>
              <a:gd name="connsiteX2" fmla="*/ 12224084 w 12224084"/>
              <a:gd name="connsiteY2" fmla="*/ 1450396 h 1450396"/>
              <a:gd name="connsiteX3" fmla="*/ 32084 w 12224084"/>
              <a:gd name="connsiteY3" fmla="*/ 1450396 h 1450396"/>
              <a:gd name="connsiteX4" fmla="*/ 0 w 12224084"/>
              <a:gd name="connsiteY4" fmla="*/ 0 h 1450396"/>
              <a:gd name="connsiteX0" fmla="*/ 0 w 12224084"/>
              <a:gd name="connsiteY0" fmla="*/ 0 h 1450396"/>
              <a:gd name="connsiteX1" fmla="*/ 12224084 w 12224084"/>
              <a:gd name="connsiteY1" fmla="*/ 32084 h 1450396"/>
              <a:gd name="connsiteX2" fmla="*/ 12224084 w 12224084"/>
              <a:gd name="connsiteY2" fmla="*/ 1450396 h 1450396"/>
              <a:gd name="connsiteX3" fmla="*/ 32084 w 12224084"/>
              <a:gd name="connsiteY3" fmla="*/ 1450396 h 1450396"/>
              <a:gd name="connsiteX4" fmla="*/ 0 w 12224084"/>
              <a:gd name="connsiteY4" fmla="*/ 0 h 1450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24084" h="1450396">
                <a:moveTo>
                  <a:pt x="0" y="0"/>
                </a:moveTo>
                <a:lnTo>
                  <a:pt x="12224084" y="32084"/>
                </a:lnTo>
                <a:lnTo>
                  <a:pt x="12224084" y="1450396"/>
                </a:lnTo>
                <a:lnTo>
                  <a:pt x="32084" y="145039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IN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443022-33EC-48C3-9472-AD904DA0BA28}"/>
              </a:ext>
            </a:extLst>
          </p:cNvPr>
          <p:cNvSpPr txBox="1"/>
          <p:nvPr/>
        </p:nvSpPr>
        <p:spPr>
          <a:xfrm>
            <a:off x="6194116" y="2002422"/>
            <a:ext cx="3445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800" b="1" dirty="0">
                <a:solidFill>
                  <a:srgbClr val="2184B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1000,000+</a:t>
            </a:r>
            <a:br>
              <a:rPr lang="en-US" sz="4800" b="1" dirty="0">
                <a:solidFill>
                  <a:srgbClr val="2184B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Total Domains Registered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541D4C-D7E3-479A-981C-083DF2474F7F}"/>
              </a:ext>
            </a:extLst>
          </p:cNvPr>
          <p:cNvSpPr txBox="1"/>
          <p:nvPr/>
        </p:nvSpPr>
        <p:spPr>
          <a:xfrm>
            <a:off x="2385312" y="3684290"/>
            <a:ext cx="34238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2184B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53%</a:t>
            </a:r>
            <a:br>
              <a:rPr lang="en-US" sz="4800" b="1" dirty="0">
                <a:solidFill>
                  <a:srgbClr val="2184B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Renewal Rate of Recurring Premiums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B836FF7-51BE-4488-B77F-DFE85D9071DE}"/>
              </a:ext>
            </a:extLst>
          </p:cNvPr>
          <p:cNvSpPr txBox="1"/>
          <p:nvPr/>
        </p:nvSpPr>
        <p:spPr>
          <a:xfrm>
            <a:off x="6480608" y="3684290"/>
            <a:ext cx="34238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2184B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36%</a:t>
            </a:r>
            <a:br>
              <a:rPr lang="en-US" sz="4800" b="1" dirty="0">
                <a:solidFill>
                  <a:srgbClr val="2184B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 Total Revenue from Multi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Regs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E4B2904-D2F3-49C0-9A51-AA8FF1129EEB}"/>
              </a:ext>
            </a:extLst>
          </p:cNvPr>
          <p:cNvSpPr txBox="1"/>
          <p:nvPr/>
        </p:nvSpPr>
        <p:spPr>
          <a:xfrm>
            <a:off x="2498711" y="2002422"/>
            <a:ext cx="3204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2184B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  <a:r>
              <a:rPr lang="en-US" sz="4800" b="1" baseline="30000" dirty="0">
                <a:solidFill>
                  <a:srgbClr val="2184B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br>
              <a:rPr lang="en-US" sz="4800" b="1" dirty="0">
                <a:solidFill>
                  <a:srgbClr val="2184B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Largest New Domain</a:t>
            </a:r>
          </a:p>
        </p:txBody>
      </p:sp>
      <p:pic>
        <p:nvPicPr>
          <p:cNvPr id="22" name="Picture 21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284765EF-6219-4A4A-B0B9-3A74286DED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475" y="5553261"/>
            <a:ext cx="3108162" cy="10668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2C0F4C-4B30-4D1E-9148-6885A9962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.ONLINE in Numbers</a:t>
            </a:r>
          </a:p>
        </p:txBody>
      </p:sp>
    </p:spTree>
    <p:extLst>
      <p:ext uri="{BB962C8B-B14F-4D97-AF65-F5344CB8AC3E}">
        <p14:creationId xmlns:p14="http://schemas.microsoft.com/office/powerpoint/2010/main" val="691889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E3E7C-8AD0-4986-8925-9F357135F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2018 Highlights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BAA0062A-4263-4B36-BF9E-25E30AFC0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151"/>
            <a:ext cx="52578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1400" b="1" dirty="0"/>
              <a:t>Counting down to 1 Million Domains </a:t>
            </a:r>
            <a:br>
              <a:rPr lang="en-IN" sz="1400" dirty="0"/>
            </a:br>
            <a:endParaRPr lang="en-IN" sz="1400" dirty="0"/>
          </a:p>
          <a:p>
            <a:pPr lvl="1">
              <a:lnSpc>
                <a:spcPct val="150000"/>
              </a:lnSpc>
            </a:pPr>
            <a:r>
              <a:rPr lang="en-IN" sz="1200" dirty="0"/>
              <a:t>78% Global registrations</a:t>
            </a:r>
          </a:p>
          <a:p>
            <a:pPr lvl="1">
              <a:lnSpc>
                <a:spcPct val="150000"/>
              </a:lnSpc>
            </a:pPr>
            <a:r>
              <a:rPr lang="en-IN" sz="1200" dirty="0"/>
              <a:t>22% Chinese registrations</a:t>
            </a:r>
          </a:p>
          <a:p>
            <a:pPr lvl="1">
              <a:lnSpc>
                <a:spcPct val="150000"/>
              </a:lnSpc>
            </a:pPr>
            <a:r>
              <a:rPr lang="en-IN" sz="1200" dirty="0"/>
              <a:t>750,000+ unique customers</a:t>
            </a:r>
          </a:p>
          <a:p>
            <a:pPr lvl="1">
              <a:lnSpc>
                <a:spcPct val="150000"/>
              </a:lnSpc>
            </a:pPr>
            <a:r>
              <a:rPr lang="en-IN" sz="1200" dirty="0"/>
              <a:t>65% of .online users are Small &amp;</a:t>
            </a:r>
            <a:br>
              <a:rPr lang="en-IN" sz="1200" dirty="0"/>
            </a:br>
            <a:r>
              <a:rPr lang="en-IN" sz="1200" dirty="0"/>
              <a:t>Medium Businesses</a:t>
            </a:r>
          </a:p>
          <a:p>
            <a:pPr lvl="1">
              <a:lnSpc>
                <a:spcPct val="150000"/>
              </a:lnSpc>
            </a:pPr>
            <a:r>
              <a:rPr lang="en-IN" sz="1200" dirty="0"/>
              <a:t>1.3 : 1 - Domain to registrant ratio</a:t>
            </a:r>
          </a:p>
          <a:p>
            <a:pPr lvl="1">
              <a:lnSpc>
                <a:spcPct val="150000"/>
              </a:lnSpc>
            </a:pPr>
            <a:r>
              <a:rPr lang="en-IN" sz="1200" dirty="0"/>
              <a:t>88+ .online premiums organically sold in the aftermarket on </a:t>
            </a:r>
            <a:r>
              <a:rPr lang="en-IN" sz="1200" dirty="0" err="1"/>
              <a:t>Sedo</a:t>
            </a:r>
            <a:r>
              <a:rPr lang="en-IN" sz="1200" dirty="0"/>
              <a:t>, </a:t>
            </a:r>
            <a:r>
              <a:rPr lang="en-IN" sz="1200" dirty="0" err="1"/>
              <a:t>Flippa</a:t>
            </a:r>
            <a:r>
              <a:rPr lang="en-IN" sz="1200" dirty="0"/>
              <a:t> etc (source: </a:t>
            </a:r>
            <a:r>
              <a:rPr lang="en-IN" sz="1200" dirty="0" err="1"/>
              <a:t>Namebio</a:t>
            </a:r>
            <a:r>
              <a:rPr lang="en-IN" sz="1200" dirty="0"/>
              <a:t>)</a:t>
            </a:r>
            <a:endParaRPr lang="en-IN" sz="1200" b="1" dirty="0"/>
          </a:p>
          <a:p>
            <a:pPr lvl="1">
              <a:lnSpc>
                <a:spcPct val="150000"/>
              </a:lnSpc>
            </a:pPr>
            <a:r>
              <a:rPr lang="en-IN" sz="1200" dirty="0"/>
              <a:t>$13M in revenue </a:t>
            </a:r>
          </a:p>
          <a:p>
            <a:pPr lvl="1">
              <a:lnSpc>
                <a:spcPct val="150000"/>
              </a:lnSpc>
            </a:pPr>
            <a:r>
              <a:rPr lang="en-IN" sz="1200" dirty="0"/>
              <a:t>$1.5M revenue from premium domains sold directly by the registry</a:t>
            </a:r>
          </a:p>
          <a:p>
            <a:pPr marL="457200" lvl="1" indent="0">
              <a:lnSpc>
                <a:spcPct val="150000"/>
              </a:lnSpc>
              <a:buNone/>
            </a:pPr>
            <a:br>
              <a:rPr lang="en-IN" sz="1400" dirty="0"/>
            </a:br>
            <a:endParaRPr lang="en-IN" sz="1400" dirty="0"/>
          </a:p>
          <a:p>
            <a:pPr lvl="1">
              <a:lnSpc>
                <a:spcPct val="150000"/>
              </a:lnSpc>
            </a:pPr>
            <a:endParaRPr lang="en-IN" sz="1400" dirty="0"/>
          </a:p>
          <a:p>
            <a:pPr lvl="1"/>
            <a:endParaRPr lang="en-IN" sz="1400" dirty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8F9ECC44-E470-4607-8C21-39F53907263A}"/>
              </a:ext>
            </a:extLst>
          </p:cNvPr>
          <p:cNvSpPr txBox="1">
            <a:spLocks/>
          </p:cNvSpPr>
          <p:nvPr/>
        </p:nvSpPr>
        <p:spPr>
          <a:xfrm>
            <a:off x="6544415" y="1563962"/>
            <a:ext cx="5410198" cy="3727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IN" sz="1400" b="1" dirty="0"/>
              <a:t>Leading TLD at Top Registrar Storefronts</a:t>
            </a:r>
            <a:br>
              <a:rPr lang="en-IN" sz="1400" b="1" dirty="0"/>
            </a:br>
            <a:endParaRPr lang="en-IN" sz="1400" b="1" dirty="0"/>
          </a:p>
          <a:p>
            <a:pPr lvl="1">
              <a:lnSpc>
                <a:spcPct val="150000"/>
              </a:lnSpc>
            </a:pPr>
            <a:r>
              <a:rPr lang="en-IN" sz="1400" dirty="0"/>
              <a:t>Featured in the 10 most sold </a:t>
            </a:r>
            <a:r>
              <a:rPr lang="en-IN" sz="1400" dirty="0" err="1"/>
              <a:t>nTLDs</a:t>
            </a:r>
            <a:r>
              <a:rPr lang="en-IN" sz="1400" dirty="0"/>
              <a:t> at </a:t>
            </a:r>
            <a:br>
              <a:rPr lang="en-IN" sz="1400" dirty="0"/>
            </a:br>
            <a:r>
              <a:rPr lang="en-IN" sz="1400" dirty="0"/>
              <a:t>top 8 registrars</a:t>
            </a:r>
          </a:p>
          <a:p>
            <a:pPr lvl="1">
              <a:lnSpc>
                <a:spcPct val="150000"/>
              </a:lnSpc>
            </a:pPr>
            <a:r>
              <a:rPr lang="en-IN" sz="1400" dirty="0"/>
              <a:t>Top 3 in </a:t>
            </a:r>
            <a:r>
              <a:rPr lang="en-IN" sz="1400" dirty="0" err="1"/>
              <a:t>nTLD</a:t>
            </a:r>
            <a:r>
              <a:rPr lang="en-IN" sz="1400" dirty="0"/>
              <a:t> sales at GoDaddy in 2018</a:t>
            </a:r>
          </a:p>
          <a:p>
            <a:pPr lvl="1">
              <a:lnSpc>
                <a:spcPct val="150000"/>
              </a:lnSpc>
            </a:pPr>
            <a:r>
              <a:rPr lang="en-IN" sz="1400" dirty="0"/>
              <a:t>Most popular </a:t>
            </a:r>
            <a:r>
              <a:rPr lang="en-IN" sz="1400" dirty="0" err="1"/>
              <a:t>nTLD</a:t>
            </a:r>
            <a:r>
              <a:rPr lang="en-IN" sz="1400" dirty="0"/>
              <a:t> at Namecheap launched since 2015 </a:t>
            </a:r>
            <a:r>
              <a:rPr lang="en-IN" sz="1400" i="1" dirty="0"/>
              <a:t>(based on Namecheap’s Domain Insights &amp; Trends Report 2018)</a:t>
            </a:r>
          </a:p>
          <a:p>
            <a:pPr lvl="1">
              <a:lnSpc>
                <a:spcPct val="150000"/>
              </a:lnSpc>
            </a:pPr>
            <a:endParaRPr lang="en-IN" sz="1400" dirty="0"/>
          </a:p>
          <a:p>
            <a:pPr lvl="1">
              <a:lnSpc>
                <a:spcPct val="150000"/>
              </a:lnSpc>
            </a:pPr>
            <a:endParaRPr lang="en-IN" sz="1400" dirty="0"/>
          </a:p>
          <a:p>
            <a:pPr lvl="1"/>
            <a:endParaRPr lang="en-IN" sz="1400" dirty="0"/>
          </a:p>
        </p:txBody>
      </p:sp>
      <p:pic>
        <p:nvPicPr>
          <p:cNvPr id="13" name="Picture 12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364C955D-3E33-42F7-88B8-EEADEE88CC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475" y="5553261"/>
            <a:ext cx="3108162" cy="106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6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6059</TotalTime>
  <Words>251</Words>
  <Application>Microsoft Office PowerPoint</Application>
  <PresentationFormat>Widescreen</PresentationFormat>
  <Paragraphs>127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Helvetica</vt:lpstr>
      <vt:lpstr>Open Sans</vt:lpstr>
      <vt:lpstr>Roboto</vt:lpstr>
      <vt:lpstr>Office Theme</vt:lpstr>
      <vt:lpstr>.ONLINE – facts &amp; figures</vt:lpstr>
      <vt:lpstr>Among top 10 new gTLDs Globally – Total Domains</vt:lpstr>
      <vt:lpstr>Gaining on Legacy TLDs - .NET</vt:lpstr>
      <vt:lpstr>Highest Multi-Year Regs vs. Other nTLDs - 2018</vt:lpstr>
      <vt:lpstr>.ONLINE in Numbers</vt:lpstr>
      <vt:lpstr>2018 Highlights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priyanka.d</dc:creator>
  <cp:lastModifiedBy>Swati Maheshwari</cp:lastModifiedBy>
  <cp:revision>191</cp:revision>
  <dcterms:created xsi:type="dcterms:W3CDTF">2018-09-12T08:45:35Z</dcterms:created>
  <dcterms:modified xsi:type="dcterms:W3CDTF">2018-11-01T14:55:32Z</dcterms:modified>
</cp:coreProperties>
</file>