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6.xml" ContentType="application/vnd.openxmlformats-officedocument.presentationml.notesSlide+xml"/>
  <Override PartName="/ppt/charts/chart32.xml" ContentType="application/vnd.openxmlformats-officedocument.drawingml.chart+xml"/>
  <Override PartName="/ppt/notesSlides/notesSlide7.xml" ContentType="application/vnd.openxmlformats-officedocument.presentationml.notesSlide+xml"/>
  <Override PartName="/ppt/charts/chart33.xml" ContentType="application/vnd.openxmlformats-officedocument.drawingml.chart+xml"/>
  <Override PartName="/ppt/notesSlides/notesSlide8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1"/>
  </p:notesMasterIdLst>
  <p:handoutMasterIdLst>
    <p:handoutMasterId r:id="rId82"/>
  </p:handoutMasterIdLst>
  <p:sldIdLst>
    <p:sldId id="279" r:id="rId6"/>
    <p:sldId id="280" r:id="rId7"/>
    <p:sldId id="281" r:id="rId8"/>
    <p:sldId id="374" r:id="rId9"/>
    <p:sldId id="395" r:id="rId10"/>
    <p:sldId id="421" r:id="rId11"/>
    <p:sldId id="354" r:id="rId12"/>
    <p:sldId id="422" r:id="rId13"/>
    <p:sldId id="361" r:id="rId14"/>
    <p:sldId id="355" r:id="rId15"/>
    <p:sldId id="362" r:id="rId16"/>
    <p:sldId id="425" r:id="rId17"/>
    <p:sldId id="356" r:id="rId18"/>
    <p:sldId id="364" r:id="rId19"/>
    <p:sldId id="426" r:id="rId20"/>
    <p:sldId id="357" r:id="rId21"/>
    <p:sldId id="366" r:id="rId22"/>
    <p:sldId id="427" r:id="rId23"/>
    <p:sldId id="358" r:id="rId24"/>
    <p:sldId id="368" r:id="rId25"/>
    <p:sldId id="428" r:id="rId26"/>
    <p:sldId id="359" r:id="rId27"/>
    <p:sldId id="370" r:id="rId28"/>
    <p:sldId id="429" r:id="rId29"/>
    <p:sldId id="372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8" r:id="rId43"/>
    <p:sldId id="389" r:id="rId44"/>
    <p:sldId id="387" r:id="rId45"/>
    <p:sldId id="396" r:id="rId46"/>
    <p:sldId id="390" r:id="rId47"/>
    <p:sldId id="391" r:id="rId48"/>
    <p:sldId id="392" r:id="rId49"/>
    <p:sldId id="393" r:id="rId50"/>
    <p:sldId id="397" r:id="rId51"/>
    <p:sldId id="424" r:id="rId52"/>
    <p:sldId id="399" r:id="rId53"/>
    <p:sldId id="400" r:id="rId54"/>
    <p:sldId id="401" r:id="rId55"/>
    <p:sldId id="402" r:id="rId56"/>
    <p:sldId id="404" r:id="rId57"/>
    <p:sldId id="403" r:id="rId58"/>
    <p:sldId id="405" r:id="rId59"/>
    <p:sldId id="406" r:id="rId60"/>
    <p:sldId id="431" r:id="rId61"/>
    <p:sldId id="432" r:id="rId62"/>
    <p:sldId id="433" r:id="rId63"/>
    <p:sldId id="434" r:id="rId64"/>
    <p:sldId id="435" r:id="rId65"/>
    <p:sldId id="407" r:id="rId66"/>
    <p:sldId id="408" r:id="rId67"/>
    <p:sldId id="409" r:id="rId68"/>
    <p:sldId id="410" r:id="rId69"/>
    <p:sldId id="411" r:id="rId70"/>
    <p:sldId id="412" r:id="rId71"/>
    <p:sldId id="413" r:id="rId72"/>
    <p:sldId id="414" r:id="rId73"/>
    <p:sldId id="415" r:id="rId74"/>
    <p:sldId id="416" r:id="rId75"/>
    <p:sldId id="418" r:id="rId76"/>
    <p:sldId id="419" r:id="rId77"/>
    <p:sldId id="420" r:id="rId78"/>
    <p:sldId id="436" r:id="rId79"/>
    <p:sldId id="430" r:id="rId8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orient="horz" pos="1570">
          <p15:clr>
            <a:srgbClr val="A4A3A4"/>
          </p15:clr>
        </p15:guide>
        <p15:guide id="3" orient="horz" pos="4156">
          <p15:clr>
            <a:srgbClr val="A4A3A4"/>
          </p15:clr>
        </p15:guide>
        <p15:guide id="4" orient="horz" pos="255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4110">
          <p15:clr>
            <a:srgbClr val="A4A3A4"/>
          </p15:clr>
        </p15:guide>
        <p15:guide id="8" pos="2971">
          <p15:clr>
            <a:srgbClr val="A4A3A4"/>
          </p15:clr>
        </p15:guide>
        <p15:guide id="9" pos="601">
          <p15:clr>
            <a:srgbClr val="A4A3A4"/>
          </p15:clr>
        </p15:guide>
        <p15:guide id="10" pos="5329">
          <p15:clr>
            <a:srgbClr val="A4A3A4"/>
          </p15:clr>
        </p15:guide>
        <p15:guide id="11" pos="3833">
          <p15:clr>
            <a:srgbClr val="A4A3A4"/>
          </p15:clr>
        </p15:guide>
        <p15:guide id="12" pos="68">
          <p15:clr>
            <a:srgbClr val="A4A3A4"/>
          </p15:clr>
        </p15:guide>
        <p15:guide id="13" pos="1292">
          <p15:clr>
            <a:srgbClr val="A4A3A4"/>
          </p15:clr>
        </p15:guide>
        <p15:guide id="14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rt Pritz" initials="KP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B7B9C1"/>
    <a:srgbClr val="2D1955"/>
    <a:srgbClr val="7B1C72"/>
    <a:srgbClr val="864300"/>
    <a:srgbClr val="5F6911"/>
    <a:srgbClr val="FFF7E7"/>
    <a:srgbClr val="636466"/>
    <a:srgbClr val="14B9A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 snapToGrid="0" showGuides="1">
      <p:cViewPr varScale="1">
        <p:scale>
          <a:sx n="100" d="100"/>
          <a:sy n="100" d="100"/>
        </p:scale>
        <p:origin x="-968" y="-112"/>
      </p:cViewPr>
      <p:guideLst>
        <p:guide orient="horz" pos="4319"/>
        <p:guide orient="horz" pos="1570"/>
        <p:guide orient="horz" pos="4156"/>
        <p:guide orient="horz" pos="255"/>
        <p:guide orient="horz" pos="845"/>
        <p:guide orient="horz" pos="1389"/>
        <p:guide orient="horz" pos="4110"/>
        <p:guide pos="2971"/>
        <p:guide pos="601"/>
        <p:guide pos="5329"/>
        <p:guide pos="3833"/>
        <p:guide pos="68"/>
        <p:guide pos="1292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-3180" y="-96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interSettings" Target="printerSettings/printerSettings1.bin"/><Relationship Id="rId84" Type="http://schemas.openxmlformats.org/officeDocument/2006/relationships/commentAuthors" Target="commentAuthors.xml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4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5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6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7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8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9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0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1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2.xlsx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3.xlsx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4.xlsx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5.xlsx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7.xlsx"/><Relationship Id="rId2" Type="http://schemas.microsoft.com/office/2011/relationships/chartStyle" Target="style13.xml"/><Relationship Id="rId3" Type="http://schemas.microsoft.com/office/2011/relationships/chartColorStyle" Target="colors13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8.xlsx"/><Relationship Id="rId2" Type="http://schemas.microsoft.com/office/2011/relationships/chartStyle" Target="style14.xml"/><Relationship Id="rId3" Type="http://schemas.microsoft.com/office/2011/relationships/chartColorStyle" Target="colors14.xm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9.xlsx"/><Relationship Id="rId2" Type="http://schemas.microsoft.com/office/2011/relationships/chartStyle" Target="style15.xml"/><Relationship Id="rId3" Type="http://schemas.microsoft.com/office/2011/relationships/chartColorStyle" Target="colors15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49017043724259"/>
          <c:w val="0.956996580483337"/>
          <c:h val="0.7165350588357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shoes.com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7.2</c:v>
                </c:pt>
                <c:pt idx="2">
                  <c:v>35.30000000000001</c:v>
                </c:pt>
                <c:pt idx="4">
                  <c:v>27.3</c:v>
                </c:pt>
                <c:pt idx="6">
                  <c:v>9.200000000000001</c:v>
                </c:pt>
                <c:pt idx="7">
                  <c:v>23.3</c:v>
                </c:pt>
                <c:pt idx="8">
                  <c:v>27.7</c:v>
                </c:pt>
                <c:pt idx="9">
                  <c:v>83.1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shoes.[country]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>
                  <c:v>42.0</c:v>
                </c:pt>
                <c:pt idx="2">
                  <c:v>6.6</c:v>
                </c:pt>
                <c:pt idx="4">
                  <c:v>25.5</c:v>
                </c:pt>
                <c:pt idx="6">
                  <c:v>23.4</c:v>
                </c:pt>
                <c:pt idx="7">
                  <c:v>45.4</c:v>
                </c:pt>
                <c:pt idx="8">
                  <c:v>52.0</c:v>
                </c:pt>
                <c:pt idx="9">
                  <c:v>3.3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Sheet1!$W$4</c:f>
              <c:strCache>
                <c:ptCount val="1"/>
                <c:pt idx="0">
                  <c:v>shoes.[city]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20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Sheet1!$A$4:$J$4</c:f>
              <c:numCache>
                <c:formatCode>General</c:formatCode>
                <c:ptCount val="10"/>
                <c:pt idx="0">
                  <c:v>35.4</c:v>
                </c:pt>
                <c:pt idx="2">
                  <c:v>15.3</c:v>
                </c:pt>
                <c:pt idx="4">
                  <c:v>26.5</c:v>
                </c:pt>
                <c:pt idx="6">
                  <c:v>12.8</c:v>
                </c:pt>
                <c:pt idx="7">
                  <c:v>5.5</c:v>
                </c:pt>
                <c:pt idx="8">
                  <c:v>2.3</c:v>
                </c:pt>
                <c:pt idx="9">
                  <c:v>2.4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Sheet1!$W$5</c:f>
              <c:strCache>
                <c:ptCount val="1"/>
                <c:pt idx="0">
                  <c:v>shoes.shop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Sheet1!$A$5:$J$5</c:f>
              <c:numCache>
                <c:formatCode>General</c:formatCode>
                <c:ptCount val="10"/>
                <c:pt idx="0">
                  <c:v>8.0</c:v>
                </c:pt>
                <c:pt idx="2">
                  <c:v>4.2</c:v>
                </c:pt>
                <c:pt idx="4">
                  <c:v>12.4</c:v>
                </c:pt>
                <c:pt idx="6">
                  <c:v>26.3</c:v>
                </c:pt>
                <c:pt idx="7">
                  <c:v>9.700000000000001</c:v>
                </c:pt>
                <c:pt idx="8">
                  <c:v>11.7</c:v>
                </c:pt>
                <c:pt idx="9">
                  <c:v>4.9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Sheet1!$W$6</c:f>
              <c:strCache>
                <c:ptCount val="1"/>
                <c:pt idx="0">
                  <c:v>shoes.buy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Sheet1!$A$6:$J$6</c:f>
              <c:numCache>
                <c:formatCode>General</c:formatCode>
                <c:ptCount val="10"/>
                <c:pt idx="0">
                  <c:v>1.6</c:v>
                </c:pt>
                <c:pt idx="2">
                  <c:v>17.3</c:v>
                </c:pt>
                <c:pt idx="4">
                  <c:v>4.0</c:v>
                </c:pt>
                <c:pt idx="6">
                  <c:v>16.1</c:v>
                </c:pt>
                <c:pt idx="7">
                  <c:v>14.4</c:v>
                </c:pt>
                <c:pt idx="8">
                  <c:v>1.2</c:v>
                </c:pt>
                <c:pt idx="9">
                  <c:v>2.4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Sheet1!$W$7</c:f>
              <c:strCache>
                <c:ptCount val="1"/>
                <c:pt idx="0">
                  <c:v>buy.shoes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Sheet1!$A$7:$J$7</c:f>
              <c:numCache>
                <c:formatCode>General</c:formatCode>
                <c:ptCount val="10"/>
                <c:pt idx="0">
                  <c:v>5.9</c:v>
                </c:pt>
                <c:pt idx="2">
                  <c:v>21.3</c:v>
                </c:pt>
                <c:pt idx="4">
                  <c:v>4.4</c:v>
                </c:pt>
                <c:pt idx="6">
                  <c:v>12.2</c:v>
                </c:pt>
                <c:pt idx="7">
                  <c:v>1.6</c:v>
                </c:pt>
                <c:pt idx="8">
                  <c:v>5.1</c:v>
                </c:pt>
                <c:pt idx="9">
                  <c:v>3.9</c:v>
                </c:pt>
              </c:numCache>
            </c:numRef>
          </c:y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axId val="-2136917240"/>
        <c:axId val="-2093385928"/>
      </c:scatterChart>
      <c:valAx>
        <c:axId val="-2136917240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93385928"/>
        <c:crosses val="autoZero"/>
        <c:crossBetween val="midCat"/>
        <c:majorUnit val="1.0"/>
      </c:valAx>
      <c:valAx>
        <c:axId val="-2093385928"/>
        <c:scaling>
          <c:orientation val="minMax"/>
          <c:max val="9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9172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089746725561007"/>
          <c:y val="0.0"/>
          <c:w val="0.980653345402282"/>
          <c:h val="0.1299337289554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9621240140659"/>
          <c:w val="0.956996580483337"/>
          <c:h val="0.6693397011534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worldco.com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25.0</c:v>
                </c:pt>
                <c:pt idx="2">
                  <c:v>26.1</c:v>
                </c:pt>
                <c:pt idx="4">
                  <c:v>35.5</c:v>
                </c:pt>
                <c:pt idx="6">
                  <c:v>26.9</c:v>
                </c:pt>
                <c:pt idx="7">
                  <c:v>26.8</c:v>
                </c:pt>
                <c:pt idx="8">
                  <c:v>36.7</c:v>
                </c:pt>
                <c:pt idx="9">
                  <c:v>51.1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worldco.[country]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>
                  <c:v>22.5</c:v>
                </c:pt>
                <c:pt idx="2">
                  <c:v>10.6</c:v>
                </c:pt>
                <c:pt idx="4">
                  <c:v>16.3</c:v>
                </c:pt>
                <c:pt idx="6">
                  <c:v>19.6</c:v>
                </c:pt>
                <c:pt idx="7">
                  <c:v>40.2</c:v>
                </c:pt>
                <c:pt idx="8">
                  <c:v>17.0</c:v>
                </c:pt>
                <c:pt idx="9">
                  <c:v>7.7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Sheet1!$W$4</c:f>
              <c:strCache>
                <c:ptCount val="1"/>
                <c:pt idx="0">
                  <c:v>worldco.[city]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20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Sheet1!$A$4:$J$4</c:f>
              <c:numCache>
                <c:formatCode>General</c:formatCode>
                <c:ptCount val="10"/>
                <c:pt idx="0">
                  <c:v>3.7</c:v>
                </c:pt>
                <c:pt idx="2">
                  <c:v>8.8</c:v>
                </c:pt>
                <c:pt idx="4">
                  <c:v>30.7</c:v>
                </c:pt>
                <c:pt idx="6">
                  <c:v>21.0</c:v>
                </c:pt>
                <c:pt idx="7">
                  <c:v>18.5</c:v>
                </c:pt>
                <c:pt idx="8">
                  <c:v>3.5</c:v>
                </c:pt>
                <c:pt idx="9">
                  <c:v>1.2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Sheet1!$W$5</c:f>
              <c:strCache>
                <c:ptCount val="1"/>
                <c:pt idx="0">
                  <c:v>worldco.international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Sheet1!$A$5:$J$5</c:f>
              <c:numCache>
                <c:formatCode>General</c:formatCode>
                <c:ptCount val="10"/>
                <c:pt idx="0">
                  <c:v>43.9</c:v>
                </c:pt>
                <c:pt idx="2">
                  <c:v>27.9</c:v>
                </c:pt>
                <c:pt idx="4">
                  <c:v>7.6</c:v>
                </c:pt>
                <c:pt idx="6">
                  <c:v>26.7</c:v>
                </c:pt>
                <c:pt idx="7">
                  <c:v>2.2</c:v>
                </c:pt>
                <c:pt idx="8">
                  <c:v>34.80000000000001</c:v>
                </c:pt>
                <c:pt idx="9">
                  <c:v>29.1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Sheet1!$W$6</c:f>
              <c:strCache>
                <c:ptCount val="1"/>
                <c:pt idx="0">
                  <c:v>worldco.industries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Sheet1!$A$6:$J$6</c:f>
              <c:numCache>
                <c:formatCode>General</c:formatCode>
                <c:ptCount val="10"/>
                <c:pt idx="0">
                  <c:v>2.1</c:v>
                </c:pt>
                <c:pt idx="2">
                  <c:v>22.9</c:v>
                </c:pt>
                <c:pt idx="4">
                  <c:v>5.8</c:v>
                </c:pt>
                <c:pt idx="6">
                  <c:v>3.5</c:v>
                </c:pt>
                <c:pt idx="7">
                  <c:v>9.9</c:v>
                </c:pt>
                <c:pt idx="8">
                  <c:v>4.5</c:v>
                </c:pt>
                <c:pt idx="9">
                  <c:v>7.7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Sheet1!$W$7</c:f>
              <c:strCache>
                <c:ptCount val="1"/>
                <c:pt idx="0">
                  <c:v>home.worldco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Sheet1!$A$7:$J$7</c:f>
              <c:numCache>
                <c:formatCode>General</c:formatCode>
                <c:ptCount val="10"/>
                <c:pt idx="0">
                  <c:v>2.7</c:v>
                </c:pt>
                <c:pt idx="2">
                  <c:v>3.8</c:v>
                </c:pt>
                <c:pt idx="4">
                  <c:v>4.2</c:v>
                </c:pt>
                <c:pt idx="6">
                  <c:v>2.2</c:v>
                </c:pt>
                <c:pt idx="7">
                  <c:v>2.4</c:v>
                </c:pt>
                <c:pt idx="8">
                  <c:v>3.5</c:v>
                </c:pt>
                <c:pt idx="9">
                  <c:v>3.3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95232232"/>
        <c:axId val="-2095228936"/>
      </c:scatterChart>
      <c:valAx>
        <c:axId val="-2095232232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95228936"/>
        <c:crosses val="autoZero"/>
        <c:crossBetween val="midCat"/>
        <c:majorUnit val="1.0"/>
      </c:valAx>
      <c:valAx>
        <c:axId val="-2095228936"/>
        <c:scaling>
          <c:orientation val="minMax"/>
          <c:max val="6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5232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089746725561007"/>
          <c:y val="0.0198717295504549"/>
          <c:w val="0.980653345402282"/>
          <c:h val="0.1721611542501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49017043724259"/>
          <c:w val="0.956996580483337"/>
          <c:h val="0.7165350588357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worldco.com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 formatCode="0.0">
                  <c:v>25.0</c:v>
                </c:pt>
                <c:pt idx="2">
                  <c:v>26.1</c:v>
                </c:pt>
                <c:pt idx="4">
                  <c:v>35.5</c:v>
                </c:pt>
                <c:pt idx="8">
                  <c:v>36.7</c:v>
                </c:pt>
                <c:pt idx="9">
                  <c:v>51.1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All Other TLDs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 formatCode="0.0">
                  <c:v>75.0</c:v>
                </c:pt>
                <c:pt idx="2">
                  <c:v>73.9</c:v>
                </c:pt>
                <c:pt idx="4">
                  <c:v>64.5</c:v>
                </c:pt>
                <c:pt idx="8">
                  <c:v>63.3</c:v>
                </c:pt>
                <c:pt idx="9">
                  <c:v>48.9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95695880"/>
        <c:axId val="-2095692392"/>
      </c:scatterChart>
      <c:valAx>
        <c:axId val="-2095695880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95692392"/>
        <c:crosses val="autoZero"/>
        <c:crossBetween val="midCat"/>
        <c:majorUnit val="1.0"/>
      </c:valAx>
      <c:valAx>
        <c:axId val="-2095692392"/>
        <c:scaling>
          <c:orientation val="minMax"/>
          <c:max val="8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56958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089746725561007"/>
          <c:y val="0.0521632900699442"/>
          <c:w val="0.980653345402282"/>
          <c:h val="0.0728025064979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49017043724259"/>
          <c:w val="0.956996580483337"/>
          <c:h val="0.7165350588357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worldco.com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 formatCode="0.0">
                  <c:v>25.0</c:v>
                </c:pt>
                <c:pt idx="2">
                  <c:v>26.1</c:v>
                </c:pt>
                <c:pt idx="4">
                  <c:v>35.5</c:v>
                </c:pt>
                <c:pt idx="8">
                  <c:v>36.7</c:v>
                </c:pt>
                <c:pt idx="9">
                  <c:v>51.1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ccTLDs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 formatCode="0.0">
                  <c:v>75.0</c:v>
                </c:pt>
                <c:pt idx="2">
                  <c:v>73.9</c:v>
                </c:pt>
                <c:pt idx="4">
                  <c:v>64.5</c:v>
                </c:pt>
                <c:pt idx="8">
                  <c:v>63.3</c:v>
                </c:pt>
                <c:pt idx="9">
                  <c:v>48.9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Sheet1!$W$4</c:f>
              <c:strCache>
                <c:ptCount val="1"/>
                <c:pt idx="0">
                  <c:v>New TLDs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20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Sheet1!$A$4:$J$4</c:f>
              <c:numCache>
                <c:formatCode>General</c:formatCode>
                <c:ptCount val="10"/>
                <c:pt idx="0">
                  <c:v>52.5</c:v>
                </c:pt>
                <c:pt idx="2">
                  <c:v>63.3</c:v>
                </c:pt>
                <c:pt idx="4">
                  <c:v>48.2</c:v>
                </c:pt>
                <c:pt idx="8">
                  <c:v>46.3</c:v>
                </c:pt>
                <c:pt idx="9">
                  <c:v>41.3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072773224"/>
        <c:axId val="2072776712"/>
      </c:scatterChart>
      <c:valAx>
        <c:axId val="2072773224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2072776712"/>
        <c:crosses val="autoZero"/>
        <c:crossBetween val="midCat"/>
        <c:majorUnit val="1.0"/>
      </c:valAx>
      <c:valAx>
        <c:axId val="2072776712"/>
        <c:scaling>
          <c:orientation val="minMax"/>
          <c:max val="8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7732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483135020550672"/>
          <c:y val="0.0496793238761373"/>
          <c:w val="0.831805221836947"/>
          <c:h val="0.062721319920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98399108270348"/>
          <c:w val="0.956996580483337"/>
          <c:h val="0.6671530197713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volunteer.com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8.0</c:v>
                </c:pt>
                <c:pt idx="2">
                  <c:v>14.5</c:v>
                </c:pt>
                <c:pt idx="4">
                  <c:v>20.1</c:v>
                </c:pt>
                <c:pt idx="6">
                  <c:v>8.4</c:v>
                </c:pt>
                <c:pt idx="7">
                  <c:v>24.3</c:v>
                </c:pt>
                <c:pt idx="8">
                  <c:v>15.6</c:v>
                </c:pt>
                <c:pt idx="9">
                  <c:v>14.7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volunteer.org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>
                  <c:v>5.5</c:v>
                </c:pt>
                <c:pt idx="2">
                  <c:v>15.3</c:v>
                </c:pt>
                <c:pt idx="4">
                  <c:v>36.7</c:v>
                </c:pt>
                <c:pt idx="6">
                  <c:v>8.1</c:v>
                </c:pt>
                <c:pt idx="7">
                  <c:v>52.7</c:v>
                </c:pt>
                <c:pt idx="8">
                  <c:v>65.6</c:v>
                </c:pt>
                <c:pt idx="9">
                  <c:v>70.1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Sheet1!$W$4</c:f>
              <c:strCache>
                <c:ptCount val="1"/>
                <c:pt idx="0">
                  <c:v>volunteer.[your city]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20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Sheet1!$A$4:$J$4</c:f>
              <c:numCache>
                <c:formatCode>General</c:formatCode>
                <c:ptCount val="10"/>
                <c:pt idx="0">
                  <c:v>31.3</c:v>
                </c:pt>
                <c:pt idx="2">
                  <c:v>13.1</c:v>
                </c:pt>
                <c:pt idx="4">
                  <c:v>22.5</c:v>
                </c:pt>
                <c:pt idx="6">
                  <c:v>42.2</c:v>
                </c:pt>
                <c:pt idx="7">
                  <c:v>3.9</c:v>
                </c:pt>
                <c:pt idx="8">
                  <c:v>10.2</c:v>
                </c:pt>
                <c:pt idx="9">
                  <c:v>11.4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Sheet1!$W$5</c:f>
              <c:strCache>
                <c:ptCount val="1"/>
                <c:pt idx="0">
                  <c:v>volunteer.green [or your goals]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Sheet1!$A$5:$J$5</c:f>
              <c:numCache>
                <c:formatCode>General</c:formatCode>
                <c:ptCount val="10"/>
                <c:pt idx="0">
                  <c:v>3.1</c:v>
                </c:pt>
                <c:pt idx="2">
                  <c:v>17.9</c:v>
                </c:pt>
                <c:pt idx="4">
                  <c:v>4.8</c:v>
                </c:pt>
                <c:pt idx="6">
                  <c:v>20.8</c:v>
                </c:pt>
                <c:pt idx="7">
                  <c:v>7.5</c:v>
                </c:pt>
                <c:pt idx="8">
                  <c:v>2.7</c:v>
                </c:pt>
                <c:pt idx="9">
                  <c:v>1.6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Sheet1!$W$6</c:f>
              <c:strCache>
                <c:ptCount val="1"/>
                <c:pt idx="0">
                  <c:v>volunteer.ngo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Sheet1!$A$6:$J$6</c:f>
              <c:numCache>
                <c:formatCode>General</c:formatCode>
                <c:ptCount val="10"/>
                <c:pt idx="0">
                  <c:v>14.6</c:v>
                </c:pt>
                <c:pt idx="2">
                  <c:v>27.7</c:v>
                </c:pt>
                <c:pt idx="4">
                  <c:v>10.0</c:v>
                </c:pt>
                <c:pt idx="6">
                  <c:v>0.2</c:v>
                </c:pt>
                <c:pt idx="7">
                  <c:v>8.3</c:v>
                </c:pt>
                <c:pt idx="8">
                  <c:v>1.6</c:v>
                </c:pt>
                <c:pt idx="9">
                  <c:v>0.2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Sheet1!$W$7</c:f>
              <c:strCache>
                <c:ptCount val="1"/>
                <c:pt idx="0">
                  <c:v>volunteer.education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Sheet1!$A$7:$J$7</c:f>
              <c:numCache>
                <c:formatCode>General</c:formatCode>
                <c:ptCount val="10"/>
                <c:pt idx="0">
                  <c:v>37.5</c:v>
                </c:pt>
                <c:pt idx="2">
                  <c:v>11.4</c:v>
                </c:pt>
                <c:pt idx="4">
                  <c:v>6.0</c:v>
                </c:pt>
                <c:pt idx="6">
                  <c:v>20.2</c:v>
                </c:pt>
                <c:pt idx="7">
                  <c:v>3.2</c:v>
                </c:pt>
                <c:pt idx="8">
                  <c:v>4.3</c:v>
                </c:pt>
                <c:pt idx="9">
                  <c:v>2.0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95966984"/>
        <c:axId val="-2095970440"/>
      </c:scatterChart>
      <c:valAx>
        <c:axId val="-2095966984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95970440"/>
        <c:crosses val="autoZero"/>
        <c:crossBetween val="midCat"/>
        <c:majorUnit val="1.0"/>
      </c:valAx>
      <c:valAx>
        <c:axId val="-2095970440"/>
        <c:scaling>
          <c:orientation val="minMax"/>
          <c:max val="8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5966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089746725561007"/>
          <c:y val="0.0198717295504549"/>
          <c:w val="0.980653345402282"/>
          <c:h val="0.167193221862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49017043724259"/>
          <c:w val="0.956996580483337"/>
          <c:h val="0.7165350588357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volunteer.com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 formatCode="0.0">
                  <c:v>8.0</c:v>
                </c:pt>
                <c:pt idx="2">
                  <c:v>14.5</c:v>
                </c:pt>
                <c:pt idx="4">
                  <c:v>20.1</c:v>
                </c:pt>
                <c:pt idx="8">
                  <c:v>15.6</c:v>
                </c:pt>
                <c:pt idx="9">
                  <c:v>14.7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All Other TLDs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 formatCode="0.0">
                  <c:v>92.0</c:v>
                </c:pt>
                <c:pt idx="2">
                  <c:v>85.5</c:v>
                </c:pt>
                <c:pt idx="4">
                  <c:v>79.9</c:v>
                </c:pt>
                <c:pt idx="8">
                  <c:v>84.4</c:v>
                </c:pt>
                <c:pt idx="9">
                  <c:v>85.3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96056248"/>
        <c:axId val="-2096059784"/>
      </c:scatterChart>
      <c:valAx>
        <c:axId val="-2096056248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96059784"/>
        <c:crosses val="autoZero"/>
        <c:crossBetween val="midCat"/>
        <c:majorUnit val="1.0"/>
      </c:valAx>
      <c:valAx>
        <c:axId val="-2096059784"/>
        <c:scaling>
          <c:orientation val="minMax"/>
          <c:max val="1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60562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089746725561007"/>
          <c:y val="0.0347755267132961"/>
          <c:w val="0.980653345402282"/>
          <c:h val="0.0728025064979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49017043724259"/>
          <c:w val="0.956996580483337"/>
          <c:h val="0.7165350588357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volunteer.com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 formatCode="0.0">
                  <c:v>8.0</c:v>
                </c:pt>
                <c:pt idx="2">
                  <c:v>14.5</c:v>
                </c:pt>
                <c:pt idx="4">
                  <c:v>20.1</c:v>
                </c:pt>
                <c:pt idx="8">
                  <c:v>15.6</c:v>
                </c:pt>
                <c:pt idx="9">
                  <c:v>14.7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ccTLDs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 formatCode="0.0">
                  <c:v>92.0</c:v>
                </c:pt>
                <c:pt idx="2">
                  <c:v>85.5</c:v>
                </c:pt>
                <c:pt idx="4">
                  <c:v>79.9</c:v>
                </c:pt>
                <c:pt idx="8">
                  <c:v>84.4</c:v>
                </c:pt>
                <c:pt idx="9">
                  <c:v>85.3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Sheet1!$W$4</c:f>
              <c:strCache>
                <c:ptCount val="1"/>
                <c:pt idx="0">
                  <c:v>New TLDs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20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Sheet1!$A$4:$J$4</c:f>
              <c:numCache>
                <c:formatCode>General</c:formatCode>
                <c:ptCount val="10"/>
                <c:pt idx="0">
                  <c:v>86.5</c:v>
                </c:pt>
                <c:pt idx="2">
                  <c:v>70.1</c:v>
                </c:pt>
                <c:pt idx="4">
                  <c:v>43.2</c:v>
                </c:pt>
                <c:pt idx="8">
                  <c:v>18.8</c:v>
                </c:pt>
                <c:pt idx="9">
                  <c:v>15.1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94910936"/>
        <c:axId val="-2094914504"/>
      </c:scatterChart>
      <c:valAx>
        <c:axId val="-2094910936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94914504"/>
        <c:crosses val="autoZero"/>
        <c:crossBetween val="midCat"/>
        <c:majorUnit val="1.0"/>
      </c:valAx>
      <c:valAx>
        <c:axId val="-2094914504"/>
        <c:scaling>
          <c:orientation val="minMax"/>
          <c:max val="1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4910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635406625133687"/>
          <c:y val="0.0496793238761373"/>
          <c:w val="0.816578061378645"/>
          <c:h val="0.062721319920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91244469018976"/>
          <c:w val="0.956996580483337"/>
          <c:h val="0.6743076335410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headlines.com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11.5</c:v>
                </c:pt>
                <c:pt idx="2">
                  <c:v>10.2</c:v>
                </c:pt>
                <c:pt idx="4">
                  <c:v>17.7</c:v>
                </c:pt>
                <c:pt idx="6">
                  <c:v>8.6</c:v>
                </c:pt>
                <c:pt idx="7">
                  <c:v>31.8</c:v>
                </c:pt>
                <c:pt idx="8">
                  <c:v>19.9</c:v>
                </c:pt>
                <c:pt idx="9">
                  <c:v>34.4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headlines.[country]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 formatCode="0.0">
                  <c:v>23.0</c:v>
                </c:pt>
                <c:pt idx="2">
                  <c:v>24.3</c:v>
                </c:pt>
                <c:pt idx="4">
                  <c:v>12.9</c:v>
                </c:pt>
                <c:pt idx="6">
                  <c:v>21.8</c:v>
                </c:pt>
                <c:pt idx="7">
                  <c:v>1.2</c:v>
                </c:pt>
                <c:pt idx="8">
                  <c:v>31.3</c:v>
                </c:pt>
                <c:pt idx="9">
                  <c:v>6.3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Sheet1!$W$4</c:f>
              <c:strCache>
                <c:ptCount val="1"/>
                <c:pt idx="0">
                  <c:v>headlines.[city]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20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Sheet1!$A$4:$J$4</c:f>
              <c:numCache>
                <c:formatCode>General</c:formatCode>
                <c:ptCount val="10"/>
                <c:pt idx="0">
                  <c:v>16.4</c:v>
                </c:pt>
                <c:pt idx="2">
                  <c:v>13.7</c:v>
                </c:pt>
                <c:pt idx="4" formatCode="0.0">
                  <c:v>4.0</c:v>
                </c:pt>
                <c:pt idx="6">
                  <c:v>8.8</c:v>
                </c:pt>
                <c:pt idx="7">
                  <c:v>5.7</c:v>
                </c:pt>
                <c:pt idx="8">
                  <c:v>5.5</c:v>
                </c:pt>
                <c:pt idx="9" formatCode="0.0">
                  <c:v>9.0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Sheet1!$W$5</c:f>
              <c:strCache>
                <c:ptCount val="1"/>
                <c:pt idx="0">
                  <c:v>headlines.info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Sheet1!$A$5:$J$5</c:f>
              <c:numCache>
                <c:formatCode>General</c:formatCode>
                <c:ptCount val="10"/>
                <c:pt idx="0">
                  <c:v>2.3</c:v>
                </c:pt>
                <c:pt idx="2">
                  <c:v>15.1</c:v>
                </c:pt>
                <c:pt idx="4">
                  <c:v>9.200000000000001</c:v>
                </c:pt>
                <c:pt idx="6">
                  <c:v>11.2</c:v>
                </c:pt>
                <c:pt idx="7">
                  <c:v>4.7</c:v>
                </c:pt>
                <c:pt idx="8">
                  <c:v>3.5</c:v>
                </c:pt>
                <c:pt idx="9">
                  <c:v>3.7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Sheet1!$W$6</c:f>
              <c:strCache>
                <c:ptCount val="1"/>
                <c:pt idx="0">
                  <c:v>headlines.today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Sheet1!$A$6:$J$6</c:f>
              <c:numCache>
                <c:formatCode>General</c:formatCode>
                <c:ptCount val="10"/>
                <c:pt idx="0">
                  <c:v>19.1</c:v>
                </c:pt>
                <c:pt idx="2">
                  <c:v>22.9</c:v>
                </c:pt>
                <c:pt idx="4">
                  <c:v>36.9</c:v>
                </c:pt>
                <c:pt idx="6">
                  <c:v>36.30000000000001</c:v>
                </c:pt>
                <c:pt idx="7">
                  <c:v>7.3</c:v>
                </c:pt>
                <c:pt idx="8">
                  <c:v>13.5</c:v>
                </c:pt>
                <c:pt idx="9">
                  <c:v>16.5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Sheet1!$W$7</c:f>
              <c:strCache>
                <c:ptCount val="1"/>
                <c:pt idx="0">
                  <c:v>headlines.news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Sheet1!$A$7:$J$7</c:f>
              <c:numCache>
                <c:formatCode>General</c:formatCode>
                <c:ptCount val="10"/>
                <c:pt idx="0">
                  <c:v>27.5</c:v>
                </c:pt>
                <c:pt idx="2">
                  <c:v>13.7</c:v>
                </c:pt>
                <c:pt idx="4">
                  <c:v>19.3</c:v>
                </c:pt>
                <c:pt idx="6">
                  <c:v>13.2</c:v>
                </c:pt>
                <c:pt idx="7">
                  <c:v>49.3</c:v>
                </c:pt>
                <c:pt idx="8">
                  <c:v>26.4</c:v>
                </c:pt>
                <c:pt idx="9">
                  <c:v>30.1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9294408"/>
        <c:axId val="-2089290904"/>
      </c:scatterChart>
      <c:valAx>
        <c:axId val="-2089294408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89290904"/>
        <c:crosses val="autoZero"/>
        <c:crossBetween val="midCat"/>
        <c:majorUnit val="1.0"/>
      </c:valAx>
      <c:valAx>
        <c:axId val="-2089290904"/>
        <c:scaling>
          <c:orientation val="minMax"/>
          <c:max val="5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9294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"/>
          <c:y val="0.0198717295504549"/>
          <c:w val="1.0"/>
          <c:h val="0.164709255668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49017043724259"/>
          <c:w val="0.956996580483337"/>
          <c:h val="0.7165350588357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headlines.com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11.5</c:v>
                </c:pt>
                <c:pt idx="2">
                  <c:v>10.2</c:v>
                </c:pt>
                <c:pt idx="4">
                  <c:v>17.7</c:v>
                </c:pt>
                <c:pt idx="8">
                  <c:v>19.9</c:v>
                </c:pt>
                <c:pt idx="9">
                  <c:v>34.4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All Other TLDs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>
                  <c:v>88.5</c:v>
                </c:pt>
                <c:pt idx="2">
                  <c:v>89.8</c:v>
                </c:pt>
                <c:pt idx="4">
                  <c:v>82.3</c:v>
                </c:pt>
                <c:pt idx="8">
                  <c:v>80.1</c:v>
                </c:pt>
                <c:pt idx="9">
                  <c:v>65.6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89204808"/>
        <c:axId val="-2089201304"/>
      </c:scatterChart>
      <c:valAx>
        <c:axId val="-2089204808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89201304"/>
        <c:crosses val="autoZero"/>
        <c:crossBetween val="midCat"/>
        <c:majorUnit val="1.0"/>
      </c:valAx>
      <c:valAx>
        <c:axId val="-2089201304"/>
        <c:scaling>
          <c:orientation val="minMax"/>
          <c:max val="1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9204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089746725561007"/>
          <c:y val="0.0347755267132961"/>
          <c:w val="0.980653345402282"/>
          <c:h val="0.0728025064979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49017043724259"/>
          <c:w val="0.956996580483337"/>
          <c:h val="0.7165350588357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headlines.com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11.5</c:v>
                </c:pt>
                <c:pt idx="2">
                  <c:v>10.2</c:v>
                </c:pt>
                <c:pt idx="4">
                  <c:v>17.7</c:v>
                </c:pt>
                <c:pt idx="8">
                  <c:v>19.9</c:v>
                </c:pt>
                <c:pt idx="9">
                  <c:v>34.4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ccTLDs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>
                  <c:v>88.5</c:v>
                </c:pt>
                <c:pt idx="2">
                  <c:v>89.8</c:v>
                </c:pt>
                <c:pt idx="4">
                  <c:v>82.3</c:v>
                </c:pt>
                <c:pt idx="8">
                  <c:v>80.1</c:v>
                </c:pt>
                <c:pt idx="9">
                  <c:v>65.6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Sheet1!$W$4</c:f>
              <c:strCache>
                <c:ptCount val="1"/>
                <c:pt idx="0">
                  <c:v>New TLDs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20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Sheet1!$A$4:$J$4</c:f>
              <c:numCache>
                <c:formatCode>General</c:formatCode>
                <c:ptCount val="10"/>
                <c:pt idx="0">
                  <c:v>63.1</c:v>
                </c:pt>
                <c:pt idx="2">
                  <c:v>50.4</c:v>
                </c:pt>
                <c:pt idx="4">
                  <c:v>60.2</c:v>
                </c:pt>
                <c:pt idx="8">
                  <c:v>45.3</c:v>
                </c:pt>
                <c:pt idx="9">
                  <c:v>55.6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89091080"/>
        <c:axId val="-2089087512"/>
      </c:scatterChart>
      <c:valAx>
        <c:axId val="-2089091080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89087512"/>
        <c:crosses val="autoZero"/>
        <c:crossBetween val="midCat"/>
        <c:majorUnit val="1.0"/>
      </c:valAx>
      <c:valAx>
        <c:axId val="-2089087512"/>
        <c:scaling>
          <c:orientation val="minMax"/>
          <c:max val="1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9091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635406625133687"/>
          <c:y val="0.0496793238761373"/>
          <c:w val="0.816578061378645"/>
          <c:h val="0.062721319920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% - Up To Three Choices per Respondent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395877740252"/>
          <c:y val="0.252477809976488"/>
          <c:w val="0.44402324245934"/>
          <c:h val="0.68564903201138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14.0625</c:v>
                </c:pt>
                <c:pt idx="1">
                  <c:v>34.76562500000001</c:v>
                </c:pt>
                <c:pt idx="2">
                  <c:v>21.875</c:v>
                </c:pt>
                <c:pt idx="3">
                  <c:v>18.75</c:v>
                </c:pt>
                <c:pt idx="4">
                  <c:v>10.9375</c:v>
                </c:pt>
                <c:pt idx="5">
                  <c:v>8.203125</c:v>
                </c:pt>
                <c:pt idx="6">
                  <c:v>38.86718749999999</c:v>
                </c:pt>
                <c:pt idx="7">
                  <c:v>7.2265625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14.9402390438247</c:v>
                </c:pt>
                <c:pt idx="1">
                  <c:v>41.23505976095618</c:v>
                </c:pt>
                <c:pt idx="2">
                  <c:v>30.07968127490038</c:v>
                </c:pt>
                <c:pt idx="3">
                  <c:v>26.09561752988048</c:v>
                </c:pt>
                <c:pt idx="4">
                  <c:v>12.15139442231075</c:v>
                </c:pt>
                <c:pt idx="5">
                  <c:v>5.776892430278887</c:v>
                </c:pt>
                <c:pt idx="6">
                  <c:v>29.08366533864542</c:v>
                </c:pt>
                <c:pt idx="7">
                  <c:v>6.374501992031872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18.52589641434263</c:v>
                </c:pt>
                <c:pt idx="1">
                  <c:v>45.61752988047809</c:v>
                </c:pt>
                <c:pt idx="2">
                  <c:v>31.27490039840638</c:v>
                </c:pt>
                <c:pt idx="3">
                  <c:v>31.27490039840638</c:v>
                </c:pt>
                <c:pt idx="4">
                  <c:v>17.52988047808765</c:v>
                </c:pt>
                <c:pt idx="5">
                  <c:v>11.75298804780877</c:v>
                </c:pt>
                <c:pt idx="6">
                  <c:v>33.26693227091634</c:v>
                </c:pt>
                <c:pt idx="7">
                  <c:v>17.72908366533865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Turkey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Sheet1!$J$2:$J$9</c:f>
              <c:numCache>
                <c:formatCode>0.0</c:formatCode>
                <c:ptCount val="8"/>
                <c:pt idx="0">
                  <c:v>10.546875</c:v>
                </c:pt>
                <c:pt idx="1">
                  <c:v>46.09375000000001</c:v>
                </c:pt>
                <c:pt idx="2">
                  <c:v>31.640625</c:v>
                </c:pt>
                <c:pt idx="3">
                  <c:v>20.703125</c:v>
                </c:pt>
                <c:pt idx="4">
                  <c:v>10.15625</c:v>
                </c:pt>
                <c:pt idx="5">
                  <c:v>9.765625</c:v>
                </c:pt>
                <c:pt idx="6">
                  <c:v>26.56249999999999</c:v>
                </c:pt>
                <c:pt idx="7">
                  <c:v>9.179687500000003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Sheet1!$K$2:$K$9</c:f>
              <c:numCache>
                <c:formatCode>0.0</c:formatCode>
                <c:ptCount val="8"/>
                <c:pt idx="0">
                  <c:v>14.93123772102161</c:v>
                </c:pt>
                <c:pt idx="1">
                  <c:v>51.66994106090373</c:v>
                </c:pt>
                <c:pt idx="2">
                  <c:v>26.71905697445973</c:v>
                </c:pt>
                <c:pt idx="3">
                  <c:v>18.66404715127701</c:v>
                </c:pt>
                <c:pt idx="4">
                  <c:v>5.893909626719055</c:v>
                </c:pt>
                <c:pt idx="5">
                  <c:v>5.50098231827112</c:v>
                </c:pt>
                <c:pt idx="6">
                  <c:v>44.79371316306484</c:v>
                </c:pt>
                <c:pt idx="7">
                  <c:v>5.50098231827112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0020200"/>
        <c:axId val="-2090016744"/>
      </c:radarChart>
      <c:catAx>
        <c:axId val="-209002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0016744"/>
        <c:crosses val="autoZero"/>
        <c:auto val="1"/>
        <c:lblAlgn val="ctr"/>
        <c:lblOffset val="100"/>
        <c:noMultiLvlLbl val="0"/>
      </c:catAx>
      <c:valAx>
        <c:axId val="-209001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002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277497574855059"/>
          <c:y val="0.0549337470514668"/>
          <c:w val="0.956037232057983"/>
          <c:h val="0.100041020457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49017043724259"/>
          <c:w val="0.956996580483337"/>
          <c:h val="0.7165350588357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shoes.com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7.2</c:v>
                </c:pt>
                <c:pt idx="2">
                  <c:v>35.30000000000001</c:v>
                </c:pt>
                <c:pt idx="4">
                  <c:v>27.3</c:v>
                </c:pt>
                <c:pt idx="8">
                  <c:v>27.7</c:v>
                </c:pt>
                <c:pt idx="9" formatCode="0.0">
                  <c:v>83.1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All Other TLDs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>
                  <c:v>92.8</c:v>
                </c:pt>
                <c:pt idx="2">
                  <c:v>64.7</c:v>
                </c:pt>
                <c:pt idx="4">
                  <c:v>72.7</c:v>
                </c:pt>
                <c:pt idx="8">
                  <c:v>72.3</c:v>
                </c:pt>
                <c:pt idx="9" formatCode="0.0">
                  <c:v>16.9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93989288"/>
        <c:axId val="-2093920040"/>
      </c:scatterChart>
      <c:valAx>
        <c:axId val="-2093989288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93920040"/>
        <c:crosses val="autoZero"/>
        <c:crossBetween val="midCat"/>
        <c:majorUnit val="1.0"/>
      </c:valAx>
      <c:valAx>
        <c:axId val="-2093920040"/>
        <c:scaling>
          <c:orientation val="minMax"/>
          <c:max val="1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3989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089746725561007"/>
          <c:y val="0.0347755267132961"/>
          <c:w val="0.980653345402282"/>
          <c:h val="0.0728025064979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% - Up To Three Choices per Respondent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395877740252"/>
          <c:y val="0.252477809976488"/>
          <c:w val="0.44402324245934"/>
          <c:h val="0.68564903201138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14.84375</c:v>
                </c:pt>
                <c:pt idx="1">
                  <c:v>38.28125</c:v>
                </c:pt>
                <c:pt idx="2">
                  <c:v>22.07031249999999</c:v>
                </c:pt>
                <c:pt idx="3">
                  <c:v>14.0625</c:v>
                </c:pt>
                <c:pt idx="4">
                  <c:v>11.1328125</c:v>
                </c:pt>
                <c:pt idx="5">
                  <c:v>24.8046875</c:v>
                </c:pt>
                <c:pt idx="6">
                  <c:v>29.1015625</c:v>
                </c:pt>
                <c:pt idx="7">
                  <c:v>7.031250000000001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6.57370517928287</c:v>
                </c:pt>
                <c:pt idx="1">
                  <c:v>32.07171314741036</c:v>
                </c:pt>
                <c:pt idx="2">
                  <c:v>28.28685258964143</c:v>
                </c:pt>
                <c:pt idx="3">
                  <c:v>17.33067729083665</c:v>
                </c:pt>
                <c:pt idx="4">
                  <c:v>19.52191235059761</c:v>
                </c:pt>
                <c:pt idx="5">
                  <c:v>21.91235059760956</c:v>
                </c:pt>
                <c:pt idx="6">
                  <c:v>14.34262948207171</c:v>
                </c:pt>
                <c:pt idx="7">
                  <c:v>14.34262948207171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19.32270916334661</c:v>
                </c:pt>
                <c:pt idx="1">
                  <c:v>38.24701195219124</c:v>
                </c:pt>
                <c:pt idx="2">
                  <c:v>26.29482071713148</c:v>
                </c:pt>
                <c:pt idx="3">
                  <c:v>29.68127490039841</c:v>
                </c:pt>
                <c:pt idx="4">
                  <c:v>17.33067729083665</c:v>
                </c:pt>
                <c:pt idx="5">
                  <c:v>28.48605577689244</c:v>
                </c:pt>
                <c:pt idx="6">
                  <c:v>23.30677290836653</c:v>
                </c:pt>
                <c:pt idx="7">
                  <c:v>16.93227091633466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Turkey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Sheet1!$J$2:$J$9</c:f>
              <c:numCache>
                <c:formatCode>0.0</c:formatCode>
                <c:ptCount val="8"/>
                <c:pt idx="0">
                  <c:v>14.453125</c:v>
                </c:pt>
                <c:pt idx="1">
                  <c:v>47.07031250000001</c:v>
                </c:pt>
                <c:pt idx="2">
                  <c:v>33.984375</c:v>
                </c:pt>
                <c:pt idx="3">
                  <c:v>12.109375</c:v>
                </c:pt>
                <c:pt idx="4">
                  <c:v>9.179687500000003</c:v>
                </c:pt>
                <c:pt idx="5">
                  <c:v>23.6328125</c:v>
                </c:pt>
                <c:pt idx="6">
                  <c:v>20.89843749999999</c:v>
                </c:pt>
                <c:pt idx="7">
                  <c:v>7.421875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Sheet1!$K$2:$K$9</c:f>
              <c:numCache>
                <c:formatCode>0.0</c:formatCode>
                <c:ptCount val="8"/>
                <c:pt idx="0">
                  <c:v>14.34184675834971</c:v>
                </c:pt>
                <c:pt idx="1">
                  <c:v>50.29469548133595</c:v>
                </c:pt>
                <c:pt idx="2">
                  <c:v>30.64833005893908</c:v>
                </c:pt>
                <c:pt idx="3">
                  <c:v>11.78781925343811</c:v>
                </c:pt>
                <c:pt idx="4">
                  <c:v>6.483300589390963</c:v>
                </c:pt>
                <c:pt idx="5">
                  <c:v>40.07858546168957</c:v>
                </c:pt>
                <c:pt idx="6">
                  <c:v>27.11198428290767</c:v>
                </c:pt>
                <c:pt idx="7">
                  <c:v>5.108055009823182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2717880"/>
        <c:axId val="-2092721560"/>
      </c:radarChart>
      <c:catAx>
        <c:axId val="-209271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2721560"/>
        <c:crosses val="autoZero"/>
        <c:auto val="1"/>
        <c:lblAlgn val="ctr"/>
        <c:lblOffset val="100"/>
        <c:noMultiLvlLbl val="0"/>
      </c:catAx>
      <c:valAx>
        <c:axId val="-209272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2717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623603878934169"/>
          <c:y val="0.0625687222919033"/>
          <c:w val="0.885167845984641"/>
          <c:h val="0.100041020457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% - Up To Three Choices per Respondent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395877740252"/>
          <c:y val="0.252477809976488"/>
          <c:w val="0.44402324245934"/>
          <c:h val="0.68564903201138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65.234375</c:v>
                </c:pt>
                <c:pt idx="1">
                  <c:v>31.0546875</c:v>
                </c:pt>
                <c:pt idx="2">
                  <c:v>23.6328125</c:v>
                </c:pt>
                <c:pt idx="3">
                  <c:v>11.9140625</c:v>
                </c:pt>
                <c:pt idx="4">
                  <c:v>8.7890625</c:v>
                </c:pt>
                <c:pt idx="5">
                  <c:v>3.906249999999999</c:v>
                </c:pt>
                <c:pt idx="6">
                  <c:v>20.703125</c:v>
                </c:pt>
                <c:pt idx="7">
                  <c:v>2.9296875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53.78486055776889</c:v>
                </c:pt>
                <c:pt idx="1">
                  <c:v>27.49003984063744</c:v>
                </c:pt>
                <c:pt idx="2">
                  <c:v>28.68525896414343</c:v>
                </c:pt>
                <c:pt idx="3">
                  <c:v>16.53386454183268</c:v>
                </c:pt>
                <c:pt idx="4">
                  <c:v>16.33466135458168</c:v>
                </c:pt>
                <c:pt idx="5">
                  <c:v>8.764940239043823</c:v>
                </c:pt>
                <c:pt idx="6">
                  <c:v>11.95219123505977</c:v>
                </c:pt>
                <c:pt idx="7">
                  <c:v>6.175298804780878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37.64940239043826</c:v>
                </c:pt>
                <c:pt idx="1">
                  <c:v>37.84860557768923</c:v>
                </c:pt>
                <c:pt idx="2">
                  <c:v>30.67729083665339</c:v>
                </c:pt>
                <c:pt idx="3">
                  <c:v>24.9003984063745</c:v>
                </c:pt>
                <c:pt idx="4">
                  <c:v>20.31872509960159</c:v>
                </c:pt>
                <c:pt idx="5">
                  <c:v>16.33466135458168</c:v>
                </c:pt>
                <c:pt idx="6">
                  <c:v>23.10756972111555</c:v>
                </c:pt>
                <c:pt idx="7">
                  <c:v>11.55378486055777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Turkey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Sheet1!$J$2:$J$9</c:f>
              <c:numCache>
                <c:formatCode>0.0</c:formatCode>
                <c:ptCount val="8"/>
                <c:pt idx="0">
                  <c:v>48.2421875</c:v>
                </c:pt>
                <c:pt idx="1">
                  <c:v>40.82031250000001</c:v>
                </c:pt>
                <c:pt idx="2">
                  <c:v>24.02343749999999</c:v>
                </c:pt>
                <c:pt idx="3">
                  <c:v>11.5234375</c:v>
                </c:pt>
                <c:pt idx="4">
                  <c:v>10.15625</c:v>
                </c:pt>
                <c:pt idx="5">
                  <c:v>6.25</c:v>
                </c:pt>
                <c:pt idx="6">
                  <c:v>23.24218749999999</c:v>
                </c:pt>
                <c:pt idx="7">
                  <c:v>6.054687499999998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Sheet1!$K$2:$K$9</c:f>
              <c:numCache>
                <c:formatCode>0.0</c:formatCode>
                <c:ptCount val="8"/>
                <c:pt idx="0">
                  <c:v>37.72102161100197</c:v>
                </c:pt>
                <c:pt idx="1">
                  <c:v>28.29076620825147</c:v>
                </c:pt>
                <c:pt idx="2">
                  <c:v>19.25343811394892</c:v>
                </c:pt>
                <c:pt idx="3">
                  <c:v>8.055009823182718</c:v>
                </c:pt>
                <c:pt idx="4">
                  <c:v>15.12770137524558</c:v>
                </c:pt>
                <c:pt idx="5">
                  <c:v>12.96660117878193</c:v>
                </c:pt>
                <c:pt idx="6">
                  <c:v>22.78978388998033</c:v>
                </c:pt>
                <c:pt idx="7">
                  <c:v>4.322200392927308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9836040"/>
        <c:axId val="-2089832600"/>
      </c:radarChart>
      <c:catAx>
        <c:axId val="-208983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9832600"/>
        <c:crosses val="autoZero"/>
        <c:auto val="1"/>
        <c:lblAlgn val="ctr"/>
        <c:lblOffset val="100"/>
        <c:noMultiLvlLbl val="0"/>
      </c:catAx>
      <c:valAx>
        <c:axId val="-208983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9836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20266425287692"/>
          <c:y val="0.0600237305450912"/>
          <c:w val="0.81265033465378"/>
          <c:h val="0.100041020457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% - Up To Three Choices per Respondent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395877740252"/>
          <c:y val="0.252477809976488"/>
          <c:w val="0.44402324245934"/>
          <c:h val="0.68564903201138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12.5</c:v>
                </c:pt>
                <c:pt idx="1">
                  <c:v>28.32031249999999</c:v>
                </c:pt>
                <c:pt idx="2">
                  <c:v>17.96874999999999</c:v>
                </c:pt>
                <c:pt idx="3">
                  <c:v>12.890625</c:v>
                </c:pt>
                <c:pt idx="4">
                  <c:v>23.6328125</c:v>
                </c:pt>
                <c:pt idx="5">
                  <c:v>9.375000000000003</c:v>
                </c:pt>
                <c:pt idx="6">
                  <c:v>30.85937500000001</c:v>
                </c:pt>
                <c:pt idx="7">
                  <c:v>8.398437500000003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51.39442231075697</c:v>
                </c:pt>
                <c:pt idx="1">
                  <c:v>23.10756972111555</c:v>
                </c:pt>
                <c:pt idx="2">
                  <c:v>17.92828685258963</c:v>
                </c:pt>
                <c:pt idx="3">
                  <c:v>12.35059760956176</c:v>
                </c:pt>
                <c:pt idx="4">
                  <c:v>15.73705179282868</c:v>
                </c:pt>
                <c:pt idx="5">
                  <c:v>15.3386454183267</c:v>
                </c:pt>
                <c:pt idx="6">
                  <c:v>19.52191235059761</c:v>
                </c:pt>
                <c:pt idx="7">
                  <c:v>9.760956175298805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26.89243027888445</c:v>
                </c:pt>
                <c:pt idx="1">
                  <c:v>26.49402390438247</c:v>
                </c:pt>
                <c:pt idx="2">
                  <c:v>19.12350597609562</c:v>
                </c:pt>
                <c:pt idx="3">
                  <c:v>20.11952191235061</c:v>
                </c:pt>
                <c:pt idx="4">
                  <c:v>28.08764940239043</c:v>
                </c:pt>
                <c:pt idx="5">
                  <c:v>19.7211155378486</c:v>
                </c:pt>
                <c:pt idx="6">
                  <c:v>27.68924302788844</c:v>
                </c:pt>
                <c:pt idx="7">
                  <c:v>15.93625498007968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Turkey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Sheet1!$J$2:$J$9</c:f>
              <c:numCache>
                <c:formatCode>0.0</c:formatCode>
                <c:ptCount val="8"/>
                <c:pt idx="0">
                  <c:v>11.71875</c:v>
                </c:pt>
                <c:pt idx="1">
                  <c:v>26.7578125</c:v>
                </c:pt>
                <c:pt idx="2">
                  <c:v>18.5546875</c:v>
                </c:pt>
                <c:pt idx="3">
                  <c:v>16.015625</c:v>
                </c:pt>
                <c:pt idx="4">
                  <c:v>21.28906249999999</c:v>
                </c:pt>
                <c:pt idx="5">
                  <c:v>13.28125</c:v>
                </c:pt>
                <c:pt idx="6">
                  <c:v>28.515625</c:v>
                </c:pt>
                <c:pt idx="7">
                  <c:v>8.203125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Sheet1!$K$2:$K$9</c:f>
              <c:numCache>
                <c:formatCode>0.0</c:formatCode>
                <c:ptCount val="8"/>
                <c:pt idx="0">
                  <c:v>23.18271119842829</c:v>
                </c:pt>
                <c:pt idx="1">
                  <c:v>21.61100196463655</c:v>
                </c:pt>
                <c:pt idx="2">
                  <c:v>11.39489194499017</c:v>
                </c:pt>
                <c:pt idx="3">
                  <c:v>9.62671905697446</c:v>
                </c:pt>
                <c:pt idx="4">
                  <c:v>25.93320235756384</c:v>
                </c:pt>
                <c:pt idx="5">
                  <c:v>9.82318271119843</c:v>
                </c:pt>
                <c:pt idx="6">
                  <c:v>32.0235756385069</c:v>
                </c:pt>
                <c:pt idx="7">
                  <c:v>8.25147347740668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0702328"/>
        <c:axId val="-2090698888"/>
      </c:radarChart>
      <c:catAx>
        <c:axId val="-209070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0698888"/>
        <c:crosses val="autoZero"/>
        <c:auto val="1"/>
        <c:lblAlgn val="ctr"/>
        <c:lblOffset val="100"/>
        <c:noMultiLvlLbl val="0"/>
      </c:catAx>
      <c:valAx>
        <c:axId val="-2090698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0702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8507895103965"/>
          <c:y val="0.0549337470514668"/>
          <c:w val="0.779687829503389"/>
          <c:h val="0.100041020457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% - Up To Three Choices per Respondent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395877740252"/>
          <c:y val="0.252477809976488"/>
          <c:w val="0.44402324245934"/>
          <c:h val="0.68564903201138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29.49218749999999</c:v>
                </c:pt>
                <c:pt idx="1">
                  <c:v>15.625</c:v>
                </c:pt>
                <c:pt idx="2">
                  <c:v>10.546875</c:v>
                </c:pt>
                <c:pt idx="3">
                  <c:v>17.1875</c:v>
                </c:pt>
                <c:pt idx="4">
                  <c:v>14.2578125</c:v>
                </c:pt>
                <c:pt idx="5">
                  <c:v>6.25</c:v>
                </c:pt>
                <c:pt idx="6">
                  <c:v>46.09375000000001</c:v>
                </c:pt>
                <c:pt idx="7">
                  <c:v>7.2265625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30.87649402390439</c:v>
                </c:pt>
                <c:pt idx="1">
                  <c:v>14.7410358565737</c:v>
                </c:pt>
                <c:pt idx="2">
                  <c:v>16.1354581673307</c:v>
                </c:pt>
                <c:pt idx="3">
                  <c:v>17.13147410358566</c:v>
                </c:pt>
                <c:pt idx="4">
                  <c:v>14.9402390438247</c:v>
                </c:pt>
                <c:pt idx="5">
                  <c:v>4.38247011952191</c:v>
                </c:pt>
                <c:pt idx="6">
                  <c:v>33.66533864541833</c:v>
                </c:pt>
                <c:pt idx="7">
                  <c:v>15.53784860557769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36.45418326693225</c:v>
                </c:pt>
                <c:pt idx="1">
                  <c:v>21.11553784860558</c:v>
                </c:pt>
                <c:pt idx="2">
                  <c:v>19.32270916334661</c:v>
                </c:pt>
                <c:pt idx="3">
                  <c:v>21.71314741035857</c:v>
                </c:pt>
                <c:pt idx="4">
                  <c:v>26.09561752988048</c:v>
                </c:pt>
                <c:pt idx="5">
                  <c:v>8.167330677290833</c:v>
                </c:pt>
                <c:pt idx="6">
                  <c:v>30.87649402390439</c:v>
                </c:pt>
                <c:pt idx="7">
                  <c:v>15.1394422310757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Turkey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Sheet1!$J$2:$J$9</c:f>
              <c:numCache>
                <c:formatCode>0.0</c:formatCode>
                <c:ptCount val="8"/>
                <c:pt idx="0">
                  <c:v>19.3359375</c:v>
                </c:pt>
                <c:pt idx="1">
                  <c:v>11.71875</c:v>
                </c:pt>
                <c:pt idx="2">
                  <c:v>8.0078125</c:v>
                </c:pt>
                <c:pt idx="3">
                  <c:v>21.28906249999999</c:v>
                </c:pt>
                <c:pt idx="4">
                  <c:v>26.17187500000001</c:v>
                </c:pt>
                <c:pt idx="5">
                  <c:v>4.882812499999998</c:v>
                </c:pt>
                <c:pt idx="6">
                  <c:v>31.640625</c:v>
                </c:pt>
                <c:pt idx="7">
                  <c:v>12.109375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Sheet1!$K$2:$K$9</c:f>
              <c:numCache>
                <c:formatCode>0.0</c:formatCode>
                <c:ptCount val="8"/>
                <c:pt idx="0">
                  <c:v>41.25736738703338</c:v>
                </c:pt>
                <c:pt idx="1">
                  <c:v>13.1630648330059</c:v>
                </c:pt>
                <c:pt idx="2">
                  <c:v>7.07269155206287</c:v>
                </c:pt>
                <c:pt idx="3">
                  <c:v>10.41257367387033</c:v>
                </c:pt>
                <c:pt idx="4">
                  <c:v>26.12966601178782</c:v>
                </c:pt>
                <c:pt idx="5">
                  <c:v>7.269155206286835</c:v>
                </c:pt>
                <c:pt idx="6">
                  <c:v>33.7917485265226</c:v>
                </c:pt>
                <c:pt idx="7">
                  <c:v>8.055009823182718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7798664"/>
        <c:axId val="-2087795224"/>
      </c:radarChart>
      <c:catAx>
        <c:axId val="-208779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7795224"/>
        <c:crosses val="autoZero"/>
        <c:auto val="1"/>
        <c:lblAlgn val="ctr"/>
        <c:lblOffset val="100"/>
        <c:noMultiLvlLbl val="0"/>
      </c:catAx>
      <c:valAx>
        <c:axId val="-208779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779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20266425287692"/>
          <c:y val="0.0625687222919033"/>
          <c:w val="0.807705958881221"/>
          <c:h val="0.100041020457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% - Up To Three Choices per Respondent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395877740252"/>
          <c:y val="0.252477809976488"/>
          <c:w val="0.44402324245934"/>
          <c:h val="0.68564903201138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72.26562500000002</c:v>
                </c:pt>
                <c:pt idx="1">
                  <c:v>7.617187499999996</c:v>
                </c:pt>
                <c:pt idx="2">
                  <c:v>9.5703125</c:v>
                </c:pt>
                <c:pt idx="3">
                  <c:v>7.031250000000001</c:v>
                </c:pt>
                <c:pt idx="4">
                  <c:v>16.2109375</c:v>
                </c:pt>
                <c:pt idx="5">
                  <c:v>6.640625</c:v>
                </c:pt>
                <c:pt idx="6">
                  <c:v>21.28906249999999</c:v>
                </c:pt>
                <c:pt idx="7">
                  <c:v>7.617187499999996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22.70916334661355</c:v>
                </c:pt>
                <c:pt idx="1">
                  <c:v>9.16334661354582</c:v>
                </c:pt>
                <c:pt idx="2">
                  <c:v>7.37051792828685</c:v>
                </c:pt>
                <c:pt idx="3">
                  <c:v>10.95617529880478</c:v>
                </c:pt>
                <c:pt idx="4">
                  <c:v>27.09163346613546</c:v>
                </c:pt>
                <c:pt idx="5">
                  <c:v>6.972111553784862</c:v>
                </c:pt>
                <c:pt idx="6">
                  <c:v>26.89243027888445</c:v>
                </c:pt>
                <c:pt idx="7">
                  <c:v>27.68924302788844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58.56573705179282</c:v>
                </c:pt>
                <c:pt idx="1">
                  <c:v>17.13147410358566</c:v>
                </c:pt>
                <c:pt idx="2">
                  <c:v>14.54183266932271</c:v>
                </c:pt>
                <c:pt idx="3">
                  <c:v>16.93227091633466</c:v>
                </c:pt>
                <c:pt idx="4">
                  <c:v>24.9003984063745</c:v>
                </c:pt>
                <c:pt idx="5">
                  <c:v>13.34661354581673</c:v>
                </c:pt>
                <c:pt idx="6">
                  <c:v>21.51394422310757</c:v>
                </c:pt>
                <c:pt idx="7">
                  <c:v>15.73705179282868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Turkey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Sheet1!$J$2:$J$9</c:f>
              <c:numCache>
                <c:formatCode>0.0</c:formatCode>
                <c:ptCount val="8"/>
                <c:pt idx="0">
                  <c:v>56.8359375</c:v>
                </c:pt>
                <c:pt idx="1">
                  <c:v>10.3515625</c:v>
                </c:pt>
                <c:pt idx="2">
                  <c:v>8.398437500000003</c:v>
                </c:pt>
                <c:pt idx="3">
                  <c:v>7.2265625</c:v>
                </c:pt>
                <c:pt idx="4">
                  <c:v>17.38281249999999</c:v>
                </c:pt>
                <c:pt idx="5">
                  <c:v>8.59375</c:v>
                </c:pt>
                <c:pt idx="6">
                  <c:v>14.2578125</c:v>
                </c:pt>
                <c:pt idx="7">
                  <c:v>8.0078125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Sheet1!$K$2:$K$9</c:f>
              <c:numCache>
                <c:formatCode>0.0</c:formatCode>
                <c:ptCount val="8"/>
                <c:pt idx="0">
                  <c:v>68.56581532416503</c:v>
                </c:pt>
                <c:pt idx="1">
                  <c:v>1.571709233791748</c:v>
                </c:pt>
                <c:pt idx="2">
                  <c:v>1.768172888015718</c:v>
                </c:pt>
                <c:pt idx="3">
                  <c:v>3.732809430255402</c:v>
                </c:pt>
                <c:pt idx="4">
                  <c:v>24.3614931237721</c:v>
                </c:pt>
                <c:pt idx="5">
                  <c:v>5.50098231827112</c:v>
                </c:pt>
                <c:pt idx="6">
                  <c:v>13.55599214145383</c:v>
                </c:pt>
                <c:pt idx="7">
                  <c:v>14.93123772102161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6129000"/>
        <c:axId val="-2086035544"/>
      </c:radarChart>
      <c:catAx>
        <c:axId val="-208612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035544"/>
        <c:crosses val="autoZero"/>
        <c:auto val="1"/>
        <c:lblAlgn val="ctr"/>
        <c:lblOffset val="100"/>
        <c:noMultiLvlLbl val="0"/>
      </c:catAx>
      <c:valAx>
        <c:axId val="-208603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129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20266425287692"/>
          <c:y val="0.0625687222919033"/>
          <c:w val="0.809354084138741"/>
          <c:h val="0.100041020457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% - Up To Three Choices per Respondent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395877740252"/>
          <c:y val="0.252477809976488"/>
          <c:w val="0.44402324245934"/>
          <c:h val="0.68564903201138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70.1171875</c:v>
                </c:pt>
                <c:pt idx="1">
                  <c:v>7.617187499999996</c:v>
                </c:pt>
                <c:pt idx="2">
                  <c:v>8.984375</c:v>
                </c:pt>
                <c:pt idx="3">
                  <c:v>6.25</c:v>
                </c:pt>
                <c:pt idx="4">
                  <c:v>16.79687500000001</c:v>
                </c:pt>
                <c:pt idx="5">
                  <c:v>6.054687499999998</c:v>
                </c:pt>
                <c:pt idx="6">
                  <c:v>22.46093749999999</c:v>
                </c:pt>
                <c:pt idx="7">
                  <c:v>7.421875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62.54980079681275</c:v>
                </c:pt>
                <c:pt idx="1">
                  <c:v>10.75697211155378</c:v>
                </c:pt>
                <c:pt idx="2">
                  <c:v>12.35059760956176</c:v>
                </c:pt>
                <c:pt idx="3">
                  <c:v>8.366533864541835</c:v>
                </c:pt>
                <c:pt idx="4">
                  <c:v>20.71713147410358</c:v>
                </c:pt>
                <c:pt idx="5">
                  <c:v>5.577689243027889</c:v>
                </c:pt>
                <c:pt idx="6">
                  <c:v>13.54581673306773</c:v>
                </c:pt>
                <c:pt idx="7">
                  <c:v>9.16334661354582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38.04780876494023</c:v>
                </c:pt>
                <c:pt idx="1">
                  <c:v>18.32669322709163</c:v>
                </c:pt>
                <c:pt idx="2">
                  <c:v>13.54581673306773</c:v>
                </c:pt>
                <c:pt idx="3">
                  <c:v>20.91633466135459</c:v>
                </c:pt>
                <c:pt idx="4">
                  <c:v>33.06772908366533</c:v>
                </c:pt>
                <c:pt idx="5">
                  <c:v>14.54183266932271</c:v>
                </c:pt>
                <c:pt idx="6">
                  <c:v>21.31474103585658</c:v>
                </c:pt>
                <c:pt idx="7">
                  <c:v>20.5179282868526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Turkey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Sheet1!$J$2:$J$9</c:f>
              <c:numCache>
                <c:formatCode>0.0</c:formatCode>
                <c:ptCount val="8"/>
                <c:pt idx="0">
                  <c:v>55.07812500000001</c:v>
                </c:pt>
                <c:pt idx="1">
                  <c:v>11.5234375</c:v>
                </c:pt>
                <c:pt idx="2">
                  <c:v>7.617187499999996</c:v>
                </c:pt>
                <c:pt idx="3">
                  <c:v>12.3046875</c:v>
                </c:pt>
                <c:pt idx="4">
                  <c:v>24.21875</c:v>
                </c:pt>
                <c:pt idx="5">
                  <c:v>6.4453125</c:v>
                </c:pt>
                <c:pt idx="6">
                  <c:v>16.79687500000001</c:v>
                </c:pt>
                <c:pt idx="7">
                  <c:v>6.835937499999998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Sheet1!$K$2:$K$9</c:f>
              <c:numCache>
                <c:formatCode>0.0</c:formatCode>
                <c:ptCount val="8"/>
                <c:pt idx="0">
                  <c:v>51.27701375245581</c:v>
                </c:pt>
                <c:pt idx="1">
                  <c:v>3.143418467583498</c:v>
                </c:pt>
                <c:pt idx="2">
                  <c:v>3.536345776031434</c:v>
                </c:pt>
                <c:pt idx="3">
                  <c:v>8.055009823182718</c:v>
                </c:pt>
                <c:pt idx="4">
                  <c:v>30.64833005893908</c:v>
                </c:pt>
                <c:pt idx="5">
                  <c:v>7.269155206286835</c:v>
                </c:pt>
                <c:pt idx="6">
                  <c:v>14.93123772102161</c:v>
                </c:pt>
                <c:pt idx="7">
                  <c:v>12.96660117878193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6148344"/>
        <c:axId val="-2086144904"/>
      </c:radarChart>
      <c:catAx>
        <c:axId val="-208614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144904"/>
        <c:crosses val="autoZero"/>
        <c:auto val="1"/>
        <c:lblAlgn val="ctr"/>
        <c:lblOffset val="100"/>
        <c:noMultiLvlLbl val="0"/>
      </c:catAx>
      <c:valAx>
        <c:axId val="-208614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14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788416404686126"/>
          <c:y val="0.0574787387982789"/>
          <c:w val="0.829131587228976"/>
          <c:h val="0.100041020457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% - Up To Three Choices per Respondent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395877740252"/>
          <c:y val="0.252477809976488"/>
          <c:w val="0.44402324245934"/>
          <c:h val="0.68564903201138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19.3359375</c:v>
                </c:pt>
                <c:pt idx="1">
                  <c:v>37.30468749999997</c:v>
                </c:pt>
                <c:pt idx="2">
                  <c:v>12.109375</c:v>
                </c:pt>
                <c:pt idx="3">
                  <c:v>12.5</c:v>
                </c:pt>
                <c:pt idx="4">
                  <c:v>10.9375</c:v>
                </c:pt>
                <c:pt idx="5">
                  <c:v>8.0078125</c:v>
                </c:pt>
                <c:pt idx="6">
                  <c:v>34.76562500000001</c:v>
                </c:pt>
                <c:pt idx="7">
                  <c:v>9.765625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20.5179282868526</c:v>
                </c:pt>
                <c:pt idx="1">
                  <c:v>23.50597609561753</c:v>
                </c:pt>
                <c:pt idx="2">
                  <c:v>16.1354581673307</c:v>
                </c:pt>
                <c:pt idx="3">
                  <c:v>14.7410358565737</c:v>
                </c:pt>
                <c:pt idx="4">
                  <c:v>28.08764940239043</c:v>
                </c:pt>
                <c:pt idx="5">
                  <c:v>11.95219123505977</c:v>
                </c:pt>
                <c:pt idx="6">
                  <c:v>18.72509960159362</c:v>
                </c:pt>
                <c:pt idx="7">
                  <c:v>14.34262948207171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26.49402390438247</c:v>
                </c:pt>
                <c:pt idx="1">
                  <c:v>31.87250996015936</c:v>
                </c:pt>
                <c:pt idx="2">
                  <c:v>18.32669322709163</c:v>
                </c:pt>
                <c:pt idx="3">
                  <c:v>28.08764940239043</c:v>
                </c:pt>
                <c:pt idx="4">
                  <c:v>22.50996015936256</c:v>
                </c:pt>
                <c:pt idx="5">
                  <c:v>13.74501992031872</c:v>
                </c:pt>
                <c:pt idx="6">
                  <c:v>26.09561752988048</c:v>
                </c:pt>
                <c:pt idx="7">
                  <c:v>15.93625498007968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Turkey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Sheet1!$J$2:$J$9</c:f>
              <c:numCache>
                <c:formatCode>0.0</c:formatCode>
                <c:ptCount val="8"/>
                <c:pt idx="0">
                  <c:v>18.94531249999999</c:v>
                </c:pt>
                <c:pt idx="1">
                  <c:v>35.15625</c:v>
                </c:pt>
                <c:pt idx="2">
                  <c:v>18.94531249999999</c:v>
                </c:pt>
                <c:pt idx="3">
                  <c:v>13.671875</c:v>
                </c:pt>
                <c:pt idx="4">
                  <c:v>10.546875</c:v>
                </c:pt>
                <c:pt idx="5">
                  <c:v>13.0859375</c:v>
                </c:pt>
                <c:pt idx="6">
                  <c:v>25.19531249999999</c:v>
                </c:pt>
                <c:pt idx="7">
                  <c:v>8.7890625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Sheet1!$K$2:$K$9</c:f>
              <c:numCache>
                <c:formatCode>0.0</c:formatCode>
                <c:ptCount val="8"/>
                <c:pt idx="0">
                  <c:v>24.16502946954813</c:v>
                </c:pt>
                <c:pt idx="1">
                  <c:v>26.71905697445973</c:v>
                </c:pt>
                <c:pt idx="2">
                  <c:v>15.52062868369351</c:v>
                </c:pt>
                <c:pt idx="3">
                  <c:v>12.96660117878193</c:v>
                </c:pt>
                <c:pt idx="4">
                  <c:v>18.86051080550098</c:v>
                </c:pt>
                <c:pt idx="5">
                  <c:v>15.91355599214145</c:v>
                </c:pt>
                <c:pt idx="6">
                  <c:v>25.34381139489194</c:v>
                </c:pt>
                <c:pt idx="7">
                  <c:v>9.82318271119843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5018488"/>
        <c:axId val="-2084982520"/>
      </c:radarChart>
      <c:catAx>
        <c:axId val="-2085018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4982520"/>
        <c:crosses val="autoZero"/>
        <c:auto val="1"/>
        <c:lblAlgn val="ctr"/>
        <c:lblOffset val="100"/>
        <c:noMultiLvlLbl val="0"/>
      </c:catAx>
      <c:valAx>
        <c:axId val="-2084982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501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54119761605819"/>
          <c:y val="0.0523887553046545"/>
          <c:w val="0.858797841864328"/>
          <c:h val="0.100041020457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% - Up To Three Choices per Respondent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395877740252"/>
          <c:y val="0.252477809976488"/>
          <c:w val="0.44402324245934"/>
          <c:h val="0.68564903201138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10.7421875</c:v>
                </c:pt>
                <c:pt idx="1">
                  <c:v>29.29687500000001</c:v>
                </c:pt>
                <c:pt idx="2">
                  <c:v>43.359375</c:v>
                </c:pt>
                <c:pt idx="3">
                  <c:v>12.6953125</c:v>
                </c:pt>
                <c:pt idx="4">
                  <c:v>7.2265625</c:v>
                </c:pt>
                <c:pt idx="5">
                  <c:v>10.7421875</c:v>
                </c:pt>
                <c:pt idx="6">
                  <c:v>23.4375</c:v>
                </c:pt>
                <c:pt idx="7">
                  <c:v>8.59375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4" formatCode="0.0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30.87649402390439</c:v>
                </c:pt>
                <c:pt idx="1">
                  <c:v>15.73705179282868</c:v>
                </c:pt>
                <c:pt idx="2">
                  <c:v>9.760956175298805</c:v>
                </c:pt>
                <c:pt idx="3">
                  <c:v>9.760956175298805</c:v>
                </c:pt>
                <c:pt idx="4">
                  <c:v>27.68924302788844</c:v>
                </c:pt>
                <c:pt idx="5">
                  <c:v>10.1593625498008</c:v>
                </c:pt>
                <c:pt idx="6">
                  <c:v>26.09561752988048</c:v>
                </c:pt>
                <c:pt idx="7">
                  <c:v>20.91633466135459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15.93625498007968</c:v>
                </c:pt>
                <c:pt idx="1">
                  <c:v>39.0438247011952</c:v>
                </c:pt>
                <c:pt idx="2">
                  <c:v>49.00398406374499</c:v>
                </c:pt>
                <c:pt idx="3">
                  <c:v>21.31474103585658</c:v>
                </c:pt>
                <c:pt idx="4">
                  <c:v>14.9402390438247</c:v>
                </c:pt>
                <c:pt idx="5">
                  <c:v>10.75697211155378</c:v>
                </c:pt>
                <c:pt idx="6">
                  <c:v>22.70916334661355</c:v>
                </c:pt>
                <c:pt idx="7">
                  <c:v>11.35458167330678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Turkey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Sheet1!$J$2:$J$9</c:f>
              <c:numCache>
                <c:formatCode>0.0</c:formatCode>
                <c:ptCount val="8"/>
                <c:pt idx="0">
                  <c:v>10.15625</c:v>
                </c:pt>
                <c:pt idx="1">
                  <c:v>32.421875</c:v>
                </c:pt>
                <c:pt idx="2">
                  <c:v>49.41406249999999</c:v>
                </c:pt>
                <c:pt idx="3">
                  <c:v>10.7421875</c:v>
                </c:pt>
                <c:pt idx="4">
                  <c:v>8.984375</c:v>
                </c:pt>
                <c:pt idx="5">
                  <c:v>13.0859375</c:v>
                </c:pt>
                <c:pt idx="6">
                  <c:v>19.92187500000001</c:v>
                </c:pt>
                <c:pt idx="7">
                  <c:v>6.054687499999998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Sheet1!$K$2:$K$9</c:f>
              <c:numCache>
                <c:formatCode>0.0</c:formatCode>
                <c:ptCount val="8"/>
                <c:pt idx="0">
                  <c:v>10.80550098231828</c:v>
                </c:pt>
                <c:pt idx="1">
                  <c:v>25.93320235756384</c:v>
                </c:pt>
                <c:pt idx="2">
                  <c:v>49.901768172888</c:v>
                </c:pt>
                <c:pt idx="3">
                  <c:v>8.25147347740668</c:v>
                </c:pt>
                <c:pt idx="4">
                  <c:v>10.80550098231828</c:v>
                </c:pt>
                <c:pt idx="5">
                  <c:v>16.50294695481335</c:v>
                </c:pt>
                <c:pt idx="6">
                  <c:v>20.6286836935167</c:v>
                </c:pt>
                <c:pt idx="7">
                  <c:v>8.25147347740668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4189736"/>
        <c:axId val="-2084186344"/>
      </c:radarChart>
      <c:catAx>
        <c:axId val="-208418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4186344"/>
        <c:crosses val="autoZero"/>
        <c:auto val="1"/>
        <c:lblAlgn val="ctr"/>
        <c:lblOffset val="100"/>
        <c:noMultiLvlLbl val="0"/>
      </c:catAx>
      <c:valAx>
        <c:axId val="-208418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4189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77193515211093"/>
          <c:y val="0.0549337470514668"/>
          <c:w val="0.809354084138741"/>
          <c:h val="0.100041020457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% - Up To Three Choices per Respondent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395877740252"/>
          <c:y val="0.252477809976488"/>
          <c:w val="0.44402324245934"/>
          <c:h val="0.68564903201138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10.9375</c:v>
                </c:pt>
                <c:pt idx="1">
                  <c:v>9.960937500000003</c:v>
                </c:pt>
                <c:pt idx="2">
                  <c:v>7.421875</c:v>
                </c:pt>
                <c:pt idx="3">
                  <c:v>7.812499999999998</c:v>
                </c:pt>
                <c:pt idx="4">
                  <c:v>20.5078125</c:v>
                </c:pt>
                <c:pt idx="5">
                  <c:v>37.30468749999997</c:v>
                </c:pt>
                <c:pt idx="6">
                  <c:v>23.04687500000001</c:v>
                </c:pt>
                <c:pt idx="7">
                  <c:v>26.56249999999999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18.72509960159362</c:v>
                </c:pt>
                <c:pt idx="1">
                  <c:v>9.760956175298805</c:v>
                </c:pt>
                <c:pt idx="2">
                  <c:v>7.171314741035856</c:v>
                </c:pt>
                <c:pt idx="3">
                  <c:v>18.72509960159362</c:v>
                </c:pt>
                <c:pt idx="4">
                  <c:v>27.68924302788844</c:v>
                </c:pt>
                <c:pt idx="5">
                  <c:v>6.175298804780878</c:v>
                </c:pt>
                <c:pt idx="6">
                  <c:v>21.11553784860558</c:v>
                </c:pt>
                <c:pt idx="7">
                  <c:v>35.0597609561753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18.32669322709163</c:v>
                </c:pt>
                <c:pt idx="1">
                  <c:v>22.11155378486056</c:v>
                </c:pt>
                <c:pt idx="2">
                  <c:v>13.94422310756972</c:v>
                </c:pt>
                <c:pt idx="3">
                  <c:v>19.7211155378486</c:v>
                </c:pt>
                <c:pt idx="4">
                  <c:v>25.6972111553785</c:v>
                </c:pt>
                <c:pt idx="5">
                  <c:v>40.0398406374502</c:v>
                </c:pt>
                <c:pt idx="6">
                  <c:v>21.51394422310757</c:v>
                </c:pt>
                <c:pt idx="7">
                  <c:v>23.70517928286852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Turkey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Sheet1!$J$2:$J$9</c:f>
              <c:numCache>
                <c:formatCode>0.0</c:formatCode>
                <c:ptCount val="8"/>
                <c:pt idx="0">
                  <c:v>8.398437500000003</c:v>
                </c:pt>
                <c:pt idx="1">
                  <c:v>12.890625</c:v>
                </c:pt>
                <c:pt idx="2">
                  <c:v>7.617187499999996</c:v>
                </c:pt>
                <c:pt idx="3">
                  <c:v>8.984375</c:v>
                </c:pt>
                <c:pt idx="4">
                  <c:v>20.5078125</c:v>
                </c:pt>
                <c:pt idx="5">
                  <c:v>38.0859375</c:v>
                </c:pt>
                <c:pt idx="6">
                  <c:v>15.625</c:v>
                </c:pt>
                <c:pt idx="7">
                  <c:v>32.8125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Sheet1!$K$2:$K$9</c:f>
              <c:numCache>
                <c:formatCode>0.0</c:formatCode>
                <c:ptCount val="8"/>
                <c:pt idx="0">
                  <c:v>13.35952848722987</c:v>
                </c:pt>
                <c:pt idx="1">
                  <c:v>6.8762278978389</c:v>
                </c:pt>
                <c:pt idx="2">
                  <c:v>4.322200392927308</c:v>
                </c:pt>
                <c:pt idx="3">
                  <c:v>7.269155206286835</c:v>
                </c:pt>
                <c:pt idx="4">
                  <c:v>23.57563850687622</c:v>
                </c:pt>
                <c:pt idx="5">
                  <c:v>39.68565815324163</c:v>
                </c:pt>
                <c:pt idx="6">
                  <c:v>18.86051080550098</c:v>
                </c:pt>
                <c:pt idx="7">
                  <c:v>29.86247544204322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8715912"/>
        <c:axId val="-2088746216"/>
      </c:radarChart>
      <c:catAx>
        <c:axId val="-208871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8746216"/>
        <c:crosses val="autoZero"/>
        <c:auto val="1"/>
        <c:lblAlgn val="ctr"/>
        <c:lblOffset val="100"/>
        <c:noMultiLvlLbl val="0"/>
      </c:catAx>
      <c:valAx>
        <c:axId val="-2088746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871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722491394385343"/>
          <c:y val="0.0549337470514668"/>
          <c:w val="0.832427837744015"/>
          <c:h val="0.100041020457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% - Up To Three Choices per Respondent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395877740252"/>
          <c:y val="0.252477809976488"/>
          <c:w val="0.44402324245934"/>
          <c:h val="0.68564903201138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31.640625</c:v>
                </c:pt>
                <c:pt idx="1">
                  <c:v>8.203125</c:v>
                </c:pt>
                <c:pt idx="2">
                  <c:v>6.640625</c:v>
                </c:pt>
                <c:pt idx="3">
                  <c:v>9.960937500000003</c:v>
                </c:pt>
                <c:pt idx="4">
                  <c:v>36.13281250000001</c:v>
                </c:pt>
                <c:pt idx="5">
                  <c:v>6.4453125</c:v>
                </c:pt>
                <c:pt idx="6">
                  <c:v>25.78125</c:v>
                </c:pt>
                <c:pt idx="7">
                  <c:v>15.4296875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24.30278884462151</c:v>
                </c:pt>
                <c:pt idx="1">
                  <c:v>8.366533864541835</c:v>
                </c:pt>
                <c:pt idx="2">
                  <c:v>7.37051792828685</c:v>
                </c:pt>
                <c:pt idx="3">
                  <c:v>14.34262948207171</c:v>
                </c:pt>
                <c:pt idx="4">
                  <c:v>26.29482071713148</c:v>
                </c:pt>
                <c:pt idx="5">
                  <c:v>9.16334661354582</c:v>
                </c:pt>
                <c:pt idx="6">
                  <c:v>26.29482071713148</c:v>
                </c:pt>
                <c:pt idx="7">
                  <c:v>24.10358565737053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38.24701195219124</c:v>
                </c:pt>
                <c:pt idx="1">
                  <c:v>19.52191235059761</c:v>
                </c:pt>
                <c:pt idx="2">
                  <c:v>16.33466135458168</c:v>
                </c:pt>
                <c:pt idx="3">
                  <c:v>17.13147410358566</c:v>
                </c:pt>
                <c:pt idx="4">
                  <c:v>33.06772908366533</c:v>
                </c:pt>
                <c:pt idx="5">
                  <c:v>11.55378486055777</c:v>
                </c:pt>
                <c:pt idx="6">
                  <c:v>17.92828685258963</c:v>
                </c:pt>
                <c:pt idx="7">
                  <c:v>25.6972111553785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Turkey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Sheet1!$J$2:$J$9</c:f>
              <c:numCache>
                <c:formatCode>0.0</c:formatCode>
                <c:ptCount val="8"/>
                <c:pt idx="0">
                  <c:v>25.97656249999999</c:v>
                </c:pt>
                <c:pt idx="1">
                  <c:v>9.5703125</c:v>
                </c:pt>
                <c:pt idx="2">
                  <c:v>6.25</c:v>
                </c:pt>
                <c:pt idx="3">
                  <c:v>9.179687500000003</c:v>
                </c:pt>
                <c:pt idx="4">
                  <c:v>35.35156249999999</c:v>
                </c:pt>
                <c:pt idx="5">
                  <c:v>12.3046875</c:v>
                </c:pt>
                <c:pt idx="6">
                  <c:v>17.38281249999999</c:v>
                </c:pt>
                <c:pt idx="7">
                  <c:v>23.828125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Sheet1!$K$2:$K$9</c:f>
              <c:numCache>
                <c:formatCode>0.0</c:formatCode>
                <c:ptCount val="8"/>
                <c:pt idx="0">
                  <c:v>34.18467583497054</c:v>
                </c:pt>
                <c:pt idx="1">
                  <c:v>3.143418467583498</c:v>
                </c:pt>
                <c:pt idx="2">
                  <c:v>2.554027504911592</c:v>
                </c:pt>
                <c:pt idx="3">
                  <c:v>6.286836935166992</c:v>
                </c:pt>
                <c:pt idx="4">
                  <c:v>45.38310412573672</c:v>
                </c:pt>
                <c:pt idx="5">
                  <c:v>6.483300589390963</c:v>
                </c:pt>
                <c:pt idx="6">
                  <c:v>14.34184675834971</c:v>
                </c:pt>
                <c:pt idx="7">
                  <c:v>21.41453831041258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8856344"/>
        <c:axId val="-2085691272"/>
      </c:radarChart>
      <c:catAx>
        <c:axId val="-2088856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5691272"/>
        <c:crosses val="autoZero"/>
        <c:auto val="1"/>
        <c:lblAlgn val="ctr"/>
        <c:lblOffset val="100"/>
        <c:noMultiLvlLbl val="0"/>
      </c:catAx>
      <c:valAx>
        <c:axId val="-208569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8856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20266425287692"/>
          <c:y val="0.0498437635578424"/>
          <c:w val="0.796169082078585"/>
          <c:h val="0.100041020457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49017043724259"/>
          <c:w val="0.956996580483337"/>
          <c:h val="0.7165350588357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shoes.com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7.2</c:v>
                </c:pt>
                <c:pt idx="2">
                  <c:v>35.30000000000001</c:v>
                </c:pt>
                <c:pt idx="4">
                  <c:v>27.3</c:v>
                </c:pt>
                <c:pt idx="8">
                  <c:v>27.7</c:v>
                </c:pt>
                <c:pt idx="9">
                  <c:v>83.1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ccTLDs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>
                  <c:v>42.0</c:v>
                </c:pt>
                <c:pt idx="2">
                  <c:v>6.6</c:v>
                </c:pt>
                <c:pt idx="4">
                  <c:v>25.5</c:v>
                </c:pt>
                <c:pt idx="8">
                  <c:v>52.0</c:v>
                </c:pt>
                <c:pt idx="9">
                  <c:v>3.3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Sheet1!$W$4</c:f>
              <c:strCache>
                <c:ptCount val="1"/>
                <c:pt idx="0">
                  <c:v>New TLDs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Sheet1!$A$4:$J$4</c:f>
              <c:numCache>
                <c:formatCode>General</c:formatCode>
                <c:ptCount val="10"/>
                <c:pt idx="0">
                  <c:v>50.8</c:v>
                </c:pt>
                <c:pt idx="2">
                  <c:v>58.2</c:v>
                </c:pt>
                <c:pt idx="4">
                  <c:v>47.2</c:v>
                </c:pt>
                <c:pt idx="8">
                  <c:v>20.3</c:v>
                </c:pt>
                <c:pt idx="9">
                  <c:v>13.6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91303768"/>
        <c:axId val="-2091153208"/>
      </c:scatterChart>
      <c:valAx>
        <c:axId val="-2091303768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91153208"/>
        <c:crosses val="autoZero"/>
        <c:crossBetween val="midCat"/>
        <c:majorUnit val="1.0"/>
      </c:valAx>
      <c:valAx>
        <c:axId val="-2091153208"/>
        <c:scaling>
          <c:orientation val="minMax"/>
          <c:max val="9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13037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5357946179781"/>
          <c:y val="0.0496793238761373"/>
          <c:w val="0.617102259374895"/>
          <c:h val="0.062721319920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% - Up To Three Choices per Respondent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395877740252"/>
          <c:y val="0.252477809976488"/>
          <c:w val="0.44402324245934"/>
          <c:h val="0.68564903201138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8.59375</c:v>
                </c:pt>
                <c:pt idx="1">
                  <c:v>21.28906249999999</c:v>
                </c:pt>
                <c:pt idx="2">
                  <c:v>15.625</c:v>
                </c:pt>
                <c:pt idx="3">
                  <c:v>12.6953125</c:v>
                </c:pt>
                <c:pt idx="4">
                  <c:v>24.8046875</c:v>
                </c:pt>
                <c:pt idx="5">
                  <c:v>13.8671875</c:v>
                </c:pt>
                <c:pt idx="6">
                  <c:v>18.75</c:v>
                </c:pt>
                <c:pt idx="7">
                  <c:v>20.703125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33.66533864541833</c:v>
                </c:pt>
                <c:pt idx="1">
                  <c:v>19.12350597609562</c:v>
                </c:pt>
                <c:pt idx="2">
                  <c:v>15.73705179282868</c:v>
                </c:pt>
                <c:pt idx="3">
                  <c:v>12.74900398406374</c:v>
                </c:pt>
                <c:pt idx="4">
                  <c:v>29.48207171314741</c:v>
                </c:pt>
                <c:pt idx="5">
                  <c:v>6.57370517928287</c:v>
                </c:pt>
                <c:pt idx="6">
                  <c:v>16.73306772908367</c:v>
                </c:pt>
                <c:pt idx="7">
                  <c:v>12.94820717131474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21.91235059760956</c:v>
                </c:pt>
                <c:pt idx="1">
                  <c:v>41.63346613545816</c:v>
                </c:pt>
                <c:pt idx="2">
                  <c:v>23.50597609561753</c:v>
                </c:pt>
                <c:pt idx="3">
                  <c:v>29.08366533864542</c:v>
                </c:pt>
                <c:pt idx="4">
                  <c:v>26.69322709163347</c:v>
                </c:pt>
                <c:pt idx="5">
                  <c:v>9.760956175298805</c:v>
                </c:pt>
                <c:pt idx="6">
                  <c:v>20.31872509960159</c:v>
                </c:pt>
                <c:pt idx="7">
                  <c:v>17.92828685258963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Turkey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Sheet1!$J$2:$J$9</c:f>
              <c:numCache>
                <c:formatCode>0.0</c:formatCode>
                <c:ptCount val="8"/>
                <c:pt idx="0">
                  <c:v>7.617187499999996</c:v>
                </c:pt>
                <c:pt idx="1">
                  <c:v>19.53125000000001</c:v>
                </c:pt>
                <c:pt idx="2">
                  <c:v>16.015625</c:v>
                </c:pt>
                <c:pt idx="3">
                  <c:v>15.625</c:v>
                </c:pt>
                <c:pt idx="4">
                  <c:v>24.8046875</c:v>
                </c:pt>
                <c:pt idx="5">
                  <c:v>14.0625</c:v>
                </c:pt>
                <c:pt idx="6">
                  <c:v>18.1640625</c:v>
                </c:pt>
                <c:pt idx="7">
                  <c:v>23.04687500000001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Sheet1!$K$2:$K$9</c:f>
              <c:numCache>
                <c:formatCode>0.0</c:formatCode>
                <c:ptCount val="8"/>
                <c:pt idx="0">
                  <c:v>10.41257367387033</c:v>
                </c:pt>
                <c:pt idx="1">
                  <c:v>20.82514734774066</c:v>
                </c:pt>
                <c:pt idx="2">
                  <c:v>15.71709233791749</c:v>
                </c:pt>
                <c:pt idx="3">
                  <c:v>9.430255402750486</c:v>
                </c:pt>
                <c:pt idx="4">
                  <c:v>32.41650294695484</c:v>
                </c:pt>
                <c:pt idx="5">
                  <c:v>11.98428290766208</c:v>
                </c:pt>
                <c:pt idx="6">
                  <c:v>19.25343811394892</c:v>
                </c:pt>
                <c:pt idx="7">
                  <c:v>20.43222003929273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5655224"/>
        <c:axId val="-2085651784"/>
      </c:radarChart>
      <c:catAx>
        <c:axId val="-208565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5651784"/>
        <c:crosses val="autoZero"/>
        <c:auto val="1"/>
        <c:lblAlgn val="ctr"/>
        <c:lblOffset val="100"/>
        <c:noMultiLvlLbl val="0"/>
      </c:catAx>
      <c:valAx>
        <c:axId val="-2085651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5655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20266425287692"/>
          <c:y val="0.0625687222919033"/>
          <c:w val="0.807705958881221"/>
          <c:h val="0.100041020457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% - Up To Three Choices per Respondent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395877740252"/>
          <c:y val="0.252477809976488"/>
          <c:w val="0.44402324245934"/>
          <c:h val="0.68564903201138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6.4453125</c:v>
                </c:pt>
                <c:pt idx="1">
                  <c:v>19.53125000000001</c:v>
                </c:pt>
                <c:pt idx="2">
                  <c:v>11.71875</c:v>
                </c:pt>
                <c:pt idx="3">
                  <c:v>10.3515625</c:v>
                </c:pt>
                <c:pt idx="4">
                  <c:v>11.71875</c:v>
                </c:pt>
                <c:pt idx="5">
                  <c:v>17.96874999999999</c:v>
                </c:pt>
                <c:pt idx="6">
                  <c:v>34.17968749999999</c:v>
                </c:pt>
                <c:pt idx="7">
                  <c:v>41.79687500000001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22.90836653386453</c:v>
                </c:pt>
                <c:pt idx="1">
                  <c:v>11.35458167330678</c:v>
                </c:pt>
                <c:pt idx="2">
                  <c:v>9.760956175298805</c:v>
                </c:pt>
                <c:pt idx="3">
                  <c:v>12.54980079681275</c:v>
                </c:pt>
                <c:pt idx="4">
                  <c:v>24.10358565737053</c:v>
                </c:pt>
                <c:pt idx="5">
                  <c:v>8.764940239043823</c:v>
                </c:pt>
                <c:pt idx="6">
                  <c:v>35.65737051792829</c:v>
                </c:pt>
                <c:pt idx="7">
                  <c:v>24.50199203187251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12.74900398406374</c:v>
                </c:pt>
                <c:pt idx="1">
                  <c:v>35.2589641434263</c:v>
                </c:pt>
                <c:pt idx="2">
                  <c:v>19.52191235059761</c:v>
                </c:pt>
                <c:pt idx="3">
                  <c:v>21.51394422310757</c:v>
                </c:pt>
                <c:pt idx="4">
                  <c:v>25.49800796812749</c:v>
                </c:pt>
                <c:pt idx="5">
                  <c:v>15.3386454183267</c:v>
                </c:pt>
                <c:pt idx="6">
                  <c:v>28.68525896414343</c:v>
                </c:pt>
                <c:pt idx="7">
                  <c:v>31.67330677290836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Turkey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Sheet1!$J$2:$J$9</c:f>
              <c:numCache>
                <c:formatCode>0.0</c:formatCode>
                <c:ptCount val="8"/>
                <c:pt idx="0">
                  <c:v>7.812499999999998</c:v>
                </c:pt>
                <c:pt idx="1">
                  <c:v>21.09375</c:v>
                </c:pt>
                <c:pt idx="2">
                  <c:v>11.1328125</c:v>
                </c:pt>
                <c:pt idx="3">
                  <c:v>8.984375</c:v>
                </c:pt>
                <c:pt idx="4">
                  <c:v>13.0859375</c:v>
                </c:pt>
                <c:pt idx="5">
                  <c:v>14.0625</c:v>
                </c:pt>
                <c:pt idx="6">
                  <c:v>27.14843749999999</c:v>
                </c:pt>
                <c:pt idx="7">
                  <c:v>44.3359375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Sheet1!$K$2:$K$9</c:f>
              <c:numCache>
                <c:formatCode>0.0</c:formatCode>
                <c:ptCount val="8"/>
                <c:pt idx="0">
                  <c:v>9.430255402750486</c:v>
                </c:pt>
                <c:pt idx="1">
                  <c:v>14.53831041257367</c:v>
                </c:pt>
                <c:pt idx="2">
                  <c:v>7.858546168958741</c:v>
                </c:pt>
                <c:pt idx="3">
                  <c:v>6.09037328094303</c:v>
                </c:pt>
                <c:pt idx="4">
                  <c:v>19.05697445972496</c:v>
                </c:pt>
                <c:pt idx="5">
                  <c:v>15.12770137524558</c:v>
                </c:pt>
                <c:pt idx="6">
                  <c:v>27.70137524557957</c:v>
                </c:pt>
                <c:pt idx="7">
                  <c:v>52.25933202357565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1374840"/>
        <c:axId val="-2084808120"/>
      </c:radarChart>
      <c:catAx>
        <c:axId val="207137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4808120"/>
        <c:crosses val="autoZero"/>
        <c:auto val="1"/>
        <c:lblAlgn val="ctr"/>
        <c:lblOffset val="100"/>
        <c:noMultiLvlLbl val="0"/>
      </c:catAx>
      <c:valAx>
        <c:axId val="-208480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374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20266425287692"/>
          <c:y val="0.0574787387982789"/>
          <c:w val="0.807705958881221"/>
          <c:h val="0.100041020457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% - Up To Three Choices per Respondent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395877740252"/>
          <c:y val="0.252477809976488"/>
          <c:w val="0.44402324245934"/>
          <c:h val="0.68564903201138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70.1171875</c:v>
                </c:pt>
                <c:pt idx="1">
                  <c:v>64.84375</c:v>
                </c:pt>
                <c:pt idx="2">
                  <c:v>42.7734375</c:v>
                </c:pt>
                <c:pt idx="3">
                  <c:v>33.59375000000001</c:v>
                </c:pt>
                <c:pt idx="4">
                  <c:v>23.24218749999999</c:v>
                </c:pt>
                <c:pt idx="5">
                  <c:v>32.61718749999999</c:v>
                </c:pt>
                <c:pt idx="6">
                  <c:v>56.640625</c:v>
                </c:pt>
                <c:pt idx="7">
                  <c:v>13.8671875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63.54581673306773</c:v>
                </c:pt>
                <c:pt idx="1">
                  <c:v>67.92828685258955</c:v>
                </c:pt>
                <c:pt idx="2">
                  <c:v>61.35458167330674</c:v>
                </c:pt>
                <c:pt idx="3">
                  <c:v>48.20717131474104</c:v>
                </c:pt>
                <c:pt idx="4">
                  <c:v>38.64541832669323</c:v>
                </c:pt>
                <c:pt idx="5">
                  <c:v>31.67330677290836</c:v>
                </c:pt>
                <c:pt idx="6">
                  <c:v>43.8247011952191</c:v>
                </c:pt>
                <c:pt idx="7">
                  <c:v>23.90438247011952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54.58167330677291</c:v>
                </c:pt>
                <c:pt idx="1">
                  <c:v>69.7211155378486</c:v>
                </c:pt>
                <c:pt idx="2">
                  <c:v>57.37051792828685</c:v>
                </c:pt>
                <c:pt idx="3">
                  <c:v>58.9641434262948</c:v>
                </c:pt>
                <c:pt idx="4">
                  <c:v>43.02788844621512</c:v>
                </c:pt>
                <c:pt idx="5">
                  <c:v>44.62151394422312</c:v>
                </c:pt>
                <c:pt idx="6">
                  <c:v>54.38247011952191</c:v>
                </c:pt>
                <c:pt idx="7">
                  <c:v>35.4581673306773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Turkey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Sheet1!$J$2:$J$9</c:f>
              <c:numCache>
                <c:formatCode>0.0</c:formatCode>
                <c:ptCount val="8"/>
                <c:pt idx="0">
                  <c:v>58.3984375</c:v>
                </c:pt>
                <c:pt idx="1">
                  <c:v>76.95312500000002</c:v>
                </c:pt>
                <c:pt idx="2">
                  <c:v>56.05468749999997</c:v>
                </c:pt>
                <c:pt idx="3">
                  <c:v>32.8125</c:v>
                </c:pt>
                <c:pt idx="4">
                  <c:v>25.78125</c:v>
                </c:pt>
                <c:pt idx="5">
                  <c:v>34.375</c:v>
                </c:pt>
                <c:pt idx="6">
                  <c:v>50.19531250000002</c:v>
                </c:pt>
                <c:pt idx="7">
                  <c:v>20.3125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Sheet1!$K$2:$K$9</c:f>
              <c:numCache>
                <c:formatCode>0.0</c:formatCode>
                <c:ptCount val="8"/>
                <c:pt idx="0">
                  <c:v>50.68762278978387</c:v>
                </c:pt>
                <c:pt idx="1">
                  <c:v>74.65618860510805</c:v>
                </c:pt>
                <c:pt idx="2">
                  <c:v>50.68762278978387</c:v>
                </c:pt>
                <c:pt idx="3">
                  <c:v>30.64833005893908</c:v>
                </c:pt>
                <c:pt idx="4">
                  <c:v>23.18271119842829</c:v>
                </c:pt>
                <c:pt idx="5">
                  <c:v>48.52652259332024</c:v>
                </c:pt>
                <c:pt idx="6">
                  <c:v>61.8860510805501</c:v>
                </c:pt>
                <c:pt idx="7">
                  <c:v>13.35952848722987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6268552"/>
        <c:axId val="-2086265112"/>
      </c:radarChart>
      <c:catAx>
        <c:axId val="-208626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265112"/>
        <c:crosses val="autoZero"/>
        <c:auto val="1"/>
        <c:lblAlgn val="ctr"/>
        <c:lblOffset val="100"/>
        <c:noMultiLvlLbl val="0"/>
      </c:catAx>
      <c:valAx>
        <c:axId val="-208626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26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706010141810148"/>
          <c:y val="0.0549337470514668"/>
          <c:w val="0.832427837744015"/>
          <c:h val="0.100041020457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/>
              <a:t>% - Up To Three Choices per Respondent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395877740252"/>
          <c:y val="0.252477809976488"/>
          <c:w val="0.44402324245934"/>
          <c:h val="0.68564903201138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90.0390625</c:v>
                </c:pt>
                <c:pt idx="1">
                  <c:v>74.8046875</c:v>
                </c:pt>
                <c:pt idx="2">
                  <c:v>67.96875</c:v>
                </c:pt>
                <c:pt idx="3">
                  <c:v>54.29687500000001</c:v>
                </c:pt>
                <c:pt idx="4">
                  <c:v>72.65625</c:v>
                </c:pt>
                <c:pt idx="5">
                  <c:v>64.0625</c:v>
                </c:pt>
                <c:pt idx="6">
                  <c:v>84.17968749999997</c:v>
                </c:pt>
                <c:pt idx="7">
                  <c:v>70.5078125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93.2270916334661</c:v>
                </c:pt>
                <c:pt idx="1">
                  <c:v>71.11553784860556</c:v>
                </c:pt>
                <c:pt idx="2">
                  <c:v>59.36254980079681</c:v>
                </c:pt>
                <c:pt idx="3">
                  <c:v>65.33864541832668</c:v>
                </c:pt>
                <c:pt idx="4">
                  <c:v>85.25896414342625</c:v>
                </c:pt>
                <c:pt idx="5">
                  <c:v>49.402390438247</c:v>
                </c:pt>
                <c:pt idx="6">
                  <c:v>82.66932270916335</c:v>
                </c:pt>
                <c:pt idx="7">
                  <c:v>74.90039840637448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Sheet1!$F$2:$F$9</c:f>
              <c:numCache>
                <c:formatCode>0.0</c:formatCode>
                <c:ptCount val="8"/>
                <c:pt idx="0">
                  <c:v>90.43824701195218</c:v>
                </c:pt>
                <c:pt idx="1">
                  <c:v>89.64143426294822</c:v>
                </c:pt>
                <c:pt idx="2">
                  <c:v>84.66135458167332</c:v>
                </c:pt>
                <c:pt idx="3">
                  <c:v>80.67729083665333</c:v>
                </c:pt>
                <c:pt idx="4">
                  <c:v>85.65737051792823</c:v>
                </c:pt>
                <c:pt idx="5">
                  <c:v>74.90039840637448</c:v>
                </c:pt>
                <c:pt idx="6">
                  <c:v>83.26693227091633</c:v>
                </c:pt>
                <c:pt idx="7">
                  <c:v>76.09561752988048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Russia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Turkey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Sheet1!$J$2:$J$9</c:f>
              <c:numCache>
                <c:formatCode>0.0</c:formatCode>
                <c:ptCount val="8"/>
                <c:pt idx="0">
                  <c:v>88.8671875</c:v>
                </c:pt>
                <c:pt idx="1">
                  <c:v>80.46875</c:v>
                </c:pt>
                <c:pt idx="2">
                  <c:v>76.7578125</c:v>
                </c:pt>
                <c:pt idx="3">
                  <c:v>62.69531250000002</c:v>
                </c:pt>
                <c:pt idx="4">
                  <c:v>83.7890625</c:v>
                </c:pt>
                <c:pt idx="5">
                  <c:v>71.484375</c:v>
                </c:pt>
                <c:pt idx="6">
                  <c:v>80.85937499999997</c:v>
                </c:pt>
                <c:pt idx="7">
                  <c:v>79.6875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local</c:v>
                </c:pt>
                <c:pt idx="1">
                  <c:v>trusted</c:v>
                </c:pt>
                <c:pt idx="2">
                  <c:v>safe/secure</c:v>
                </c:pt>
                <c:pt idx="3">
                  <c:v>valuable</c:v>
                </c:pt>
                <c:pt idx="4">
                  <c:v>exclusive</c:v>
                </c:pt>
                <c:pt idx="5">
                  <c:v>educational</c:v>
                </c:pt>
                <c:pt idx="6">
                  <c:v>useful</c:v>
                </c:pt>
                <c:pt idx="7">
                  <c:v>creative/ innovative</c:v>
                </c:pt>
              </c:strCache>
            </c:strRef>
          </c:cat>
          <c:val>
            <c:numRef>
              <c:f>Sheet1!$K$2:$K$9</c:f>
              <c:numCache>
                <c:formatCode>0.0</c:formatCode>
                <c:ptCount val="8"/>
                <c:pt idx="0">
                  <c:v>88.8015717092338</c:v>
                </c:pt>
                <c:pt idx="1">
                  <c:v>66.40471512770138</c:v>
                </c:pt>
                <c:pt idx="2">
                  <c:v>66.40471512770138</c:v>
                </c:pt>
                <c:pt idx="3">
                  <c:v>45.97249508840864</c:v>
                </c:pt>
                <c:pt idx="4">
                  <c:v>80.74656188605108</c:v>
                </c:pt>
                <c:pt idx="5">
                  <c:v>65.81532416502945</c:v>
                </c:pt>
                <c:pt idx="6">
                  <c:v>74.45972495088408</c:v>
                </c:pt>
                <c:pt idx="7">
                  <c:v>75.83497053045181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3024056"/>
        <c:axId val="-2083020616"/>
      </c:radarChart>
      <c:catAx>
        <c:axId val="-208302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3020616"/>
        <c:crosses val="autoZero"/>
        <c:auto val="1"/>
        <c:lblAlgn val="ctr"/>
        <c:lblOffset val="100"/>
        <c:noMultiLvlLbl val="0"/>
      </c:catAx>
      <c:valAx>
        <c:axId val="-208302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3024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20266425287692"/>
          <c:y val="0.0600237305450912"/>
          <c:w val="0.8142984599113"/>
          <c:h val="0.100041020457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Regularly Pay Attention to Domain Name in Search Results (%)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40.0</c:v>
                </c:pt>
                <c:pt idx="1">
                  <c:v>56.0</c:v>
                </c:pt>
                <c:pt idx="2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1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Regularly Pay Attention to Domain Name in Search Results (%)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">
                  <c:v>33.984375</c:v>
                </c:pt>
                <c:pt idx="2" formatCode="0">
                  <c:v>26.09561752988048</c:v>
                </c:pt>
                <c:pt idx="4" formatCode="0">
                  <c:v>64.34262948207174</c:v>
                </c:pt>
                <c:pt idx="8" formatCode="0">
                  <c:v>32.61718749999999</c:v>
                </c:pt>
                <c:pt idx="9" formatCode="0">
                  <c:v>42.82907662082516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0">
                  <c:v>58.7890625</c:v>
                </c:pt>
                <c:pt idx="2" formatCode="0">
                  <c:v>68.52589641434261</c:v>
                </c:pt>
                <c:pt idx="4" formatCode="0">
                  <c:v>34.8605577689243</c:v>
                </c:pt>
                <c:pt idx="8" formatCode="0">
                  <c:v>63.86718749999999</c:v>
                </c:pt>
                <c:pt idx="9" formatCode="0">
                  <c:v>52.65225933202358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 formatCode="0">
                  <c:v>7.2265625</c:v>
                </c:pt>
                <c:pt idx="2" formatCode="0">
                  <c:v>5.37848605577689</c:v>
                </c:pt>
                <c:pt idx="4" formatCode="0">
                  <c:v>0.796812749003984</c:v>
                </c:pt>
                <c:pt idx="8" formatCode="0">
                  <c:v>3.0</c:v>
                </c:pt>
                <c:pt idx="9" formatCode="0">
                  <c:v>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088520232"/>
        <c:axId val="-2088297400"/>
      </c:barChart>
      <c:catAx>
        <c:axId val="-2088520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8297400"/>
        <c:crosses val="autoZero"/>
        <c:auto val="1"/>
        <c:lblAlgn val="ctr"/>
        <c:lblOffset val="100"/>
        <c:noMultiLvlLbl val="0"/>
      </c:catAx>
      <c:valAx>
        <c:axId val="-20882974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-208852023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(Strongly Agree)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19.51123374063855</c:v>
                </c:pt>
                <c:pt idx="1">
                  <c:v>8.203124999999998</c:v>
                </c:pt>
                <c:pt idx="3">
                  <c:v>28.28685258964143</c:v>
                </c:pt>
                <c:pt idx="5">
                  <c:v>39.6414342629482</c:v>
                </c:pt>
                <c:pt idx="9">
                  <c:v>12.3046875</c:v>
                </c:pt>
                <c:pt idx="10">
                  <c:v>9.62671905697446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Sheet1!$C$2:$C$12</c:f>
              <c:numCache>
                <c:formatCode>0</c:formatCode>
                <c:ptCount val="11"/>
                <c:pt idx="0">
                  <c:v>27.94639337800551</c:v>
                </c:pt>
                <c:pt idx="1">
                  <c:v>28.7109375</c:v>
                </c:pt>
                <c:pt idx="3">
                  <c:v>35.4581673306773</c:v>
                </c:pt>
                <c:pt idx="5">
                  <c:v>25.09960159362549</c:v>
                </c:pt>
                <c:pt idx="9">
                  <c:v>29.4921875</c:v>
                </c:pt>
                <c:pt idx="10">
                  <c:v>21.02161100196463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Sheet1!$D$2:$D$12</c:f>
              <c:numCache>
                <c:formatCode>0</c:formatCode>
                <c:ptCount val="11"/>
                <c:pt idx="0">
                  <c:v>27.11864406779661</c:v>
                </c:pt>
                <c:pt idx="1">
                  <c:v>32.03125</c:v>
                </c:pt>
                <c:pt idx="3">
                  <c:v>23.30677290836653</c:v>
                </c:pt>
                <c:pt idx="5">
                  <c:v>17.33067729083665</c:v>
                </c:pt>
                <c:pt idx="9">
                  <c:v>32.421875</c:v>
                </c:pt>
                <c:pt idx="10">
                  <c:v>30.25540275049116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Sheet1!$E$2:$E$12</c:f>
              <c:numCache>
                <c:formatCode>0</c:formatCode>
                <c:ptCount val="11"/>
                <c:pt idx="0">
                  <c:v>12.33740638549468</c:v>
                </c:pt>
                <c:pt idx="1">
                  <c:v>14.453125</c:v>
                </c:pt>
                <c:pt idx="3">
                  <c:v>6.175298804780877</c:v>
                </c:pt>
                <c:pt idx="5">
                  <c:v>7.37051792828685</c:v>
                </c:pt>
                <c:pt idx="9">
                  <c:v>11.9140625</c:v>
                </c:pt>
                <c:pt idx="10">
                  <c:v>21.61100196463655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(Strongly Disagree)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Sheet1!$F$2:$F$12</c:f>
              <c:numCache>
                <c:formatCode>0</c:formatCode>
                <c:ptCount val="11"/>
                <c:pt idx="0">
                  <c:v>9.026409144659046</c:v>
                </c:pt>
                <c:pt idx="1">
                  <c:v>8.7890625</c:v>
                </c:pt>
                <c:pt idx="3">
                  <c:v>4.183266932270916</c:v>
                </c:pt>
                <c:pt idx="5">
                  <c:v>9.362549800796816</c:v>
                </c:pt>
                <c:pt idx="9">
                  <c:v>8.203124999999998</c:v>
                </c:pt>
                <c:pt idx="10">
                  <c:v>14.53831041257367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082499992"/>
        <c:axId val="-2082496408"/>
      </c:barChart>
      <c:catAx>
        <c:axId val="-2082499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2496408"/>
        <c:crosses val="autoZero"/>
        <c:auto val="1"/>
        <c:lblAlgn val="ctr"/>
        <c:lblOffset val="100"/>
        <c:noMultiLvlLbl val="0"/>
      </c:catAx>
      <c:valAx>
        <c:axId val="-20824964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-208249999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(Strongly Agree)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20.53606621994482</c:v>
                </c:pt>
                <c:pt idx="1">
                  <c:v>10.9375</c:v>
                </c:pt>
                <c:pt idx="3">
                  <c:v>29.08366533864542</c:v>
                </c:pt>
                <c:pt idx="5">
                  <c:v>34.46215139442232</c:v>
                </c:pt>
                <c:pt idx="9">
                  <c:v>15.234375</c:v>
                </c:pt>
                <c:pt idx="10">
                  <c:v>13.35952848722986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Sheet1!$C$2:$C$12</c:f>
              <c:numCache>
                <c:formatCode>0</c:formatCode>
                <c:ptCount val="11"/>
                <c:pt idx="0">
                  <c:v>35.04138746551043</c:v>
                </c:pt>
                <c:pt idx="1">
                  <c:v>33.59375</c:v>
                </c:pt>
                <c:pt idx="3">
                  <c:v>37.64940239043825</c:v>
                </c:pt>
                <c:pt idx="5">
                  <c:v>32.27091633466136</c:v>
                </c:pt>
                <c:pt idx="9">
                  <c:v>40.42968749999999</c:v>
                </c:pt>
                <c:pt idx="10">
                  <c:v>31.23772102161101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Sheet1!$D$2:$D$12</c:f>
              <c:numCache>
                <c:formatCode>0</c:formatCode>
                <c:ptCount val="11"/>
                <c:pt idx="0">
                  <c:v>24.63539613716988</c:v>
                </c:pt>
                <c:pt idx="1">
                  <c:v>32.2265625</c:v>
                </c:pt>
                <c:pt idx="3">
                  <c:v>18.52589641434263</c:v>
                </c:pt>
                <c:pt idx="5">
                  <c:v>17.52988047808765</c:v>
                </c:pt>
                <c:pt idx="9">
                  <c:v>25.78125</c:v>
                </c:pt>
                <c:pt idx="10">
                  <c:v>28.88015717092338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Sheet1!$E$2:$E$12</c:f>
              <c:numCache>
                <c:formatCode>0</c:formatCode>
                <c:ptCount val="11"/>
                <c:pt idx="0">
                  <c:v>11.31257390618841</c:v>
                </c:pt>
                <c:pt idx="1">
                  <c:v>11.71875</c:v>
                </c:pt>
                <c:pt idx="3">
                  <c:v>9.16334661354582</c:v>
                </c:pt>
                <c:pt idx="5">
                  <c:v>11.95219123505976</c:v>
                </c:pt>
                <c:pt idx="9">
                  <c:v>8.984374999999998</c:v>
                </c:pt>
                <c:pt idx="10">
                  <c:v>14.73477406679764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(Strongly Disagree)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Sheet1!$F$2:$F$12</c:f>
              <c:numCache>
                <c:formatCode>0</c:formatCode>
                <c:ptCount val="11"/>
                <c:pt idx="0">
                  <c:v>3.665746945210879</c:v>
                </c:pt>
                <c:pt idx="1">
                  <c:v>3.90625</c:v>
                </c:pt>
                <c:pt idx="3">
                  <c:v>1.99203187250996</c:v>
                </c:pt>
                <c:pt idx="5">
                  <c:v>1.792828685258964</c:v>
                </c:pt>
                <c:pt idx="9">
                  <c:v>3.125</c:v>
                </c:pt>
                <c:pt idx="10">
                  <c:v>7.465618860510806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083116920"/>
        <c:axId val="-2083120504"/>
      </c:barChart>
      <c:catAx>
        <c:axId val="-2083116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3120504"/>
        <c:crosses val="autoZero"/>
        <c:auto val="1"/>
        <c:lblAlgn val="ctr"/>
        <c:lblOffset val="100"/>
        <c:noMultiLvlLbl val="0"/>
      </c:catAx>
      <c:valAx>
        <c:axId val="-20831205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-208311692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(Strongly Agree)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24.39889633425306</c:v>
                </c:pt>
                <c:pt idx="1">
                  <c:v>20.3125</c:v>
                </c:pt>
                <c:pt idx="3">
                  <c:v>22.70916334661355</c:v>
                </c:pt>
                <c:pt idx="5">
                  <c:v>31.07569721115538</c:v>
                </c:pt>
                <c:pt idx="9">
                  <c:v>16.796875</c:v>
                </c:pt>
                <c:pt idx="10">
                  <c:v>31.23772102161101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Sheet1!$C$2:$C$12</c:f>
              <c:numCache>
                <c:formatCode>0</c:formatCode>
                <c:ptCount val="11"/>
                <c:pt idx="0">
                  <c:v>25.26606227828143</c:v>
                </c:pt>
                <c:pt idx="1">
                  <c:v>25.1953125</c:v>
                </c:pt>
                <c:pt idx="3">
                  <c:v>27.29083665338645</c:v>
                </c:pt>
                <c:pt idx="5">
                  <c:v>23.70517928286852</c:v>
                </c:pt>
                <c:pt idx="9">
                  <c:v>27.1484375</c:v>
                </c:pt>
                <c:pt idx="10">
                  <c:v>22.98624754420431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Sheet1!$D$2:$D$12</c:f>
              <c:numCache>
                <c:formatCode>0</c:formatCode>
                <c:ptCount val="11"/>
                <c:pt idx="0">
                  <c:v>25.26606227828143</c:v>
                </c:pt>
                <c:pt idx="1">
                  <c:v>22.8515625</c:v>
                </c:pt>
                <c:pt idx="3">
                  <c:v>27.68924302788844</c:v>
                </c:pt>
                <c:pt idx="5">
                  <c:v>21.31474103585658</c:v>
                </c:pt>
                <c:pt idx="9">
                  <c:v>30.6640625</c:v>
                </c:pt>
                <c:pt idx="10">
                  <c:v>23.77210216110019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Sheet1!$E$2:$E$12</c:f>
              <c:numCache>
                <c:formatCode>0</c:formatCode>
                <c:ptCount val="11"/>
                <c:pt idx="0">
                  <c:v>14.30823807646827</c:v>
                </c:pt>
                <c:pt idx="1">
                  <c:v>17.3828125</c:v>
                </c:pt>
                <c:pt idx="3">
                  <c:v>12.94820717131474</c:v>
                </c:pt>
                <c:pt idx="5">
                  <c:v>11.95219123505976</c:v>
                </c:pt>
                <c:pt idx="9">
                  <c:v>15.8203125</c:v>
                </c:pt>
                <c:pt idx="10">
                  <c:v>13.35952848722986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(Strongly Disagree)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Sheet1!$F$2:$F$12</c:f>
              <c:numCache>
                <c:formatCode>0</c:formatCode>
                <c:ptCount val="11"/>
                <c:pt idx="0">
                  <c:v>5.478912100906583</c:v>
                </c:pt>
                <c:pt idx="1">
                  <c:v>4.296875</c:v>
                </c:pt>
                <c:pt idx="3">
                  <c:v>5.776892430278886</c:v>
                </c:pt>
                <c:pt idx="5">
                  <c:v>9.16334661354582</c:v>
                </c:pt>
                <c:pt idx="9">
                  <c:v>3.7109375</c:v>
                </c:pt>
                <c:pt idx="10">
                  <c:v>4.518664047151277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083216264"/>
        <c:axId val="-2083219848"/>
      </c:barChart>
      <c:catAx>
        <c:axId val="-2083216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3219848"/>
        <c:crosses val="autoZero"/>
        <c:auto val="1"/>
        <c:lblAlgn val="ctr"/>
        <c:lblOffset val="100"/>
        <c:noMultiLvlLbl val="0"/>
      </c:catAx>
      <c:valAx>
        <c:axId val="-20832198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-208321626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(Strongly Agree)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17.34331888056759</c:v>
                </c:pt>
                <c:pt idx="1">
                  <c:v>12.3046875</c:v>
                </c:pt>
                <c:pt idx="3">
                  <c:v>22.50996015936255</c:v>
                </c:pt>
                <c:pt idx="5">
                  <c:v>26.69322709163347</c:v>
                </c:pt>
                <c:pt idx="9">
                  <c:v>12.5</c:v>
                </c:pt>
                <c:pt idx="10">
                  <c:v>12.96660117878193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Sheet1!$C$2:$C$12</c:f>
              <c:numCache>
                <c:formatCode>0</c:formatCode>
                <c:ptCount val="11"/>
                <c:pt idx="0">
                  <c:v>36.38155301537248</c:v>
                </c:pt>
                <c:pt idx="1">
                  <c:v>29.296875</c:v>
                </c:pt>
                <c:pt idx="3">
                  <c:v>43.42629482071712</c:v>
                </c:pt>
                <c:pt idx="5">
                  <c:v>35.2589641434263</c:v>
                </c:pt>
                <c:pt idx="9">
                  <c:v>39.84375</c:v>
                </c:pt>
                <c:pt idx="10">
                  <c:v>34.18467583497054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Sheet1!$D$2:$D$12</c:f>
              <c:numCache>
                <c:formatCode>0</c:formatCode>
                <c:ptCount val="11"/>
                <c:pt idx="0">
                  <c:v>29.75955853370122</c:v>
                </c:pt>
                <c:pt idx="1">
                  <c:v>35.546875</c:v>
                </c:pt>
                <c:pt idx="3">
                  <c:v>20.71713147410358</c:v>
                </c:pt>
                <c:pt idx="5">
                  <c:v>23.70517928286852</c:v>
                </c:pt>
                <c:pt idx="9">
                  <c:v>34.17968749999999</c:v>
                </c:pt>
                <c:pt idx="10">
                  <c:v>34.38113948919449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Sheet1!$E$2:$E$12</c:f>
              <c:numCache>
                <c:formatCode>0</c:formatCode>
                <c:ptCount val="11"/>
                <c:pt idx="0">
                  <c:v>8.43515963736697</c:v>
                </c:pt>
                <c:pt idx="1">
                  <c:v>9.765625</c:v>
                </c:pt>
                <c:pt idx="3">
                  <c:v>6.772908366533865</c:v>
                </c:pt>
                <c:pt idx="5">
                  <c:v>8.167330677290835</c:v>
                </c:pt>
                <c:pt idx="9">
                  <c:v>6.054687499999999</c:v>
                </c:pt>
                <c:pt idx="10">
                  <c:v>11.39489194499017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(Strongly Disagree)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Sheet1!$F$2:$F$12</c:f>
              <c:numCache>
                <c:formatCode>0</c:formatCode>
                <c:ptCount val="11"/>
                <c:pt idx="0">
                  <c:v>3.03508080409933</c:v>
                </c:pt>
                <c:pt idx="1">
                  <c:v>4.882812499999999</c:v>
                </c:pt>
                <c:pt idx="3">
                  <c:v>2.390438247011953</c:v>
                </c:pt>
                <c:pt idx="5">
                  <c:v>2.788844621513944</c:v>
                </c:pt>
                <c:pt idx="9">
                  <c:v>1.7578125</c:v>
                </c:pt>
                <c:pt idx="10">
                  <c:v>3.339882121807465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71580936"/>
        <c:axId val="-2084874840"/>
      </c:barChart>
      <c:catAx>
        <c:axId val="2071580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4874840"/>
        <c:crosses val="autoZero"/>
        <c:auto val="1"/>
        <c:lblAlgn val="ctr"/>
        <c:lblOffset val="100"/>
        <c:noMultiLvlLbl val="0"/>
      </c:catAx>
      <c:valAx>
        <c:axId val="-20848748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207158093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49017043724259"/>
          <c:w val="0.956996580483337"/>
          <c:h val="0.7165350588357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joesbostonrestaurant.com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1.6</c:v>
                </c:pt>
                <c:pt idx="2">
                  <c:v>16.9</c:v>
                </c:pt>
                <c:pt idx="4">
                  <c:v>21.9</c:v>
                </c:pt>
                <c:pt idx="6">
                  <c:v>19.1</c:v>
                </c:pt>
                <c:pt idx="7">
                  <c:v>36.9</c:v>
                </c:pt>
                <c:pt idx="8">
                  <c:v>24.8</c:v>
                </c:pt>
                <c:pt idx="9">
                  <c:v>64.4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joesbostonrestaurant.[country]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>
                  <c:v>43.4</c:v>
                </c:pt>
                <c:pt idx="2">
                  <c:v>38.4</c:v>
                </c:pt>
                <c:pt idx="4">
                  <c:v>19.5</c:v>
                </c:pt>
                <c:pt idx="6">
                  <c:v>18.7</c:v>
                </c:pt>
                <c:pt idx="7">
                  <c:v>19.7</c:v>
                </c:pt>
                <c:pt idx="8">
                  <c:v>35.5</c:v>
                </c:pt>
                <c:pt idx="9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Sheet1!$W$4</c:f>
              <c:strCache>
                <c:ptCount val="1"/>
                <c:pt idx="0">
                  <c:v>joesrestaurant.[city]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20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Sheet1!$A$4:$J$4</c:f>
              <c:numCache>
                <c:formatCode>General</c:formatCode>
                <c:ptCount val="10"/>
                <c:pt idx="0">
                  <c:v>27.5</c:v>
                </c:pt>
                <c:pt idx="2">
                  <c:v>12.5</c:v>
                </c:pt>
                <c:pt idx="4">
                  <c:v>21.5</c:v>
                </c:pt>
                <c:pt idx="6">
                  <c:v>14.5</c:v>
                </c:pt>
                <c:pt idx="7">
                  <c:v>14.0</c:v>
                </c:pt>
                <c:pt idx="8">
                  <c:v>20.3</c:v>
                </c:pt>
                <c:pt idx="9">
                  <c:v>17.9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Sheet1!$W$5</c:f>
              <c:strCache>
                <c:ptCount val="1"/>
                <c:pt idx="0">
                  <c:v>joes.restaurant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Sheet1!$A$5:$J$5</c:f>
              <c:numCache>
                <c:formatCode>General</c:formatCode>
                <c:ptCount val="10"/>
                <c:pt idx="0">
                  <c:v>17.6</c:v>
                </c:pt>
                <c:pt idx="2">
                  <c:v>11.8</c:v>
                </c:pt>
                <c:pt idx="4">
                  <c:v>24.5</c:v>
                </c:pt>
                <c:pt idx="6">
                  <c:v>17.1</c:v>
                </c:pt>
                <c:pt idx="7">
                  <c:v>2.2</c:v>
                </c:pt>
                <c:pt idx="8">
                  <c:v>11.1</c:v>
                </c:pt>
                <c:pt idx="9">
                  <c:v>8.3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Sheet1!$W$6</c:f>
              <c:strCache>
                <c:ptCount val="1"/>
                <c:pt idx="0">
                  <c:v>joesbostonrestaurant.rsvp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Sheet1!$A$6:$J$6</c:f>
              <c:numCache>
                <c:formatCode>General</c:formatCode>
                <c:ptCount val="10"/>
                <c:pt idx="0">
                  <c:v>3.3</c:v>
                </c:pt>
                <c:pt idx="2">
                  <c:v>15.9</c:v>
                </c:pt>
                <c:pt idx="4">
                  <c:v>24.0</c:v>
                </c:pt>
                <c:pt idx="6">
                  <c:v>24.6</c:v>
                </c:pt>
                <c:pt idx="7">
                  <c:v>8.9</c:v>
                </c:pt>
                <c:pt idx="8">
                  <c:v>3.5</c:v>
                </c:pt>
                <c:pt idx="9">
                  <c:v>2.6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Sheet1!$W$7</c:f>
              <c:strCache>
                <c:ptCount val="1"/>
                <c:pt idx="0">
                  <c:v>joesbostonrestaurant.food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Sheet1!$A$7:$J$7</c:f>
              <c:numCache>
                <c:formatCode>General</c:formatCode>
                <c:ptCount val="10"/>
                <c:pt idx="0">
                  <c:v>6.6</c:v>
                </c:pt>
                <c:pt idx="2">
                  <c:v>4.4</c:v>
                </c:pt>
                <c:pt idx="4">
                  <c:v>10.2</c:v>
                </c:pt>
                <c:pt idx="6">
                  <c:v>6.1</c:v>
                </c:pt>
                <c:pt idx="7">
                  <c:v>18.3</c:v>
                </c:pt>
                <c:pt idx="8">
                  <c:v>4.7</c:v>
                </c:pt>
                <c:pt idx="9">
                  <c:v>4.9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90930600"/>
        <c:axId val="-2090927176"/>
      </c:scatterChart>
      <c:valAx>
        <c:axId val="-2090930600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90927176"/>
        <c:crosses val="autoZero"/>
        <c:crossBetween val="midCat"/>
        <c:majorUnit val="1.0"/>
      </c:valAx>
      <c:valAx>
        <c:axId val="-2090927176"/>
        <c:scaling>
          <c:orientation val="minMax"/>
          <c:max val="7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0930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089746725561007"/>
          <c:y val="0.0074518985814206"/>
          <c:w val="0.980653345402282"/>
          <c:h val="0.147321492312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(Strongly Agree)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18.80173433188806</c:v>
                </c:pt>
                <c:pt idx="1">
                  <c:v>13.4765625</c:v>
                </c:pt>
                <c:pt idx="3">
                  <c:v>17.33067729083665</c:v>
                </c:pt>
                <c:pt idx="5">
                  <c:v>32.86852589641434</c:v>
                </c:pt>
                <c:pt idx="9">
                  <c:v>17.1875</c:v>
                </c:pt>
                <c:pt idx="10">
                  <c:v>13.35952848722986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Sheet1!$C$2:$C$12</c:f>
              <c:numCache>
                <c:formatCode>0</c:formatCode>
                <c:ptCount val="11"/>
                <c:pt idx="0">
                  <c:v>24.00472999605833</c:v>
                </c:pt>
                <c:pt idx="1">
                  <c:v>20.8984375</c:v>
                </c:pt>
                <c:pt idx="3">
                  <c:v>26.69322709163347</c:v>
                </c:pt>
                <c:pt idx="5">
                  <c:v>24.7011952191235</c:v>
                </c:pt>
                <c:pt idx="9">
                  <c:v>28.3203125</c:v>
                </c:pt>
                <c:pt idx="10">
                  <c:v>19.44990176817289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Sheet1!$D$2:$D$12</c:f>
              <c:numCache>
                <c:formatCode>0</c:formatCode>
                <c:ptCount val="11"/>
                <c:pt idx="0">
                  <c:v>27.19747733543555</c:v>
                </c:pt>
                <c:pt idx="1">
                  <c:v>32.8125</c:v>
                </c:pt>
                <c:pt idx="3">
                  <c:v>25.6972111553785</c:v>
                </c:pt>
                <c:pt idx="5">
                  <c:v>20.31872509960159</c:v>
                </c:pt>
                <c:pt idx="9">
                  <c:v>29.8828125</c:v>
                </c:pt>
                <c:pt idx="10">
                  <c:v>27.11198428290767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Sheet1!$E$2:$E$12</c:f>
              <c:numCache>
                <c:formatCode>0</c:formatCode>
                <c:ptCount val="11"/>
                <c:pt idx="0">
                  <c:v>12.61332282223098</c:v>
                </c:pt>
                <c:pt idx="1">
                  <c:v>11.71875</c:v>
                </c:pt>
                <c:pt idx="3">
                  <c:v>13.34661354581673</c:v>
                </c:pt>
                <c:pt idx="5">
                  <c:v>8.96414342629482</c:v>
                </c:pt>
                <c:pt idx="9">
                  <c:v>11.1328125</c:v>
                </c:pt>
                <c:pt idx="10">
                  <c:v>17.87819253438113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(Strongly Disagree)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Sheet1!$F$2:$F$12</c:f>
              <c:numCache>
                <c:formatCode>0</c:formatCode>
                <c:ptCount val="11"/>
                <c:pt idx="0">
                  <c:v>8.198659834450138</c:v>
                </c:pt>
                <c:pt idx="1">
                  <c:v>7.617187499999998</c:v>
                </c:pt>
                <c:pt idx="3">
                  <c:v>8.96414342629482</c:v>
                </c:pt>
                <c:pt idx="5">
                  <c:v>6.57370517928287</c:v>
                </c:pt>
                <c:pt idx="9">
                  <c:v>4.687499999999999</c:v>
                </c:pt>
                <c:pt idx="10">
                  <c:v>13.1630648330059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088035752"/>
        <c:axId val="-2092518424"/>
      </c:barChart>
      <c:catAx>
        <c:axId val="-2088035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2518424"/>
        <c:crosses val="autoZero"/>
        <c:auto val="1"/>
        <c:lblAlgn val="ctr"/>
        <c:lblOffset val="100"/>
        <c:noMultiLvlLbl val="0"/>
      </c:catAx>
      <c:valAx>
        <c:axId val="-20925184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-208803575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Aware of Efforts to Expand </a:t>
            </a:r>
            <a:br>
              <a:rPr lang="en-US" sz="1800" b="1" i="0" baseline="0" dirty="0" smtClean="0">
                <a:effectLst/>
              </a:rPr>
            </a:br>
            <a:r>
              <a:rPr lang="en-US" sz="1800" b="1" i="0" baseline="0" dirty="0" smtClean="0">
                <a:effectLst/>
              </a:rPr>
              <a:t>Number of Domain Names (%)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24.0</c:v>
                </c:pt>
                <c:pt idx="1">
                  <c:v>57.0</c:v>
                </c:pt>
                <c:pt idx="2">
                  <c:v>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Aware of Efforts to Expand Number of Domain Names (%)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">
                  <c:v>12.3046875</c:v>
                </c:pt>
                <c:pt idx="2" formatCode="0">
                  <c:v>24.7011952191235</c:v>
                </c:pt>
                <c:pt idx="4" formatCode="0">
                  <c:v>46.01593625498008</c:v>
                </c:pt>
                <c:pt idx="8" formatCode="0">
                  <c:v>22.65625000000001</c:v>
                </c:pt>
                <c:pt idx="9" formatCode="0">
                  <c:v>16.11001964636542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0">
                  <c:v>74.60937499999997</c:v>
                </c:pt>
                <c:pt idx="2" formatCode="0">
                  <c:v>49.00398406374499</c:v>
                </c:pt>
                <c:pt idx="4" formatCode="0">
                  <c:v>29.08366533864542</c:v>
                </c:pt>
                <c:pt idx="8" formatCode="0">
                  <c:v>61.71875000000001</c:v>
                </c:pt>
                <c:pt idx="9" formatCode="0">
                  <c:v>69.54813359528485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 formatCode="0">
                  <c:v>13.0859375</c:v>
                </c:pt>
                <c:pt idx="2" formatCode="0">
                  <c:v>26.29482071713148</c:v>
                </c:pt>
                <c:pt idx="4" formatCode="0">
                  <c:v>24.9003984063745</c:v>
                </c:pt>
                <c:pt idx="8" formatCode="0">
                  <c:v>15.625</c:v>
                </c:pt>
                <c:pt idx="9" formatCode="0">
                  <c:v>14.34184675834971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084883016"/>
        <c:axId val="2071353528"/>
      </c:barChart>
      <c:catAx>
        <c:axId val="-2084883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353528"/>
        <c:crosses val="autoZero"/>
        <c:auto val="1"/>
        <c:lblAlgn val="ctr"/>
        <c:lblOffset val="100"/>
        <c:noMultiLvlLbl val="0"/>
      </c:catAx>
      <c:valAx>
        <c:axId val="20713535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-208488301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Position on Possible Increase </a:t>
            </a:r>
            <a:br>
              <a:rPr lang="en-US" sz="1800" b="1" i="0" baseline="0" dirty="0" smtClean="0">
                <a:effectLst/>
              </a:rPr>
            </a:br>
            <a:r>
              <a:rPr lang="en-US" sz="1800" b="1" i="0" baseline="0" dirty="0" smtClean="0">
                <a:effectLst/>
              </a:rPr>
              <a:t>in Number of Domain Names (%)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There should be more domain name and domain name extension options</c:v>
                </c:pt>
                <c:pt idx="1">
                  <c:v>There should be few or no further changes to the number of domain name extensions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61.0</c:v>
                </c:pt>
                <c:pt idx="1">
                  <c:v>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Position on Possible</a:t>
            </a:r>
            <a:r>
              <a:rPr lang="en-US" sz="1600" b="1" baseline="0" dirty="0" smtClean="0"/>
              <a:t> Increase in</a:t>
            </a:r>
            <a:r>
              <a:rPr lang="en-US" sz="1600" b="1" dirty="0" smtClean="0"/>
              <a:t> Number of Domain Names (%)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71258348048"/>
          <c:y val="0.121590440605876"/>
          <c:w val="0.866803807246775"/>
          <c:h val="0.7420600427091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There should be more domain name and domain name extension options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">
                  <c:v>48.63281250000001</c:v>
                </c:pt>
                <c:pt idx="2" formatCode="0">
                  <c:v>68.12749003984061</c:v>
                </c:pt>
                <c:pt idx="4" formatCode="0">
                  <c:v>75.4980079681275</c:v>
                </c:pt>
                <c:pt idx="8" formatCode="0">
                  <c:v>60.15625</c:v>
                </c:pt>
                <c:pt idx="9" formatCode="0">
                  <c:v>52.25933202357565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There should be few or no further changes to the number of domain name extensions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0">
                  <c:v>51.36718749999999</c:v>
                </c:pt>
                <c:pt idx="2" formatCode="0">
                  <c:v>31.87250996015936</c:v>
                </c:pt>
                <c:pt idx="4" formatCode="0">
                  <c:v>24.50199203187251</c:v>
                </c:pt>
                <c:pt idx="8" formatCode="0">
                  <c:v>39.84375</c:v>
                </c:pt>
                <c:pt idx="9" formatCode="0">
                  <c:v>47.74066797642435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083456344"/>
        <c:axId val="-2083459928"/>
      </c:barChart>
      <c:catAx>
        <c:axId val="-2083456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3459928"/>
        <c:crosses val="autoZero"/>
        <c:auto val="1"/>
        <c:lblAlgn val="ctr"/>
        <c:lblOffset val="100"/>
        <c:noMultiLvlLbl val="0"/>
      </c:catAx>
      <c:valAx>
        <c:axId val="-20834599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-208345634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123388976765823"/>
          <c:y val="0.891126734067348"/>
          <c:w val="0.980090336570116"/>
          <c:h val="0.0936719047525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Best Reasons for Increasing the Number of Domain Name Extensions (%)</a:t>
            </a:r>
            <a:br>
              <a:rPr lang="en-US" sz="1600" b="1" dirty="0" smtClean="0"/>
            </a:br>
            <a:r>
              <a:rPr lang="en-US" sz="1600" b="0" i="1" dirty="0" smtClean="0"/>
              <a:t>(Multiple Responses)</a:t>
            </a:r>
            <a:endParaRPr lang="en-US" sz="1600" b="0" i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10635125849081"/>
          <c:y val="0.164001128850932"/>
          <c:w val="0.461268540845321"/>
          <c:h val="0.8304299349060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6"/>
              <c:layout>
                <c:manualLayout>
                  <c:x val="-0.0201680298386502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 can obtain a shorter, more relevant or more memorable domain (e.g., joes.bike vs joesbikeshop.com)</c:v>
                </c:pt>
                <c:pt idx="1">
                  <c:v>I can link the meaning of my name with the meaning of the new extension. (e.g., schwinn.bike vs. schwinn.com)</c:v>
                </c:pt>
                <c:pt idx="2">
                  <c:v>My preferred domain name in .com was already taken. The new domain extensions expand my options.</c:v>
                </c:pt>
                <c:pt idx="3">
                  <c:v>The new extensions better indicate the purpose of an organization or website (e.g., .music)</c:v>
                </c:pt>
                <c:pt idx="4">
                  <c:v>It’s new and novel and that will help me to get attention (e.g., .ninja)</c:v>
                </c:pt>
                <c:pt idx="5">
                  <c:v>To provide a wide variety and availability of categories (brand names, industry types, communities, etc.</c:v>
                </c:pt>
                <c:pt idx="6">
                  <c:v>Other reason</c:v>
                </c:pt>
                <c:pt idx="7">
                  <c:v>There are no good reasons for establishing new domain name extensions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46.78754434371304</c:v>
                </c:pt>
                <c:pt idx="1">
                  <c:v>38.70713441072133</c:v>
                </c:pt>
                <c:pt idx="2">
                  <c:v>38.31296807252659</c:v>
                </c:pt>
                <c:pt idx="3">
                  <c:v>46.47221127315727</c:v>
                </c:pt>
                <c:pt idx="4">
                  <c:v>22.90106424911313</c:v>
                </c:pt>
                <c:pt idx="5">
                  <c:v>37.091052424123</c:v>
                </c:pt>
                <c:pt idx="6">
                  <c:v>1.340165549862042</c:v>
                </c:pt>
                <c:pt idx="7">
                  <c:v>11.78557351202207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91941080"/>
        <c:axId val="-2088042312"/>
      </c:barChart>
      <c:catAx>
        <c:axId val="-2091941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8042312"/>
        <c:crosses val="autoZero"/>
        <c:auto val="1"/>
        <c:lblAlgn val="ctr"/>
        <c:lblOffset val="100"/>
        <c:noMultiLvlLbl val="0"/>
      </c:catAx>
      <c:valAx>
        <c:axId val="-2088042312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one"/>
        <c:crossAx val="-209194108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0918858212667015"/>
          <c:w val="0.956996580483337"/>
          <c:h val="0.77366628129332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 formatCode="0">
                  <c:v>34.17968749999999</c:v>
                </c:pt>
                <c:pt idx="2" formatCode="0">
                  <c:v>57.37051792828685</c:v>
                </c:pt>
                <c:pt idx="4" formatCode="0">
                  <c:v>63.14741035856575</c:v>
                </c:pt>
                <c:pt idx="8" formatCode="0">
                  <c:v>41.6015625</c:v>
                </c:pt>
                <c:pt idx="9" formatCode="0">
                  <c:v>38.1139489194499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 formatCode="0">
                  <c:v>37.5</c:v>
                </c:pt>
                <c:pt idx="2" formatCode="0">
                  <c:v>42.03187250996015</c:v>
                </c:pt>
                <c:pt idx="4" formatCode="0">
                  <c:v>47.80876494023905</c:v>
                </c:pt>
                <c:pt idx="8" formatCode="0">
                  <c:v>31.44531249999999</c:v>
                </c:pt>
                <c:pt idx="9" formatCode="0">
                  <c:v>34.97053045186637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Sheet1!$W$4</c:f>
              <c:strCache>
                <c:ptCount val="1"/>
                <c:pt idx="0">
                  <c:v>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20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Sheet1!$A$4:$J$4</c:f>
              <c:numCache>
                <c:formatCode>General</c:formatCode>
                <c:ptCount val="10"/>
                <c:pt idx="0" formatCode="0">
                  <c:v>27.5390625</c:v>
                </c:pt>
                <c:pt idx="2" formatCode="0">
                  <c:v>50.796812749004</c:v>
                </c:pt>
                <c:pt idx="4" formatCode="0">
                  <c:v>48.00796812749002</c:v>
                </c:pt>
                <c:pt idx="8" formatCode="0">
                  <c:v>30.46874999999999</c:v>
                </c:pt>
                <c:pt idx="9" formatCode="0">
                  <c:v>35.16699410609037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Sheet1!$W$5</c:f>
              <c:strCache>
                <c:ptCount val="1"/>
                <c:pt idx="0">
                  <c:v>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Sheet1!$A$5:$J$5</c:f>
              <c:numCache>
                <c:formatCode>General</c:formatCode>
                <c:ptCount val="10"/>
                <c:pt idx="0" formatCode="0">
                  <c:v>43.94531250000001</c:v>
                </c:pt>
                <c:pt idx="2" formatCode="0">
                  <c:v>50.996015936255</c:v>
                </c:pt>
                <c:pt idx="4" formatCode="0">
                  <c:v>50.996015936255</c:v>
                </c:pt>
                <c:pt idx="8" formatCode="0">
                  <c:v>39.453125</c:v>
                </c:pt>
                <c:pt idx="9" formatCode="0">
                  <c:v>47.15127701375243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Sheet1!$W$6</c:f>
              <c:strCache>
                <c:ptCount val="1"/>
                <c:pt idx="0">
                  <c:v>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Sheet1!$A$6:$J$6</c:f>
              <c:numCache>
                <c:formatCode>General</c:formatCode>
                <c:ptCount val="10"/>
                <c:pt idx="0" formatCode="0">
                  <c:v>14.0625</c:v>
                </c:pt>
                <c:pt idx="2" formatCode="0">
                  <c:v>36.05577689243028</c:v>
                </c:pt>
                <c:pt idx="4" formatCode="0">
                  <c:v>33.46613545816733</c:v>
                </c:pt>
                <c:pt idx="8" formatCode="0">
                  <c:v>16.6015625</c:v>
                </c:pt>
                <c:pt idx="9" formatCode="0">
                  <c:v>14.73477406679764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Sheet1!$W$7</c:f>
              <c:strCache>
                <c:ptCount val="1"/>
                <c:pt idx="0">
                  <c:v>F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Sheet1!$A$7:$J$7</c:f>
              <c:numCache>
                <c:formatCode>General</c:formatCode>
                <c:ptCount val="10"/>
                <c:pt idx="0" formatCode="0">
                  <c:v>31.0546875</c:v>
                </c:pt>
                <c:pt idx="2" formatCode="0">
                  <c:v>43.42629482071712</c:v>
                </c:pt>
                <c:pt idx="4" formatCode="0">
                  <c:v>47.41035856573703</c:v>
                </c:pt>
                <c:pt idx="8" formatCode="0">
                  <c:v>27.14843749999999</c:v>
                </c:pt>
                <c:pt idx="9" formatCode="0">
                  <c:v>36.73870333988213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Sheet1!$W$8</c:f>
              <c:strCache>
                <c:ptCount val="1"/>
                <c:pt idx="0">
                  <c:v>G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2"/>
              </a:solidFill>
              <a:ln w="22225">
                <a:solidFill>
                  <a:srgbClr val="2D1955"/>
                </a:solidFill>
              </a:ln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Sheet1!$A$8:$J$8</c:f>
              <c:numCache>
                <c:formatCode>General</c:formatCode>
                <c:ptCount val="10"/>
                <c:pt idx="0" formatCode="0">
                  <c:v>1.7578125</c:v>
                </c:pt>
                <c:pt idx="2" formatCode="0">
                  <c:v>0.99601593625498</c:v>
                </c:pt>
                <c:pt idx="4" formatCode="0">
                  <c:v>0.796812749003984</c:v>
                </c:pt>
                <c:pt idx="8" formatCode="0">
                  <c:v>1.171875</c:v>
                </c:pt>
                <c:pt idx="9" formatCode="0">
                  <c:v>1.964636542239685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Sheet1!$W$9</c:f>
              <c:strCache>
                <c:ptCount val="1"/>
                <c:pt idx="0">
                  <c:v>H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20"/>
            <c:spPr>
              <a:noFill/>
              <a:ln w="22225">
                <a:solidFill>
                  <a:srgbClr val="7B1C72"/>
                </a:solidFill>
              </a:ln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Sheet1!$A$9:$J$9</c:f>
              <c:numCache>
                <c:formatCode>General</c:formatCode>
                <c:ptCount val="10"/>
                <c:pt idx="0" formatCode="0">
                  <c:v>21.6796875</c:v>
                </c:pt>
                <c:pt idx="4" formatCode="0">
                  <c:v>4.183266932270916</c:v>
                </c:pt>
                <c:pt idx="8" formatCode="0">
                  <c:v>16.2109375</c:v>
                </c:pt>
                <c:pt idx="9" formatCode="0">
                  <c:v>16.50294695481335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89440376"/>
        <c:axId val="-2089465896"/>
      </c:scatterChart>
      <c:valAx>
        <c:axId val="-2089440376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89465896"/>
        <c:crosses val="autoZero"/>
        <c:crossBetween val="midCat"/>
        <c:majorUnit val="1.0"/>
      </c:valAx>
      <c:valAx>
        <c:axId val="-2089465896"/>
        <c:scaling>
          <c:orientation val="minMax"/>
          <c:max val="7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9440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0322081254725996"/>
          <c:y val="0.0298075943256824"/>
          <c:w val="0.991025309361559"/>
          <c:h val="0.0507701175346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Have Seen New Domain Name Extensions </a:t>
            </a:r>
            <a:br>
              <a:rPr lang="en-US" sz="1800" b="1" i="0" baseline="0" dirty="0" smtClean="0">
                <a:effectLst/>
              </a:rPr>
            </a:br>
            <a:r>
              <a:rPr lang="en-US" sz="1800" b="1" i="0" baseline="0" dirty="0" smtClean="0">
                <a:effectLst/>
              </a:rPr>
              <a:t>in Use (%)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18.95940086716593</c:v>
                </c:pt>
                <c:pt idx="1">
                  <c:v>54.00078833267639</c:v>
                </c:pt>
                <c:pt idx="2">
                  <c:v>27.03981080015767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/>
              <a:t>Have Seen New Domain Name Extensions in Use (%)</a:t>
            </a:r>
            <a:endParaRPr lang="en-US" sz="14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9986503541198"/>
          <c:y val="0.0974400610893099"/>
          <c:w val="0.861884118626087"/>
          <c:h val="0.8187302411153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">
                  <c:v>6.640625</c:v>
                </c:pt>
                <c:pt idx="2" formatCode="0">
                  <c:v>22.70916334661355</c:v>
                </c:pt>
                <c:pt idx="4" formatCode="0">
                  <c:v>36.85258964143425</c:v>
                </c:pt>
                <c:pt idx="8" formatCode="0">
                  <c:v>12.109375</c:v>
                </c:pt>
                <c:pt idx="9" formatCode="0">
                  <c:v>16.89587426326129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0">
                  <c:v>70.1171875</c:v>
                </c:pt>
                <c:pt idx="2" formatCode="0">
                  <c:v>39.84063745019917</c:v>
                </c:pt>
                <c:pt idx="4" formatCode="0">
                  <c:v>38.44621513944222</c:v>
                </c:pt>
                <c:pt idx="8" formatCode="0">
                  <c:v>62.69531250000002</c:v>
                </c:pt>
                <c:pt idx="9" formatCode="0">
                  <c:v>58.34970530451866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 formatCode="0">
                  <c:v>23.24218749999999</c:v>
                </c:pt>
                <c:pt idx="2" formatCode="0">
                  <c:v>37.45019920318725</c:v>
                </c:pt>
                <c:pt idx="4" formatCode="0">
                  <c:v>24.7011952191235</c:v>
                </c:pt>
                <c:pt idx="8" formatCode="0">
                  <c:v>25.19531249999999</c:v>
                </c:pt>
                <c:pt idx="9" formatCode="0">
                  <c:v>24.75442043222003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089002504"/>
        <c:axId val="-2089781224"/>
      </c:barChart>
      <c:catAx>
        <c:axId val="-2089002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9781224"/>
        <c:crosses val="autoZero"/>
        <c:auto val="1"/>
        <c:lblAlgn val="ctr"/>
        <c:lblOffset val="100"/>
        <c:noMultiLvlLbl val="0"/>
      </c:catAx>
      <c:valAx>
        <c:axId val="-20897812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-208900250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Where Have Seen A New Domain Name Extension in Use (%)</a:t>
            </a:r>
            <a:br>
              <a:rPr lang="en-US" sz="1600" b="1" dirty="0" smtClean="0"/>
            </a:br>
            <a:r>
              <a:rPr lang="en-US" sz="1600" b="0" i="1" dirty="0" smtClean="0"/>
              <a:t>(Base=Have</a:t>
            </a:r>
            <a:r>
              <a:rPr lang="en-US" sz="1600" b="0" i="1" baseline="0" dirty="0" smtClean="0"/>
              <a:t> Seen Names in Use; Multiple Responses)</a:t>
            </a:r>
            <a:endParaRPr lang="en-US" sz="1600" b="0" i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5"/>
              <c:layout>
                <c:manualLayout>
                  <c:x val="-0.0224983293989045"/>
                  <c:y val="-9.086648352163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0213063860900782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Visited a website with a new domain name extension</c:v>
                </c:pt>
                <c:pt idx="1">
                  <c:v>Saw an advertisement with a new domain name extension</c:v>
                </c:pt>
                <c:pt idx="2">
                  <c:v>Noticed a new domain name extension in a search result</c:v>
                </c:pt>
                <c:pt idx="3">
                  <c:v>Received an email from someone using a new domain name extension</c:v>
                </c:pt>
                <c:pt idx="4">
                  <c:v>Noticed new domain names when visiting the website or app of a domain name registrar  (e.g., GoDaddy, 1and1, etc.\123-Reg, 1and1, GoDaddy, etc.\MelbouneIT, and Crazy Domains, etc.\BigRock)</c:v>
                </c:pt>
                <c:pt idx="5">
                  <c:v>Other</c:v>
                </c:pt>
                <c:pt idx="6">
                  <c:v>Don’t know/don’t remember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55.3014553014553</c:v>
                </c:pt>
                <c:pt idx="1">
                  <c:v>49.06444906444905</c:v>
                </c:pt>
                <c:pt idx="2">
                  <c:v>48.23284823284824</c:v>
                </c:pt>
                <c:pt idx="3">
                  <c:v>28.06652806652806</c:v>
                </c:pt>
                <c:pt idx="4">
                  <c:v>23.70062370062369</c:v>
                </c:pt>
                <c:pt idx="5">
                  <c:v>1.455301455301455</c:v>
                </c:pt>
                <c:pt idx="6">
                  <c:v>2.286902286902288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88530920"/>
        <c:axId val="-2092906072"/>
      </c:barChart>
      <c:catAx>
        <c:axId val="-2088530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2906072"/>
        <c:crosses val="autoZero"/>
        <c:auto val="1"/>
        <c:lblAlgn val="ctr"/>
        <c:lblOffset val="100"/>
        <c:noMultiLvlLbl val="0"/>
      </c:catAx>
      <c:valAx>
        <c:axId val="-2092906072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one"/>
        <c:crossAx val="-208853092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49017043724259"/>
          <c:w val="0.956996580483337"/>
          <c:h val="0.7165350588357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joesbostonrestaurant.com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1.6</c:v>
                </c:pt>
                <c:pt idx="2">
                  <c:v>16.9</c:v>
                </c:pt>
                <c:pt idx="4">
                  <c:v>21.9</c:v>
                </c:pt>
                <c:pt idx="8">
                  <c:v>24.8</c:v>
                </c:pt>
                <c:pt idx="9">
                  <c:v>64.4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All Other TLDs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>
                  <c:v>98.4</c:v>
                </c:pt>
                <c:pt idx="2">
                  <c:v>83.1</c:v>
                </c:pt>
                <c:pt idx="4">
                  <c:v>78.1</c:v>
                </c:pt>
                <c:pt idx="8">
                  <c:v>75.2</c:v>
                </c:pt>
                <c:pt idx="9">
                  <c:v>35.6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91103480"/>
        <c:axId val="-2091104376"/>
      </c:scatterChart>
      <c:valAx>
        <c:axId val="-2091103480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91104376"/>
        <c:crosses val="autoZero"/>
        <c:crossBetween val="midCat"/>
        <c:majorUnit val="1.0"/>
      </c:valAx>
      <c:valAx>
        <c:axId val="-2091104376"/>
        <c:scaling>
          <c:orientation val="minMax"/>
          <c:max val="1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1103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089746725561007"/>
          <c:y val="0.0347755267132961"/>
          <c:w val="0.980653345402282"/>
          <c:h val="0.0728025064979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0918858212667015"/>
          <c:w val="0.956996580483337"/>
          <c:h val="0.77366628129332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 formatCode="0">
                  <c:v>58.82352941176469</c:v>
                </c:pt>
                <c:pt idx="2" formatCode="0">
                  <c:v>53.50877192982456</c:v>
                </c:pt>
                <c:pt idx="4" formatCode="0">
                  <c:v>61.08108108108105</c:v>
                </c:pt>
                <c:pt idx="8" formatCode="0">
                  <c:v>62.90322580645162</c:v>
                </c:pt>
                <c:pt idx="9" formatCode="0">
                  <c:v>38.37209302325581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 formatCode="0">
                  <c:v>47.05882352941175</c:v>
                </c:pt>
                <c:pt idx="2" formatCode="0">
                  <c:v>49.12280701754386</c:v>
                </c:pt>
                <c:pt idx="4" formatCode="0">
                  <c:v>53.5135135135135</c:v>
                </c:pt>
                <c:pt idx="8" formatCode="0">
                  <c:v>51.61290322580645</c:v>
                </c:pt>
                <c:pt idx="9" formatCode="0">
                  <c:v>38.37209302325581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Sheet1!$W$4</c:f>
              <c:strCache>
                <c:ptCount val="1"/>
                <c:pt idx="0">
                  <c:v>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20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Sheet1!$A$4:$J$4</c:f>
              <c:numCache>
                <c:formatCode>General</c:formatCode>
                <c:ptCount val="10"/>
                <c:pt idx="0" formatCode="0">
                  <c:v>47.05882352941175</c:v>
                </c:pt>
                <c:pt idx="2" formatCode="0">
                  <c:v>54.38596491228068</c:v>
                </c:pt>
                <c:pt idx="4" formatCode="0">
                  <c:v>53.5135135135135</c:v>
                </c:pt>
                <c:pt idx="8" formatCode="0">
                  <c:v>35.48387096774192</c:v>
                </c:pt>
                <c:pt idx="9" formatCode="0">
                  <c:v>38.37209302325581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Sheet1!$W$5</c:f>
              <c:strCache>
                <c:ptCount val="1"/>
                <c:pt idx="0">
                  <c:v>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Sheet1!$A$5:$J$5</c:f>
              <c:numCache>
                <c:formatCode>General</c:formatCode>
                <c:ptCount val="10"/>
                <c:pt idx="0" formatCode="0">
                  <c:v>20.58823529411764</c:v>
                </c:pt>
                <c:pt idx="2" formatCode="0">
                  <c:v>29.82456140350878</c:v>
                </c:pt>
                <c:pt idx="4" formatCode="0">
                  <c:v>36.2162162162162</c:v>
                </c:pt>
                <c:pt idx="8" formatCode="0">
                  <c:v>17.74193548387097</c:v>
                </c:pt>
                <c:pt idx="9" formatCode="0">
                  <c:v>18.60465116279071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Sheet1!$W$6</c:f>
              <c:strCache>
                <c:ptCount val="1"/>
                <c:pt idx="0">
                  <c:v>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Sheet1!$A$6:$J$6</c:f>
              <c:numCache>
                <c:formatCode>General</c:formatCode>
                <c:ptCount val="10"/>
                <c:pt idx="0" formatCode="0">
                  <c:v>17.64705882352942</c:v>
                </c:pt>
                <c:pt idx="2" formatCode="0">
                  <c:v>31.57894736842104</c:v>
                </c:pt>
                <c:pt idx="4" formatCode="0">
                  <c:v>30.27027027027026</c:v>
                </c:pt>
                <c:pt idx="8" formatCode="0">
                  <c:v>8.06451612903226</c:v>
                </c:pt>
                <c:pt idx="9" formatCode="0">
                  <c:v>12.7906976744186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Sheet1!$W$7</c:f>
              <c:strCache>
                <c:ptCount val="1"/>
                <c:pt idx="0">
                  <c:v>F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Sheet1!$A$7:$J$7</c:f>
              <c:numCache>
                <c:formatCode>General</c:formatCode>
                <c:ptCount val="10"/>
                <c:pt idx="0" formatCode="0">
                  <c:v>5.882352941176469</c:v>
                </c:pt>
                <c:pt idx="2" formatCode="0">
                  <c:v>0.87719298245614</c:v>
                </c:pt>
                <c:pt idx="4" formatCode="0">
                  <c:v>0.540540540540541</c:v>
                </c:pt>
                <c:pt idx="8" formatCode="0">
                  <c:v>1.612903225806451</c:v>
                </c:pt>
                <c:pt idx="9" formatCode="0">
                  <c:v>2.325581395348837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Sheet1!$W$8</c:f>
              <c:strCache>
                <c:ptCount val="1"/>
                <c:pt idx="0">
                  <c:v>G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2"/>
              </a:solidFill>
              <a:ln w="22225">
                <a:solidFill>
                  <a:srgbClr val="2D1955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Sheet1!$A$8:$J$8</c:f>
              <c:numCache>
                <c:formatCode>General</c:formatCode>
                <c:ptCount val="10"/>
                <c:pt idx="0" formatCode="0">
                  <c:v>2.941176470588235</c:v>
                </c:pt>
                <c:pt idx="4" formatCode="0">
                  <c:v>1.081081081081081</c:v>
                </c:pt>
                <c:pt idx="8" formatCode="0">
                  <c:v>3.225806451612904</c:v>
                </c:pt>
                <c:pt idx="9" formatCode="0">
                  <c:v>6.976744186046513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83682920"/>
        <c:axId val="-2083679528"/>
      </c:scatterChart>
      <c:valAx>
        <c:axId val="-2083682920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83679528"/>
        <c:crosses val="autoZero"/>
        <c:crossBetween val="midCat"/>
        <c:majorUnit val="1.0"/>
      </c:valAx>
      <c:valAx>
        <c:axId val="-2083679528"/>
        <c:scaling>
          <c:orientation val="minMax"/>
          <c:max val="70.0"/>
          <c:min val="1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3682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089746725561007"/>
          <c:y val="0.0198717295504549"/>
          <c:w val="0.991025309361559"/>
          <c:h val="0.0507701175346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Online Activities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Search web for info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9D8FF"/>
              </a:solidFill>
              <a:ln w="9525">
                <a:solidFill>
                  <a:schemeClr val="bg2"/>
                </a:solidFill>
              </a:ln>
              <a:effectLst/>
            </c:spPr>
          </c:marker>
          <c:cat>
            <c:strRef>
              <c:f>Sheet1!$B$1:$L$1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99.0540007883327</c:v>
                </c:pt>
                <c:pt idx="1">
                  <c:v>98.828125</c:v>
                </c:pt>
                <c:pt idx="3">
                  <c:v>99.60159362549802</c:v>
                </c:pt>
                <c:pt idx="5">
                  <c:v>98.20717131474102</c:v>
                </c:pt>
                <c:pt idx="9">
                  <c:v>99.21875</c:v>
                </c:pt>
                <c:pt idx="10">
                  <c:v>99.41060903732812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Make reservations for restaurants or other entertainment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Sheet1!$B$1:$L$1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66.37761135199054</c:v>
                </c:pt>
                <c:pt idx="1">
                  <c:v>53.7109375</c:v>
                </c:pt>
                <c:pt idx="3">
                  <c:v>81.4741035856574</c:v>
                </c:pt>
                <c:pt idx="5">
                  <c:v>69.52191235059759</c:v>
                </c:pt>
                <c:pt idx="9">
                  <c:v>65.82031249999997</c:v>
                </c:pt>
                <c:pt idx="10">
                  <c:v>61.68958742632611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Purchase goods from well-known websites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Sheet1!$B$1:$L$1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90.73709105242406</c:v>
                </c:pt>
                <c:pt idx="1">
                  <c:v>77.9296875</c:v>
                </c:pt>
                <c:pt idx="3">
                  <c:v>98.60557768924303</c:v>
                </c:pt>
                <c:pt idx="5">
                  <c:v>89.84063745019918</c:v>
                </c:pt>
                <c:pt idx="9">
                  <c:v>94.7265625</c:v>
                </c:pt>
                <c:pt idx="10">
                  <c:v>92.73084479371316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Purchase goods from a variety of websites, including some that are new to me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Sheet1!$B$1:$L$1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78.5179345683879</c:v>
                </c:pt>
                <c:pt idx="1">
                  <c:v>71.87499999999998</c:v>
                </c:pt>
                <c:pt idx="3">
                  <c:v>86.4541832669323</c:v>
                </c:pt>
                <c:pt idx="5">
                  <c:v>71.71314741035857</c:v>
                </c:pt>
                <c:pt idx="9">
                  <c:v>83.59375</c:v>
                </c:pt>
                <c:pt idx="10">
                  <c:v>78.97838899803533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Online banking and bill paying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Sheet1!$B$1:$L$1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Sheet1!$B$6:$L$6</c:f>
              <c:numCache>
                <c:formatCode>0</c:formatCode>
                <c:ptCount val="11"/>
                <c:pt idx="0">
                  <c:v>89.2392589672842</c:v>
                </c:pt>
                <c:pt idx="1">
                  <c:v>85.7421875</c:v>
                </c:pt>
                <c:pt idx="3">
                  <c:v>98.00796812749002</c:v>
                </c:pt>
                <c:pt idx="5">
                  <c:v>88.44621513944225</c:v>
                </c:pt>
                <c:pt idx="9">
                  <c:v>82.6171875</c:v>
                </c:pt>
                <c:pt idx="10">
                  <c:v>91.55206286836932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Research competitive offers/pricing for large ticket items like a car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Sheet1!$B$1:$L$1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Sheet1!$B$7:$L$7</c:f>
              <c:numCache>
                <c:formatCode>0</c:formatCode>
                <c:ptCount val="11"/>
                <c:pt idx="0">
                  <c:v>74.57627118644064</c:v>
                </c:pt>
                <c:pt idx="1">
                  <c:v>75.78125000000002</c:v>
                </c:pt>
                <c:pt idx="3">
                  <c:v>70.31872509960158</c:v>
                </c:pt>
                <c:pt idx="5">
                  <c:v>66.33466135458164</c:v>
                </c:pt>
                <c:pt idx="9">
                  <c:v>77.9296875</c:v>
                </c:pt>
                <c:pt idx="10">
                  <c:v>82.31827111984282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Social activities such as communicating with others, gaming and entertainment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Sheet1!$B$1:$L$1</c:f>
              <c:strCache>
                <c:ptCount val="11"/>
                <c:pt idx="0">
                  <c:v>Global</c:v>
                </c:pt>
                <c:pt idx="1">
                  <c:v>Australia</c:v>
                </c:pt>
                <c:pt idx="2">
                  <c:v>Brazil</c:v>
                </c:pt>
                <c:pt idx="3">
                  <c:v>China</c:v>
                </c:pt>
                <c:pt idx="4">
                  <c:v>Germany</c:v>
                </c:pt>
                <c:pt idx="5">
                  <c:v>India</c:v>
                </c:pt>
                <c:pt idx="6">
                  <c:v>Mexico</c:v>
                </c:pt>
                <c:pt idx="7">
                  <c:v>Russia</c:v>
                </c:pt>
                <c:pt idx="8">
                  <c:v>Turkey</c:v>
                </c:pt>
                <c:pt idx="9">
                  <c:v>UK</c:v>
                </c:pt>
                <c:pt idx="10">
                  <c:v>US</c:v>
                </c:pt>
              </c:strCache>
            </c:strRef>
          </c:cat>
          <c:val>
            <c:numRef>
              <c:f>Sheet1!$B$8:$L$8</c:f>
              <c:numCache>
                <c:formatCode>0</c:formatCode>
                <c:ptCount val="11"/>
                <c:pt idx="0">
                  <c:v>86.63776113519903</c:v>
                </c:pt>
                <c:pt idx="1">
                  <c:v>77.34375</c:v>
                </c:pt>
                <c:pt idx="3">
                  <c:v>96.61354581673301</c:v>
                </c:pt>
                <c:pt idx="5">
                  <c:v>91.4342629482072</c:v>
                </c:pt>
                <c:pt idx="9">
                  <c:v>87.89062500000002</c:v>
                </c:pt>
                <c:pt idx="10">
                  <c:v>80.15717092337917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7443896"/>
        <c:axId val="-2087454168"/>
      </c:lineChart>
      <c:catAx>
        <c:axId val="-208744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7454168"/>
        <c:crosses val="autoZero"/>
        <c:auto val="1"/>
        <c:lblAlgn val="ctr"/>
        <c:lblOffset val="100"/>
        <c:noMultiLvlLbl val="0"/>
      </c:catAx>
      <c:valAx>
        <c:axId val="-2087454168"/>
        <c:scaling>
          <c:orientation val="minMax"/>
          <c:max val="100.0"/>
          <c:min val="5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744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30391254094547"/>
          <c:y val="0.153984976111873"/>
          <c:w val="0.956996580483337"/>
          <c:h val="0.7165350588357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joesbostonrestaurant.com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1.6</c:v>
                </c:pt>
                <c:pt idx="2">
                  <c:v>16.9</c:v>
                </c:pt>
                <c:pt idx="4">
                  <c:v>21.9</c:v>
                </c:pt>
                <c:pt idx="8">
                  <c:v>24.8</c:v>
                </c:pt>
                <c:pt idx="9">
                  <c:v>64.4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ccTLDs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>
                  <c:v>43.4</c:v>
                </c:pt>
                <c:pt idx="2">
                  <c:v>38.4</c:v>
                </c:pt>
                <c:pt idx="4">
                  <c:v>19.5</c:v>
                </c:pt>
                <c:pt idx="8">
                  <c:v>35.5</c:v>
                </c:pt>
                <c:pt idx="9">
                  <c:v>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Sheet1!$W$4</c:f>
              <c:strCache>
                <c:ptCount val="1"/>
                <c:pt idx="0">
                  <c:v>New TLDs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20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Sheet1!$A$4:$J$4</c:f>
              <c:numCache>
                <c:formatCode>General</c:formatCode>
                <c:ptCount val="10"/>
                <c:pt idx="0">
                  <c:v>55.1</c:v>
                </c:pt>
                <c:pt idx="2">
                  <c:v>44.6</c:v>
                </c:pt>
                <c:pt idx="4">
                  <c:v>58.6</c:v>
                </c:pt>
                <c:pt idx="8">
                  <c:v>39.6</c:v>
                </c:pt>
                <c:pt idx="9">
                  <c:v>33.6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91254568"/>
        <c:axId val="-2091263512"/>
      </c:scatterChart>
      <c:valAx>
        <c:axId val="-2091254568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91263512"/>
        <c:crosses val="autoZero"/>
        <c:crossBetween val="midCat"/>
        <c:majorUnit val="1.0"/>
      </c:valAx>
      <c:valAx>
        <c:axId val="-2091263512"/>
        <c:scaling>
          <c:orientation val="minMax"/>
          <c:max val="7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1254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39949834299719"/>
          <c:y val="0.0770029520080129"/>
          <c:w val="0.831805221836947"/>
          <c:h val="0.062721319920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92382960334392"/>
          <c:w val="0.956996580483337"/>
          <c:h val="0.67316915486497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onlinepayments.com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7.4</c:v>
                </c:pt>
                <c:pt idx="2">
                  <c:v>10.2</c:v>
                </c:pt>
                <c:pt idx="4">
                  <c:v>25.9</c:v>
                </c:pt>
                <c:pt idx="6">
                  <c:v>11.6</c:v>
                </c:pt>
                <c:pt idx="7">
                  <c:v>23.1</c:v>
                </c:pt>
                <c:pt idx="8">
                  <c:v>20.1</c:v>
                </c:pt>
                <c:pt idx="9">
                  <c:v>48.1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onlinepayments.[country]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>
                  <c:v>47.1</c:v>
                </c:pt>
                <c:pt idx="2">
                  <c:v>5.4</c:v>
                </c:pt>
                <c:pt idx="4">
                  <c:v>20.1</c:v>
                </c:pt>
                <c:pt idx="6">
                  <c:v>17.9</c:v>
                </c:pt>
                <c:pt idx="7">
                  <c:v>44.6</c:v>
                </c:pt>
                <c:pt idx="8">
                  <c:v>36.1</c:v>
                </c:pt>
                <c:pt idx="9">
                  <c:v>4.7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Sheet1!$W$4</c:f>
              <c:strCache>
                <c:ptCount val="1"/>
                <c:pt idx="0">
                  <c:v>onlinepayments.bank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20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Sheet1!$A$4:$J$4</c:f>
              <c:numCache>
                <c:formatCode>General</c:formatCode>
                <c:ptCount val="10"/>
                <c:pt idx="0">
                  <c:v>16.6</c:v>
                </c:pt>
                <c:pt idx="2">
                  <c:v>13.9</c:v>
                </c:pt>
                <c:pt idx="4">
                  <c:v>24.1</c:v>
                </c:pt>
                <c:pt idx="6">
                  <c:v>5.9</c:v>
                </c:pt>
                <c:pt idx="7">
                  <c:v>15.4</c:v>
                </c:pt>
                <c:pt idx="8">
                  <c:v>7.6</c:v>
                </c:pt>
                <c:pt idx="9">
                  <c:v>10.6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Sheet1!$W$5</c:f>
              <c:strCache>
                <c:ptCount val="1"/>
                <c:pt idx="0">
                  <c:v>onlinepayments.cpa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Sheet1!$A$5:$J$5</c:f>
              <c:numCache>
                <c:formatCode>General</c:formatCode>
                <c:ptCount val="10"/>
                <c:pt idx="0">
                  <c:v>0.6</c:v>
                </c:pt>
                <c:pt idx="2">
                  <c:v>33.30000000000001</c:v>
                </c:pt>
                <c:pt idx="4">
                  <c:v>1.8</c:v>
                </c:pt>
                <c:pt idx="6">
                  <c:v>24.6</c:v>
                </c:pt>
                <c:pt idx="7">
                  <c:v>2.8</c:v>
                </c:pt>
                <c:pt idx="8">
                  <c:v>2.3</c:v>
                </c:pt>
                <c:pt idx="9">
                  <c:v>0.4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Sheet1!$W$6</c:f>
              <c:strCache>
                <c:ptCount val="1"/>
                <c:pt idx="0">
                  <c:v>onlinepayments.finance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Sheet1!$A$6:$J$6</c:f>
              <c:numCache>
                <c:formatCode>General</c:formatCode>
                <c:ptCount val="10"/>
                <c:pt idx="0">
                  <c:v>1.0</c:v>
                </c:pt>
                <c:pt idx="2">
                  <c:v>22.9</c:v>
                </c:pt>
                <c:pt idx="4">
                  <c:v>1.0</c:v>
                </c:pt>
                <c:pt idx="6">
                  <c:v>2.4</c:v>
                </c:pt>
                <c:pt idx="7">
                  <c:v>4.3</c:v>
                </c:pt>
                <c:pt idx="8">
                  <c:v>2.5</c:v>
                </c:pt>
                <c:pt idx="9">
                  <c:v>1.2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Sheet1!$W$7</c:f>
              <c:strCache>
                <c:ptCount val="1"/>
                <c:pt idx="0">
                  <c:v>onlinepayments.secure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Sheet1!$A$7:$J$7</c:f>
              <c:numCache>
                <c:formatCode>General</c:formatCode>
                <c:ptCount val="10"/>
                <c:pt idx="0">
                  <c:v>27.3</c:v>
                </c:pt>
                <c:pt idx="2">
                  <c:v>14.3</c:v>
                </c:pt>
                <c:pt idx="4">
                  <c:v>27.1</c:v>
                </c:pt>
                <c:pt idx="6">
                  <c:v>37.7</c:v>
                </c:pt>
                <c:pt idx="7">
                  <c:v>9.700000000000001</c:v>
                </c:pt>
                <c:pt idx="8">
                  <c:v>31.3</c:v>
                </c:pt>
                <c:pt idx="9">
                  <c:v>35.0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91861912"/>
        <c:axId val="-2091858488"/>
      </c:scatterChart>
      <c:valAx>
        <c:axId val="-2091861912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91858488"/>
        <c:crosses val="autoZero"/>
        <c:crossBetween val="midCat"/>
        <c:majorUnit val="1.0"/>
      </c:valAx>
      <c:valAx>
        <c:axId val="-2091858488"/>
        <c:scaling>
          <c:orientation val="minMax"/>
          <c:max val="5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18619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089746725561007"/>
          <c:y val="0.0198717295504549"/>
          <c:w val="0.980653345402282"/>
          <c:h val="0.164709255668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49017043724259"/>
          <c:w val="0.956996580483337"/>
          <c:h val="0.7165350588357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onlinepayments.com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7.4</c:v>
                </c:pt>
                <c:pt idx="2">
                  <c:v>10.2</c:v>
                </c:pt>
                <c:pt idx="4">
                  <c:v>25.9</c:v>
                </c:pt>
                <c:pt idx="8">
                  <c:v>20.1</c:v>
                </c:pt>
                <c:pt idx="9">
                  <c:v>48.1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All Other TLDs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>
                  <c:v>92.6</c:v>
                </c:pt>
                <c:pt idx="2">
                  <c:v>89.8</c:v>
                </c:pt>
                <c:pt idx="4">
                  <c:v>74.1</c:v>
                </c:pt>
                <c:pt idx="8">
                  <c:v>79.9</c:v>
                </c:pt>
                <c:pt idx="9">
                  <c:v>51.9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91771896"/>
        <c:axId val="-2091768472"/>
      </c:scatterChart>
      <c:valAx>
        <c:axId val="-2091771896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91768472"/>
        <c:crosses val="autoZero"/>
        <c:crossBetween val="midCat"/>
        <c:majorUnit val="1.0"/>
      </c:valAx>
      <c:valAx>
        <c:axId val="-2091768472"/>
        <c:scaling>
          <c:orientation val="minMax"/>
          <c:max val="1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1771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089746725561007"/>
          <c:y val="0.0347755267132961"/>
          <c:w val="0.980653345402282"/>
          <c:h val="0.0728025064979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6498558983643"/>
          <c:y val="0.149017043724259"/>
          <c:w val="0.956996580483337"/>
          <c:h val="0.7165350588357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Sheet1!$W$2</c:f>
              <c:strCache>
                <c:ptCount val="1"/>
                <c:pt idx="0">
                  <c:v>onlinepayments.com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7.4</c:v>
                </c:pt>
                <c:pt idx="2">
                  <c:v>10.2</c:v>
                </c:pt>
                <c:pt idx="4">
                  <c:v>25.9</c:v>
                </c:pt>
                <c:pt idx="8">
                  <c:v>20.1</c:v>
                </c:pt>
                <c:pt idx="9">
                  <c:v>48.1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Sheet1!$W$3</c:f>
              <c:strCache>
                <c:ptCount val="1"/>
                <c:pt idx="0">
                  <c:v>ccTLDs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20"/>
            <c:spPr>
              <a:solidFill>
                <a:schemeClr val="accent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Sheet1!$A$3:$J$3</c:f>
              <c:numCache>
                <c:formatCode>General</c:formatCode>
                <c:ptCount val="10"/>
                <c:pt idx="0">
                  <c:v>92.6</c:v>
                </c:pt>
                <c:pt idx="2">
                  <c:v>89.8</c:v>
                </c:pt>
                <c:pt idx="4">
                  <c:v>74.1</c:v>
                </c:pt>
                <c:pt idx="8">
                  <c:v>79.9</c:v>
                </c:pt>
                <c:pt idx="9">
                  <c:v>51.9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Sheet1!$W$4</c:f>
              <c:strCache>
                <c:ptCount val="1"/>
                <c:pt idx="0">
                  <c:v>New TLDs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20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strRef>
              <c:f>Sheet1!$A$1:$J$1</c:f>
              <c:strCache>
                <c:ptCount val="10"/>
                <c:pt idx="0">
                  <c:v>Australia</c:v>
                </c:pt>
                <c:pt idx="1">
                  <c:v>Brazil</c:v>
                </c:pt>
                <c:pt idx="2">
                  <c:v>China</c:v>
                </c:pt>
                <c:pt idx="3">
                  <c:v>Germany</c:v>
                </c:pt>
                <c:pt idx="4">
                  <c:v>India</c:v>
                </c:pt>
                <c:pt idx="5">
                  <c:v>Mexico</c:v>
                </c:pt>
                <c:pt idx="6">
                  <c:v>Russia</c:v>
                </c:pt>
                <c:pt idx="7">
                  <c:v>Turkey</c:v>
                </c:pt>
                <c:pt idx="8">
                  <c:v>UK</c:v>
                </c:pt>
                <c:pt idx="9">
                  <c:v>US</c:v>
                </c:pt>
              </c:strCache>
            </c:strRef>
          </c:xVal>
          <c:yVal>
            <c:numRef>
              <c:f>Sheet1!$A$4:$J$4</c:f>
              <c:numCache>
                <c:formatCode>General</c:formatCode>
                <c:ptCount val="10"/>
                <c:pt idx="0">
                  <c:v>45.5</c:v>
                </c:pt>
                <c:pt idx="2">
                  <c:v>84.5</c:v>
                </c:pt>
                <c:pt idx="4">
                  <c:v>54.0</c:v>
                </c:pt>
                <c:pt idx="8">
                  <c:v>43.8</c:v>
                </c:pt>
                <c:pt idx="9">
                  <c:v>47.2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2091659304"/>
        <c:axId val="-2091655816"/>
      </c:scatterChart>
      <c:valAx>
        <c:axId val="-2091659304"/>
        <c:scaling>
          <c:orientation val="minMax"/>
          <c:min val="0.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-2091655816"/>
        <c:crosses val="autoZero"/>
        <c:crossBetween val="midCat"/>
        <c:majorUnit val="1.0"/>
      </c:valAx>
      <c:valAx>
        <c:axId val="-2091655816"/>
        <c:scaling>
          <c:orientation val="minMax"/>
          <c:max val="1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1659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635406625133687"/>
          <c:y val="0.0496793238761373"/>
          <c:w val="0.816578061378645"/>
          <c:h val="0.062721319920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7262526-DB8E-4132-B657-2A7DF340746C}" type="datetimeFigureOut">
              <a:rPr lang="en-GB" smtClean="0"/>
              <a:pPr/>
              <a:t>10/30/14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7E83630-4682-433A-ABF3-D74EAE4FEF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126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4A6451B-B456-4160-BCF8-F56FEB3472A0}" type="datetimeFigureOut">
              <a:rPr lang="en-GB" smtClean="0"/>
              <a:pPr/>
              <a:t>10/30/14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32A83DB-D1F8-461F-B3E6-72708EF65A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38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3722E-0C23-4763-BF8B-BDB8E40FFE0D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56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3722E-0C23-4763-BF8B-BDB8E40FFE0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25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3722E-0C23-4763-BF8B-BDB8E40FFE0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7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3722E-0C23-4763-BF8B-BDB8E40FFE0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803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3722E-0C23-4763-BF8B-BDB8E40FFE0D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24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% of respondents who picked any current TLD for each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A83DB-D1F8-461F-B3E6-72708EF65AA8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40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% of respondents who picked any new TLD for each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A83DB-D1F8-461F-B3E6-72708EF65AA8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32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e.g., this is % of total respondents saying that any “brand” TLD is private/personal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A83DB-D1F8-461F-B3E6-72708EF65AA8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34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051720" y="2924175"/>
            <a:ext cx="110554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GB" sz="2200" b="0" i="1" baseline="0" dirty="0">
                <a:solidFill>
                  <a:srgbClr val="636466"/>
                </a:solidFill>
              </a:defRPr>
            </a:lvl1pPr>
          </a:lstStyle>
          <a:p>
            <a:pPr lvl="0"/>
            <a:r>
              <a:rPr lang="en-GB" dirty="0" smtClean="0"/>
              <a:t>Subtitle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051050" y="2276872"/>
            <a:ext cx="11752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GB" sz="3600" b="1" i="0" baseline="0" dirty="0">
                <a:solidFill>
                  <a:srgbClr val="2D1955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11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D5FB6-F18B-40E0-8911-BB4FC5C10EF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2D195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rgbClr val="2D195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823720" y="2205038"/>
            <a:ext cx="165429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lang="en-GB" sz="2400" b="1" baseline="0" dirty="0">
                <a:solidFill>
                  <a:srgbClr val="2D1955"/>
                </a:solidFill>
              </a:defRPr>
            </a:lvl1pPr>
          </a:lstStyle>
          <a:p>
            <a:pPr lvl="0"/>
            <a:r>
              <a:rPr lang="en-GB" dirty="0" smtClean="0"/>
              <a:t>Title here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D5FB6-F18B-40E0-8911-BB4FC5C10EF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21854" y="260648"/>
            <a:ext cx="8003232" cy="4320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400" b="1" baseline="0">
                <a:solidFill>
                  <a:srgbClr val="2D1955"/>
                </a:solidFill>
              </a:defRPr>
            </a:lvl1pPr>
          </a:lstStyle>
          <a:p>
            <a:r>
              <a:rPr lang="en-US" dirty="0" smtClean="0"/>
              <a:t>Main title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21854" y="692696"/>
            <a:ext cx="8064500" cy="360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GB" sz="2100" dirty="0">
                <a:solidFill>
                  <a:srgbClr val="14B9A5"/>
                </a:solidFill>
              </a:defRPr>
            </a:lvl1pPr>
          </a:lstStyle>
          <a:p>
            <a:pPr lvl="0"/>
            <a:r>
              <a:rPr lang="en-GB" dirty="0" smtClean="0"/>
              <a:t>Subtitle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716463" y="1340769"/>
            <a:ext cx="3743969" cy="47525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900" baseline="0">
                <a:solidFill>
                  <a:srgbClr val="2D1955"/>
                </a:solidFill>
              </a:defRPr>
            </a:lvl1pPr>
          </a:lstStyle>
          <a:p>
            <a:pPr lvl="0"/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24219" y="1341437"/>
            <a:ext cx="3503319" cy="9350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GB" sz="1900" dirty="0">
                <a:solidFill>
                  <a:srgbClr val="2D1955"/>
                </a:solidFill>
              </a:defRPr>
            </a:lvl1pPr>
          </a:lstStyle>
          <a:p>
            <a:pPr lvl="0"/>
            <a:r>
              <a:rPr lang="en-GB" dirty="0" smtClean="0"/>
              <a:t>Paragraph A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924219" y="2492375"/>
            <a:ext cx="3503319" cy="3600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GB" sz="1600" dirty="0">
                <a:solidFill>
                  <a:srgbClr val="2D1955"/>
                </a:solidFill>
              </a:defRPr>
            </a:lvl1pPr>
          </a:lstStyle>
          <a:p>
            <a:pPr lvl="0"/>
            <a:r>
              <a:rPr lang="en-GB" dirty="0" smtClean="0"/>
              <a:t>Paragraph B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D5FB6-F18B-40E0-8911-BB4FC5C10EF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21854" y="260648"/>
            <a:ext cx="8003232" cy="4320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400" b="1" baseline="0">
                <a:solidFill>
                  <a:srgbClr val="2D1955"/>
                </a:solidFill>
              </a:defRPr>
            </a:lvl1pPr>
          </a:lstStyle>
          <a:p>
            <a:r>
              <a:rPr lang="en-US" dirty="0" smtClean="0"/>
              <a:t>Main title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21854" y="692696"/>
            <a:ext cx="8064500" cy="360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GB" sz="2100" dirty="0">
                <a:solidFill>
                  <a:srgbClr val="14B9A5"/>
                </a:solidFill>
              </a:defRPr>
            </a:lvl1pPr>
          </a:lstStyle>
          <a:p>
            <a:pPr lvl="0"/>
            <a:r>
              <a:rPr lang="en-GB" dirty="0" smtClean="0"/>
              <a:t>Subtitle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24219" y="1341437"/>
            <a:ext cx="3503319" cy="9350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GB" sz="1900" dirty="0">
                <a:solidFill>
                  <a:srgbClr val="2D1955"/>
                </a:solidFill>
              </a:defRPr>
            </a:lvl1pPr>
          </a:lstStyle>
          <a:p>
            <a:pPr lvl="0"/>
            <a:r>
              <a:rPr lang="en-GB" dirty="0" smtClean="0"/>
              <a:t>Paragraph A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924219" y="2492375"/>
            <a:ext cx="3503319" cy="3600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GB" sz="1600" dirty="0">
                <a:solidFill>
                  <a:srgbClr val="2D1955"/>
                </a:solidFill>
              </a:defRPr>
            </a:lvl1pPr>
          </a:lstStyle>
          <a:p>
            <a:pPr lvl="0"/>
            <a:r>
              <a:rPr lang="en-GB" dirty="0" smtClean="0"/>
              <a:t>Paragraph B</a:t>
            </a:r>
            <a:endParaRPr lang="en-GB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716463" y="1341438"/>
            <a:ext cx="3743325" cy="47513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GB" sz="1600" dirty="0">
                <a:solidFill>
                  <a:srgbClr val="2D1955"/>
                </a:solidFill>
              </a:defRPr>
            </a:lvl1pPr>
          </a:lstStyle>
          <a:p>
            <a:pPr lvl="0"/>
            <a:r>
              <a:rPr lang="en-GB" dirty="0" smtClean="0"/>
              <a:t>Paragraph B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D5FB6-F18B-40E0-8911-BB4FC5C10EF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1341437"/>
            <a:ext cx="3475484" cy="9350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GB" sz="1900" dirty="0">
                <a:solidFill>
                  <a:srgbClr val="2D1955"/>
                </a:solidFill>
              </a:defRPr>
            </a:lvl1pPr>
          </a:lstStyle>
          <a:p>
            <a:pPr lvl="0"/>
            <a:r>
              <a:rPr lang="en-GB" dirty="0" smtClean="0"/>
              <a:t>Paragraph A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952500" y="2492375"/>
            <a:ext cx="3475484" cy="360092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50000"/>
              </a:lnSpc>
              <a:buFont typeface="Wingdings" pitchFamily="2" charset="2"/>
              <a:buChar char="§"/>
              <a:defRPr lang="en-GB" sz="1600" baseline="0" dirty="0">
                <a:solidFill>
                  <a:srgbClr val="2D1955"/>
                </a:solidFill>
              </a:defRPr>
            </a:lvl1pPr>
            <a:lvl2pPr marL="742950" indent="-285750">
              <a:lnSpc>
                <a:spcPct val="150000"/>
              </a:lnSpc>
              <a:buFont typeface="Verdana" pitchFamily="34" charset="0"/>
              <a:buChar char="−"/>
              <a:defRPr sz="1500">
                <a:solidFill>
                  <a:srgbClr val="2D1955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D1955"/>
                </a:solidFill>
              </a:defRPr>
            </a:lvl3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716463" y="1341439"/>
            <a:ext cx="3600401" cy="475185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50000"/>
              </a:lnSpc>
              <a:buFont typeface="Wingdings" pitchFamily="2" charset="2"/>
              <a:buChar char="§"/>
              <a:defRPr lang="en-GB" sz="1600" baseline="0" dirty="0">
                <a:solidFill>
                  <a:srgbClr val="2D1955"/>
                </a:solidFill>
              </a:defRPr>
            </a:lvl1pPr>
            <a:lvl2pPr marL="742950" indent="-285750">
              <a:lnSpc>
                <a:spcPct val="150000"/>
              </a:lnSpc>
              <a:buFont typeface="Verdana" pitchFamily="34" charset="0"/>
              <a:buChar char="−"/>
              <a:defRPr sz="1500">
                <a:solidFill>
                  <a:srgbClr val="2D1955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D1955"/>
                </a:solidFill>
              </a:defRPr>
            </a:lvl3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21854" y="260648"/>
            <a:ext cx="8003232" cy="4320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400" b="1" baseline="0">
                <a:solidFill>
                  <a:srgbClr val="2D1955"/>
                </a:solidFill>
              </a:defRPr>
            </a:lvl1pPr>
          </a:lstStyle>
          <a:p>
            <a:r>
              <a:rPr lang="en-US" dirty="0" smtClean="0"/>
              <a:t>Main title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21854" y="692696"/>
            <a:ext cx="8064500" cy="360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GB" sz="2100" dirty="0">
                <a:solidFill>
                  <a:srgbClr val="14B9A5"/>
                </a:solidFill>
              </a:defRPr>
            </a:lvl1pPr>
          </a:lstStyle>
          <a:p>
            <a:pPr lvl="0"/>
            <a:r>
              <a:rPr lang="en-GB" dirty="0" smtClean="0"/>
              <a:t>Subtitle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7584" y="1340769"/>
            <a:ext cx="7704856" cy="4824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900" baseline="0">
                <a:solidFill>
                  <a:srgbClr val="2D1955"/>
                </a:solidFill>
              </a:defRPr>
            </a:lvl1pPr>
          </a:lstStyle>
          <a:p>
            <a:pPr lvl="0"/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D5FB6-F18B-40E0-8911-BB4FC5C10EF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21854" y="260648"/>
            <a:ext cx="8003232" cy="4320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400" b="1" baseline="0">
                <a:solidFill>
                  <a:srgbClr val="2D1955"/>
                </a:solidFill>
              </a:defRPr>
            </a:lvl1pPr>
          </a:lstStyle>
          <a:p>
            <a:r>
              <a:rPr lang="en-US" dirty="0" smtClean="0"/>
              <a:t>Main title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21854" y="692696"/>
            <a:ext cx="8064500" cy="360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GB" sz="2100" dirty="0">
                <a:solidFill>
                  <a:srgbClr val="14B9A5"/>
                </a:solidFill>
              </a:defRPr>
            </a:lvl1pPr>
          </a:lstStyle>
          <a:p>
            <a:pPr lvl="0"/>
            <a:r>
              <a:rPr lang="en-GB" dirty="0" smtClean="0"/>
              <a:t>Subtitle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900" baseline="0">
                <a:solidFill>
                  <a:srgbClr val="2D1955"/>
                </a:solidFill>
              </a:defRPr>
            </a:lvl1pPr>
          </a:lstStyle>
          <a:p>
            <a:pPr lvl="0"/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D5FB6-F18B-40E0-8911-BB4FC5C10EFF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556792"/>
            <a:ext cx="2088232" cy="4320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baseline="0">
                <a:solidFill>
                  <a:srgbClr val="2D1955"/>
                </a:solidFill>
              </a:defRPr>
            </a:lvl1pPr>
          </a:lstStyle>
          <a:p>
            <a:r>
              <a:rPr lang="en-US" dirty="0" smtClean="0"/>
              <a:t>Main title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50" r:id="rId3"/>
    <p:sldLayoutId id="2147483662" r:id="rId4"/>
    <p:sldLayoutId id="2147483663" r:id="rId5"/>
    <p:sldLayoutId id="2147483664" r:id="rId6"/>
    <p:sldLayoutId id="2147483660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8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1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2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4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7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8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Relationship Id="rId9" Type="http://schemas.openxmlformats.org/officeDocument/2006/relationships/image" Target="../media/image13.png"/><Relationship Id="rId10" Type="http://schemas.openxmlformats.org/officeDocument/2006/relationships/image" Target="../media/image10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Relationship Id="rId9" Type="http://schemas.openxmlformats.org/officeDocument/2006/relationships/image" Target="../media/image13.png"/><Relationship Id="rId10" Type="http://schemas.openxmlformats.org/officeDocument/2006/relationships/image" Target="../media/image10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Relationship Id="rId9" Type="http://schemas.openxmlformats.org/officeDocument/2006/relationships/image" Target="../media/image13.png"/><Relationship Id="rId10" Type="http://schemas.openxmlformats.org/officeDocument/2006/relationships/image" Target="../media/image10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4.xml"/><Relationship Id="rId3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Relationship Id="rId9" Type="http://schemas.openxmlformats.org/officeDocument/2006/relationships/image" Target="../media/image13.png"/><Relationship Id="rId10" Type="http://schemas.openxmlformats.org/officeDocument/2006/relationships/image" Target="../media/image10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7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8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9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0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1.xml"/><Relationship Id="rId3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3.xml"/><Relationship Id="rId3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5.xml"/><Relationship Id="rId3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7.xml"/><Relationship Id="rId3" Type="http://schemas.openxmlformats.org/officeDocument/2006/relationships/image" Target="../media/image16.png"/></Relationships>
</file>

<file path=ppt/slides/_rels/slide6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8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9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0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Relationship Id="rId9" Type="http://schemas.openxmlformats.org/officeDocument/2006/relationships/image" Target="../media/image13.png"/><Relationship Id="rId10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8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Relationship Id="rId9" Type="http://schemas.openxmlformats.org/officeDocument/2006/relationships/image" Target="../media/image13.png"/><Relationship Id="rId10" Type="http://schemas.openxmlformats.org/officeDocument/2006/relationships/image" Target="../media/image10.png"/></Relationships>
</file>

<file path=ppt/slides/_rels/slide7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8.png"/><Relationship Id="rId13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Relationship Id="rId9" Type="http://schemas.openxmlformats.org/officeDocument/2006/relationships/image" Target="../media/image13.png"/><Relationship Id="rId10" Type="http://schemas.openxmlformats.org/officeDocument/2006/relationships/image" Target="../media/image10.png"/></Relationships>
</file>

<file path=ppt/slides/_rels/slide7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8.png"/><Relationship Id="rId13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Relationship Id="rId9" Type="http://schemas.openxmlformats.org/officeDocument/2006/relationships/image" Target="../media/image13.png"/><Relationship Id="rId10" Type="http://schemas.openxmlformats.org/officeDocument/2006/relationships/image" Target="../media/image1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1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051050" y="2276871"/>
            <a:ext cx="7092950" cy="3157788"/>
          </a:xfrm>
        </p:spPr>
        <p:txBody>
          <a:bodyPr/>
          <a:lstStyle/>
          <a:p>
            <a:r>
              <a:rPr lang="en-US" dirty="0" smtClean="0"/>
              <a:t>Domain Name Association</a:t>
            </a:r>
          </a:p>
          <a:p>
            <a:endParaRPr lang="en-US" dirty="0"/>
          </a:p>
          <a:p>
            <a:r>
              <a:rPr lang="en-US" dirty="0" smtClean="0"/>
              <a:t>Internet User Study</a:t>
            </a:r>
          </a:p>
          <a:p>
            <a:endParaRPr lang="en-US" dirty="0"/>
          </a:p>
          <a:p>
            <a:r>
              <a:rPr lang="en-US" sz="1800" smtClean="0"/>
              <a:t>10/12/2014 </a:t>
            </a:r>
            <a:r>
              <a:rPr lang="en-US" sz="1800" dirty="0" smtClean="0"/>
              <a:t>- </a:t>
            </a:r>
            <a:r>
              <a:rPr lang="en-US" sz="1800" dirty="0" smtClean="0">
                <a:solidFill>
                  <a:srgbClr val="FF0000"/>
                </a:solidFill>
              </a:rPr>
              <a:t>Preliminary Results - 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5 Countries (US, UK, Australia, China, India)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8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063355"/>
              </p:ext>
            </p:extLst>
          </p:nvPr>
        </p:nvGraphicFramePr>
        <p:xfrm>
          <a:off x="383762" y="1053059"/>
          <a:ext cx="8340360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- Industry Vertical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21854" y="496750"/>
            <a:ext cx="8064500" cy="360363"/>
          </a:xfrm>
        </p:spPr>
        <p:txBody>
          <a:bodyPr/>
          <a:lstStyle/>
          <a:p>
            <a:r>
              <a:rPr lang="en-US" sz="2000" dirty="0" smtClean="0"/>
              <a:t>If you are setting up a website for your restaurant, which domain name would be most attractive to you?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64711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2513" y="6601841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Q11. If you are Joe and you are setting up a website for your restaurant in (X), which of the following domain 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names would be most attractive to you?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16924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61598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3854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4976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06704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12683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55212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58817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092162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15133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29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281876"/>
              </p:ext>
            </p:extLst>
          </p:nvPr>
        </p:nvGraphicFramePr>
        <p:xfrm>
          <a:off x="383762" y="1053059"/>
          <a:ext cx="8340360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</a:t>
            </a:r>
            <a:r>
              <a:rPr lang="en-US" sz="1800" dirty="0"/>
              <a:t>- Industry Vertical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21854" y="524743"/>
            <a:ext cx="8064500" cy="360363"/>
          </a:xfrm>
        </p:spPr>
        <p:txBody>
          <a:bodyPr/>
          <a:lstStyle/>
          <a:p>
            <a:r>
              <a:rPr lang="en-US" sz="2000" dirty="0"/>
              <a:t>If you are setting up a website for your restaurant, which domain name </a:t>
            </a:r>
            <a:r>
              <a:rPr lang="en-US" sz="2000" dirty="0" smtClean="0"/>
              <a:t>would </a:t>
            </a:r>
            <a:r>
              <a:rPr lang="en-US" sz="2000" dirty="0"/>
              <a:t>be most attractive to you?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675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26255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70929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73185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64307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16035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22014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64543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68148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01493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24464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542513" y="6601841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Q11. If you are Joe and you are setting up a website for your restaurant in (X), which of the following domain 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names would be most attractive to you?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401604"/>
              </p:ext>
            </p:extLst>
          </p:nvPr>
        </p:nvGraphicFramePr>
        <p:xfrm>
          <a:off x="383762" y="1053059"/>
          <a:ext cx="8340360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- Industry Vertical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If you are setting up a website for your restaurant, which domain name </a:t>
            </a:r>
            <a:r>
              <a:rPr lang="en-US" sz="2000" dirty="0" smtClean="0"/>
              <a:t>would </a:t>
            </a:r>
            <a:r>
              <a:rPr lang="en-US" sz="2000" dirty="0"/>
              <a:t>be most attractive to you?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711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07593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52267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54523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45645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97373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03352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45881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49486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082831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05802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Q9. Where would you go to buy shoes?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737386"/>
              </p:ext>
            </p:extLst>
          </p:nvPr>
        </p:nvGraphicFramePr>
        <p:xfrm>
          <a:off x="395437" y="782465"/>
          <a:ext cx="8340360" cy="527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- Commercial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21854" y="534069"/>
            <a:ext cx="8064500" cy="360363"/>
          </a:xfrm>
        </p:spPr>
        <p:txBody>
          <a:bodyPr/>
          <a:lstStyle/>
          <a:p>
            <a:r>
              <a:rPr lang="en-US" sz="2000" dirty="0" smtClean="0"/>
              <a:t>Where would you go to make a payment online?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0990" y="5533948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Q13. Where would you go to make a payment online?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4917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89591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91847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82969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34697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40676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83205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86810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20155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43126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536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692983"/>
              </p:ext>
            </p:extLst>
          </p:nvPr>
        </p:nvGraphicFramePr>
        <p:xfrm>
          <a:off x="383762" y="1053059"/>
          <a:ext cx="8340360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</a:t>
            </a:r>
            <a:r>
              <a:rPr lang="en-US" sz="1800" dirty="0"/>
              <a:t>- Commercial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21854" y="590055"/>
            <a:ext cx="8064500" cy="360363"/>
          </a:xfrm>
        </p:spPr>
        <p:txBody>
          <a:bodyPr/>
          <a:lstStyle/>
          <a:p>
            <a:r>
              <a:rPr lang="en-US" sz="2000" dirty="0"/>
              <a:t>Where would you go to make a payment online?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338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72910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17584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9840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10962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62690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68669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11198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14803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48148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71119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Q13. Where would you go to make a payment online?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622930"/>
              </p:ext>
            </p:extLst>
          </p:nvPr>
        </p:nvGraphicFramePr>
        <p:xfrm>
          <a:off x="383762" y="1053059"/>
          <a:ext cx="8340360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- Commercial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Where would you go to make a payment online?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1296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82241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6915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29171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20293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72021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78000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20529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24134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57479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80450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Q9. Where would you go to buy shoes?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217387"/>
              </p:ext>
            </p:extLst>
          </p:nvPr>
        </p:nvGraphicFramePr>
        <p:xfrm>
          <a:off x="383762" y="1053059"/>
          <a:ext cx="8340360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- Commercial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21854" y="543400"/>
            <a:ext cx="8064500" cy="360363"/>
          </a:xfrm>
        </p:spPr>
        <p:txBody>
          <a:bodyPr/>
          <a:lstStyle/>
          <a:p>
            <a:r>
              <a:rPr lang="en-US" sz="2000" dirty="0" smtClean="0"/>
              <a:t>Which most likely indicates a very successful brand </a:t>
            </a:r>
            <a:br>
              <a:rPr lang="en-US" sz="2000" dirty="0" smtClean="0"/>
            </a:br>
            <a:r>
              <a:rPr lang="en-US" sz="2000" dirty="0" smtClean="0"/>
              <a:t>name or business?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3337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Q15. Which of the following domain names is most likely to indicate a very successful brand name or business?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63569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08243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0499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01621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53349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59328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01857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05462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38807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61778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43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618449"/>
              </p:ext>
            </p:extLst>
          </p:nvPr>
        </p:nvGraphicFramePr>
        <p:xfrm>
          <a:off x="383762" y="1053059"/>
          <a:ext cx="8340360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</a:t>
            </a:r>
            <a:r>
              <a:rPr lang="en-US" sz="1800" dirty="0"/>
              <a:t>- Commercial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Which most likely indicates a very successful brand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name </a:t>
            </a:r>
            <a:r>
              <a:rPr lang="en-US" sz="2000" dirty="0"/>
              <a:t>or business?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366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16924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61598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3854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4976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06704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12683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55212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58817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092162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15133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Q15. Which of the following domain names is most likely to indicate a very successful brand name or business?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676714"/>
              </p:ext>
            </p:extLst>
          </p:nvPr>
        </p:nvGraphicFramePr>
        <p:xfrm>
          <a:off x="383762" y="1053059"/>
          <a:ext cx="8340360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- Commercial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21854" y="627379"/>
            <a:ext cx="8064500" cy="360363"/>
          </a:xfrm>
        </p:spPr>
        <p:txBody>
          <a:bodyPr/>
          <a:lstStyle/>
          <a:p>
            <a:r>
              <a:rPr lang="en-US" sz="2000" dirty="0"/>
              <a:t>Which most likely indicates a very successful brand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name </a:t>
            </a:r>
            <a:r>
              <a:rPr lang="en-US" sz="2000" dirty="0"/>
              <a:t>or business?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366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07593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52267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54523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45645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97373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03352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45881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49486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082831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05802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Q9. Where would you go to buy shoes?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2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98274"/>
              </p:ext>
            </p:extLst>
          </p:nvPr>
        </p:nvGraphicFramePr>
        <p:xfrm>
          <a:off x="383762" y="765111"/>
          <a:ext cx="8340360" cy="540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- Societal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21854" y="534073"/>
            <a:ext cx="8064500" cy="360363"/>
          </a:xfrm>
        </p:spPr>
        <p:txBody>
          <a:bodyPr/>
          <a:lstStyle/>
          <a:p>
            <a:r>
              <a:rPr lang="en-US" sz="2000" dirty="0" smtClean="0"/>
              <a:t>Where would you go to find local volunteer opportunities?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11366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Q17. Where would you go to find local volunteer opportunities?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16924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61598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3854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4976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06704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12683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55212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58817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092162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15133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0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471381"/>
              </p:ext>
            </p:extLst>
          </p:nvPr>
        </p:nvGraphicFramePr>
        <p:xfrm>
          <a:off x="1988646" y="1921842"/>
          <a:ext cx="5194303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6031"/>
                <a:gridCol w="688272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636466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636466"/>
                          </a:solidFill>
                        </a:rPr>
                        <a:t>Page</a:t>
                      </a:r>
                      <a:endParaRPr lang="en-US" sz="1600" dirty="0">
                        <a:solidFill>
                          <a:srgbClr val="63646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Introduction</a:t>
                      </a:r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Domain Name Extension Preferences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Intrinsic Values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Domain Name Extension Use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Extrinsic Value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Internet Usage Preferences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Demographics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Usage Metrics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961240" y="1262642"/>
            <a:ext cx="5340568" cy="719906"/>
          </a:xfrm>
        </p:spPr>
        <p:txBody>
          <a:bodyPr/>
          <a:lstStyle/>
          <a:p>
            <a:pPr algn="ctr"/>
            <a:r>
              <a:rPr lang="en-US" sz="3200" dirty="0" smtClean="0"/>
              <a:t>Table of Contents</a:t>
            </a:r>
            <a:endParaRPr lang="en-US" sz="3200" dirty="0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1961240" y="5166192"/>
            <a:ext cx="230425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010225"/>
              </p:ext>
            </p:extLst>
          </p:nvPr>
        </p:nvGraphicFramePr>
        <p:xfrm>
          <a:off x="383762" y="1053059"/>
          <a:ext cx="8340360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</a:t>
            </a:r>
            <a:r>
              <a:rPr lang="en-US" sz="1800" dirty="0"/>
              <a:t>- Societal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Where would you go to find local volunteer opportunities?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000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72910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17584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9840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10962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62690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68669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11198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14803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48148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71119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Q17. Where would you go to find local volunteer opportunities?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2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253829"/>
              </p:ext>
            </p:extLst>
          </p:nvPr>
        </p:nvGraphicFramePr>
        <p:xfrm>
          <a:off x="383762" y="1053059"/>
          <a:ext cx="8340360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- Societal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21854" y="618048"/>
            <a:ext cx="8064500" cy="360363"/>
          </a:xfrm>
        </p:spPr>
        <p:txBody>
          <a:bodyPr/>
          <a:lstStyle/>
          <a:p>
            <a:r>
              <a:rPr lang="en-US" sz="2000" dirty="0"/>
              <a:t>Where would you go to find local volunteer opportunities?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338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82241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6915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29171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20293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72021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78000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20529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24134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57479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80450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Q9. Where would you go to buy shoes?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0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769796"/>
              </p:ext>
            </p:extLst>
          </p:nvPr>
        </p:nvGraphicFramePr>
        <p:xfrm>
          <a:off x="383762" y="1053059"/>
          <a:ext cx="8340360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- Referential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74832" y="512514"/>
            <a:ext cx="8064500" cy="360363"/>
          </a:xfrm>
        </p:spPr>
        <p:txBody>
          <a:bodyPr/>
          <a:lstStyle/>
          <a:p>
            <a:r>
              <a:rPr lang="en-US" sz="2000" dirty="0" smtClean="0"/>
              <a:t>Where would you go for news and information about current events?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2669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Q19. Where would you go for news and information about current events?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91572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36246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38502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29624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81352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87331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29860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33465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66810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89781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49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858213"/>
              </p:ext>
            </p:extLst>
          </p:nvPr>
        </p:nvGraphicFramePr>
        <p:xfrm>
          <a:off x="383762" y="1053059"/>
          <a:ext cx="8340360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</a:t>
            </a:r>
            <a:r>
              <a:rPr lang="en-US" sz="1800" dirty="0"/>
              <a:t>- Referential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Where would you go for news and information about current events?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676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91572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36246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38502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29624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81352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87331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29860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33465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66810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89781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Q19. Where would you go for news and information about current events?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894500"/>
              </p:ext>
            </p:extLst>
          </p:nvPr>
        </p:nvGraphicFramePr>
        <p:xfrm>
          <a:off x="383762" y="1053059"/>
          <a:ext cx="8340360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- Referential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96027" y="577067"/>
            <a:ext cx="8064500" cy="360363"/>
          </a:xfrm>
        </p:spPr>
        <p:txBody>
          <a:bodyPr/>
          <a:lstStyle/>
          <a:p>
            <a:r>
              <a:rPr lang="en-US" sz="2000" dirty="0"/>
              <a:t>Where would you go for news and information about current events?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000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82238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6912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29168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20290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72018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77997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20526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24131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57476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80447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Q9. Where would you go to buy shoes?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0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938161"/>
              </p:ext>
            </p:extLst>
          </p:nvPr>
        </p:nvGraphicFramePr>
        <p:xfrm>
          <a:off x="827088" y="1175657"/>
          <a:ext cx="7705725" cy="499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Intrinsic Values of Domain Name Extension Preferences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Q21. Which of the following words best describe domain names registered with the extensions listed below?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308711"/>
              </p:ext>
            </p:extLst>
          </p:nvPr>
        </p:nvGraphicFramePr>
        <p:xfrm>
          <a:off x="827088" y="1175657"/>
          <a:ext cx="7705725" cy="499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Intrinsic Values of Domain Name Extension Preferences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Q21. Which of the following words best describe domain names registered with the extensions listed below?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8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604506"/>
              </p:ext>
            </p:extLst>
          </p:nvPr>
        </p:nvGraphicFramePr>
        <p:xfrm>
          <a:off x="921854" y="1175657"/>
          <a:ext cx="7705725" cy="499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Intrinsic Values of Domain Name Extension Preferences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.us/.au/.in/.</a:t>
            </a:r>
            <a:r>
              <a:rPr lang="en-US" dirty="0" err="1" smtClean="0"/>
              <a:t>cn</a:t>
            </a:r>
            <a:r>
              <a:rPr lang="en-US" dirty="0" smtClean="0"/>
              <a:t>/.</a:t>
            </a:r>
            <a:r>
              <a:rPr lang="en-US" dirty="0" err="1" smtClean="0"/>
              <a:t>uk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Q21. Which of the following words best describe domain names registered with the extensions listed below?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5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51296"/>
              </p:ext>
            </p:extLst>
          </p:nvPr>
        </p:nvGraphicFramePr>
        <p:xfrm>
          <a:off x="827088" y="1175657"/>
          <a:ext cx="7705725" cy="499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Intrinsic Values of Domain Name Extension Preferences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.attorney/.lawyer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Q21. Which of the following words best describe domain names registered with the extensions listed below?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2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866484"/>
              </p:ext>
            </p:extLst>
          </p:nvPr>
        </p:nvGraphicFramePr>
        <p:xfrm>
          <a:off x="827088" y="1175657"/>
          <a:ext cx="7705725" cy="499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Intrinsic Values of Domain Name Extension Preferences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.realtor/.</a:t>
            </a:r>
            <a:r>
              <a:rPr lang="en-US" dirty="0" err="1" smtClean="0"/>
              <a:t>realestate</a:t>
            </a:r>
            <a:r>
              <a:rPr lang="en-US" dirty="0" smtClean="0"/>
              <a:t>/.broker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Q21. Which of the following words best describe domain names registered with the extensions listed below?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0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823720" y="2205038"/>
            <a:ext cx="5340568" cy="1223962"/>
          </a:xfrm>
        </p:spPr>
        <p:txBody>
          <a:bodyPr/>
          <a:lstStyle/>
          <a:p>
            <a:pPr algn="ctr"/>
            <a:r>
              <a:rPr lang="en-US" sz="3200" dirty="0" smtClean="0"/>
              <a:t>Introduction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778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368147"/>
              </p:ext>
            </p:extLst>
          </p:nvPr>
        </p:nvGraphicFramePr>
        <p:xfrm>
          <a:off x="827088" y="1175657"/>
          <a:ext cx="7705725" cy="499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Intrinsic Values of Domain Name Extension Preferences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miami</a:t>
            </a:r>
            <a:r>
              <a:rPr lang="en-US" dirty="0" smtClean="0"/>
              <a:t>/.wales/.</a:t>
            </a:r>
            <a:r>
              <a:rPr lang="en-US" dirty="0" err="1" smtClean="0"/>
              <a:t>melbourne</a:t>
            </a:r>
            <a:r>
              <a:rPr lang="en-US" dirty="0" smtClean="0"/>
              <a:t>/.</a:t>
            </a:r>
            <a:r>
              <a:rPr lang="en-US" dirty="0" err="1" smtClean="0"/>
              <a:t>delhi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Q21. Which of the following words best describe domain names registered with the extensions listed below?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929647"/>
              </p:ext>
            </p:extLst>
          </p:nvPr>
        </p:nvGraphicFramePr>
        <p:xfrm>
          <a:off x="827088" y="1175657"/>
          <a:ext cx="7705725" cy="499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Intrinsic Values of Domain Name Extension Preferences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london</a:t>
            </a:r>
            <a:r>
              <a:rPr lang="en-US" dirty="0" smtClean="0"/>
              <a:t>/.</a:t>
            </a:r>
            <a:r>
              <a:rPr lang="en-US" dirty="0" err="1" smtClean="0"/>
              <a:t>sydney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Q21. Which of the following words best describe domain names registered with the extensions listed below?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0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678737"/>
              </p:ext>
            </p:extLst>
          </p:nvPr>
        </p:nvGraphicFramePr>
        <p:xfrm>
          <a:off x="827088" y="1175657"/>
          <a:ext cx="7705725" cy="499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Intrinsic Values of Domain Name Extension Preferences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.charity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Q21. Which of the following words best describe domain names registered with the extensions listed below?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2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422400"/>
              </p:ext>
            </p:extLst>
          </p:nvPr>
        </p:nvGraphicFramePr>
        <p:xfrm>
          <a:off x="827088" y="1175657"/>
          <a:ext cx="7705725" cy="499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Intrinsic Values of Domain Name Extension Preferences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.safety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Q21. Which of the following words best describe domain names registered with the extensions listed below?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4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199654"/>
              </p:ext>
            </p:extLst>
          </p:nvPr>
        </p:nvGraphicFramePr>
        <p:xfrm>
          <a:off x="827088" y="1175657"/>
          <a:ext cx="7705725" cy="499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Intrinsic Values of Domain Name Extension Preferences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.author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Q21. Which of the following words best describe domain names registered with the extensions listed below?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594085"/>
              </p:ext>
            </p:extLst>
          </p:nvPr>
        </p:nvGraphicFramePr>
        <p:xfrm>
          <a:off x="827088" y="1175657"/>
          <a:ext cx="7705725" cy="499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Intrinsic Values of Domain Name Extension Preferences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.club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Q21. Which of the following words best describe domain names registered with the extensions listed below?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3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912202"/>
              </p:ext>
            </p:extLst>
          </p:nvPr>
        </p:nvGraphicFramePr>
        <p:xfrm>
          <a:off x="827088" y="1175657"/>
          <a:ext cx="7705725" cy="499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Intrinsic Values of Domain Name Extension Preferences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ibm</a:t>
            </a:r>
            <a:r>
              <a:rPr lang="en-US" dirty="0" smtClean="0"/>
              <a:t>/.</a:t>
            </a:r>
            <a:r>
              <a:rPr lang="en-US" dirty="0" err="1" smtClean="0"/>
              <a:t>tata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Q21. Which of the following words best describe domain names registered with the extensions listed below?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3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533475"/>
              </p:ext>
            </p:extLst>
          </p:nvPr>
        </p:nvGraphicFramePr>
        <p:xfrm>
          <a:off x="827088" y="1175657"/>
          <a:ext cx="7705725" cy="499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Intrinsic Values of Domain Name Extension Preferences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youtube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Q21. Which of the following words best describe domain names registered with the extensions listed below?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3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439063"/>
              </p:ext>
            </p:extLst>
          </p:nvPr>
        </p:nvGraphicFramePr>
        <p:xfrm>
          <a:off x="827088" y="1175657"/>
          <a:ext cx="7705725" cy="499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Intrinsic Values of Domain Name Extension Preferences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All Current TLDs Combined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Q21. Which of the following words best describe domain names registered with the extensions listed below?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1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135230"/>
              </p:ext>
            </p:extLst>
          </p:nvPr>
        </p:nvGraphicFramePr>
        <p:xfrm>
          <a:off x="827088" y="1175657"/>
          <a:ext cx="7705725" cy="499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Intrinsic Values of Domain Name Extension Preferences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All New TLDs Combined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Q21. Which of the following words best describe domain names registered with the extensions listed below?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4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931866" y="1494706"/>
            <a:ext cx="36867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200" dirty="0">
                <a:solidFill>
                  <a:schemeClr val="accent1"/>
                </a:solidFill>
                <a:latin typeface="+mn-lt"/>
              </a:rPr>
              <a:t>Survey type: Online</a:t>
            </a:r>
          </a:p>
          <a:p>
            <a:pPr marL="285750" indent="-285750">
              <a:buBlip>
                <a:blip r:embed="rId3"/>
              </a:buBlip>
            </a:pPr>
            <a:endParaRPr lang="en-US" sz="1200" dirty="0" smtClean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>
                <a:solidFill>
                  <a:schemeClr val="accent1"/>
                </a:solidFill>
                <a:latin typeface="+mn-lt"/>
              </a:rPr>
              <a:t>Sample</a:t>
            </a:r>
            <a:r>
              <a:rPr lang="en-US" sz="1200" dirty="0">
                <a:solidFill>
                  <a:schemeClr val="accent1"/>
                </a:solidFill>
                <a:latin typeface="+mn-lt"/>
              </a:rPr>
              <a:t>: </a:t>
            </a:r>
            <a:endParaRPr lang="en-US" sz="1200" dirty="0" smtClean="0">
              <a:solidFill>
                <a:schemeClr val="accent1"/>
              </a:solidFill>
              <a:latin typeface="+mn-lt"/>
            </a:endParaRPr>
          </a:p>
          <a:p>
            <a:pPr marL="742950" lvl="1" indent="-285750">
              <a:buBlip>
                <a:blip r:embed="rId3"/>
              </a:buBlip>
            </a:pPr>
            <a:r>
              <a:rPr lang="en-US" sz="1100" dirty="0" smtClean="0">
                <a:solidFill>
                  <a:schemeClr val="accent1"/>
                </a:solidFill>
              </a:rPr>
              <a:t>Ages </a:t>
            </a:r>
            <a:r>
              <a:rPr lang="en-US" sz="1100" dirty="0">
                <a:solidFill>
                  <a:schemeClr val="accent1"/>
                </a:solidFill>
              </a:rPr>
              <a:t>18</a:t>
            </a:r>
            <a:r>
              <a:rPr lang="en-US" sz="1100" dirty="0" smtClean="0">
                <a:solidFill>
                  <a:schemeClr val="accent1"/>
                </a:solidFill>
              </a:rPr>
              <a:t>+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1100" dirty="0" smtClean="0">
                <a:solidFill>
                  <a:schemeClr val="accent1"/>
                </a:solidFill>
              </a:rPr>
              <a:t>Use Internet 1+ hours/day</a:t>
            </a:r>
            <a:endParaRPr lang="en-US" sz="1100" dirty="0">
              <a:solidFill>
                <a:schemeClr val="accent1"/>
              </a:solidFill>
            </a:endParaRPr>
          </a:p>
          <a:p>
            <a:pPr marL="285750" indent="-285750">
              <a:buBlip>
                <a:blip r:embed="rId3"/>
              </a:buBlip>
            </a:pPr>
            <a:endParaRPr lang="en-US" sz="1200" dirty="0" smtClean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>
                <a:solidFill>
                  <a:schemeClr val="accent1"/>
                </a:solidFill>
                <a:latin typeface="+mn-lt"/>
              </a:rPr>
              <a:t>TLDs customized and </a:t>
            </a:r>
            <a:r>
              <a:rPr lang="en-US" sz="1200" dirty="0">
                <a:solidFill>
                  <a:schemeClr val="accent1"/>
                </a:solidFill>
              </a:rPr>
              <a:t>in </a:t>
            </a:r>
            <a:r>
              <a:rPr lang="en-US" sz="1200" dirty="0" smtClean="0">
                <a:solidFill>
                  <a:schemeClr val="accent1"/>
                </a:solidFill>
              </a:rPr>
              <a:t>language by</a:t>
            </a:r>
            <a:br>
              <a:rPr lang="en-US" sz="1200" dirty="0" smtClean="0">
                <a:solidFill>
                  <a:schemeClr val="accent1"/>
                </a:solidFill>
              </a:rPr>
            </a:br>
            <a:r>
              <a:rPr lang="en-US" sz="1200" dirty="0" smtClean="0">
                <a:solidFill>
                  <a:schemeClr val="accent1"/>
                </a:solidFill>
              </a:rPr>
              <a:t>country</a:t>
            </a:r>
            <a:endParaRPr lang="en-US" sz="1200" dirty="0" smtClean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Blip>
                <a:blip r:embed="rId3"/>
              </a:buBlip>
            </a:pPr>
            <a:endParaRPr lang="en-US" sz="1200" dirty="0" smtClean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>
                <a:solidFill>
                  <a:schemeClr val="accent1"/>
                </a:solidFill>
                <a:latin typeface="+mn-lt"/>
              </a:rPr>
              <a:t>Analysis</a:t>
            </a:r>
            <a:r>
              <a:rPr lang="en-US" sz="1200" dirty="0">
                <a:solidFill>
                  <a:schemeClr val="accent1"/>
                </a:solidFill>
                <a:latin typeface="+mn-lt"/>
              </a:rPr>
              <a:t>: </a:t>
            </a:r>
            <a:endParaRPr lang="en-US" sz="1200" dirty="0" smtClean="0">
              <a:solidFill>
                <a:schemeClr val="accent1"/>
              </a:solidFill>
              <a:latin typeface="+mn-lt"/>
            </a:endParaRPr>
          </a:p>
          <a:p>
            <a:pPr marL="742950" lvl="1" indent="-285750">
              <a:buBlip>
                <a:blip r:embed="rId3"/>
              </a:buBlip>
            </a:pPr>
            <a:r>
              <a:rPr lang="en-US" sz="1100" dirty="0" smtClean="0">
                <a:solidFill>
                  <a:schemeClr val="accent1"/>
                </a:solidFill>
                <a:latin typeface="+mn-lt"/>
              </a:rPr>
              <a:t>By country, purpose use Internet and # of registered domain names</a:t>
            </a:r>
            <a:endParaRPr lang="en-US" sz="1100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Blip>
                <a:blip r:embed="rId3"/>
              </a:buBlip>
            </a:pPr>
            <a:endParaRPr lang="en-US" sz="1200" dirty="0" smtClean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>
                <a:solidFill>
                  <a:schemeClr val="accent1"/>
                </a:solidFill>
                <a:latin typeface="+mn-lt"/>
              </a:rPr>
              <a:t>Figures may not sum to 100% due to rounding</a:t>
            </a:r>
            <a:endParaRPr lang="en-US" sz="1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and Fielding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43608" y="1088835"/>
            <a:ext cx="186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Methodology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8144" y="1259468"/>
            <a:ext cx="277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Participation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3734" y="4343901"/>
            <a:ext cx="186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Fielding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053734" y="1458167"/>
            <a:ext cx="3490274" cy="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31866" y="4831822"/>
            <a:ext cx="4000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200" dirty="0">
                <a:solidFill>
                  <a:schemeClr val="accent1"/>
                </a:solidFill>
                <a:latin typeface="+mn-lt"/>
              </a:rPr>
              <a:t>Total N: </a:t>
            </a:r>
            <a:r>
              <a:rPr lang="en-US" sz="1200" dirty="0" err="1" smtClean="0">
                <a:solidFill>
                  <a:srgbClr val="FF0000"/>
                </a:solidFill>
                <a:latin typeface="+mn-lt"/>
              </a:rPr>
              <a:t>xxxx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buBlip>
                <a:blip r:embed="rId3"/>
              </a:buBlip>
            </a:pPr>
            <a:endParaRPr lang="en-US" sz="1200" dirty="0" smtClean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>
                <a:solidFill>
                  <a:schemeClr val="accent1"/>
                </a:solidFill>
                <a:latin typeface="+mn-lt"/>
              </a:rPr>
              <a:t>Dates</a:t>
            </a:r>
            <a:r>
              <a:rPr lang="en-US" sz="1200" dirty="0">
                <a:solidFill>
                  <a:schemeClr val="accent1"/>
                </a:solidFill>
                <a:latin typeface="+mn-lt"/>
              </a:rPr>
              <a:t>: </a:t>
            </a: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Sept x </a:t>
            </a:r>
            <a:r>
              <a:rPr lang="en-US" sz="1200" dirty="0">
                <a:solidFill>
                  <a:srgbClr val="FF0000"/>
                </a:solidFill>
                <a:latin typeface="+mn-lt"/>
              </a:rPr>
              <a:t>– </a:t>
            </a: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Oct x, 2014</a:t>
            </a:r>
            <a:r>
              <a:rPr lang="en-US" sz="1200" dirty="0" smtClean="0">
                <a:solidFill>
                  <a:schemeClr val="accent1"/>
                </a:solidFill>
                <a:latin typeface="+mn-lt"/>
              </a:rPr>
              <a:t> </a:t>
            </a:r>
            <a:endParaRPr lang="en-US" sz="1200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Blip>
                <a:blip r:embed="rId3"/>
              </a:buBlip>
            </a:pPr>
            <a:endParaRPr lang="en-US" sz="1200" dirty="0" smtClean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1200" dirty="0" smtClean="0">
                <a:solidFill>
                  <a:schemeClr val="accent1"/>
                </a:solidFill>
                <a:latin typeface="+mn-lt"/>
              </a:rPr>
              <a:t>Median length: 13 min</a:t>
            </a:r>
            <a:endParaRPr lang="en-US" sz="1200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053734" y="4713233"/>
            <a:ext cx="3564919" cy="0"/>
          </a:xfrm>
          <a:prstGeom prst="straightConnector1">
            <a:avLst/>
          </a:prstGeom>
          <a:ln w="381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39755"/>
              </p:ext>
            </p:extLst>
          </p:nvPr>
        </p:nvGraphicFramePr>
        <p:xfrm>
          <a:off x="5284583" y="1203493"/>
          <a:ext cx="3271588" cy="490275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22041"/>
                <a:gridCol w="1661863"/>
                <a:gridCol w="987684"/>
              </a:tblGrid>
              <a:tr h="60446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# of Completes</a:t>
                      </a:r>
                      <a:br>
                        <a:rPr lang="en-US" sz="900" dirty="0" smtClean="0"/>
                      </a:br>
                      <a:r>
                        <a:rPr lang="en-US" sz="900" dirty="0" smtClean="0"/>
                        <a:t>(10/12 AM)</a:t>
                      </a:r>
                    </a:p>
                  </a:txBody>
                  <a:tcPr anchor="ctr"/>
                </a:tc>
              </a:tr>
              <a:tr h="38890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Australia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512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890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Brazil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890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China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502</a:t>
                      </a:r>
                      <a:endParaRPr lang="en-US" sz="1200" dirty="0"/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890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890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502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890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890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Russian Federation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508*</a:t>
                      </a:r>
                      <a:br>
                        <a:rPr lang="en-US" sz="1200" dirty="0" smtClean="0"/>
                      </a:br>
                      <a:r>
                        <a:rPr lang="en-US" sz="800" dirty="0" smtClean="0"/>
                        <a:t>(not tabulated)</a:t>
                      </a:r>
                      <a:endParaRPr lang="en-US" sz="1200" dirty="0"/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890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Turkey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493*</a:t>
                      </a:r>
                      <a:br>
                        <a:rPr lang="en-US" sz="1200" dirty="0" smtClean="0"/>
                      </a:br>
                      <a:r>
                        <a:rPr lang="en-US" sz="800" dirty="0" smtClean="0"/>
                        <a:t>(incomplete)</a:t>
                      </a:r>
                      <a:endParaRPr lang="en-US" sz="1200" dirty="0" smtClean="0"/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890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UK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512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890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509</a:t>
                      </a:r>
                      <a:endParaRPr lang="en-US" sz="1200" dirty="0"/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890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Global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2537</a:t>
                      </a:r>
                      <a:br>
                        <a:rPr lang="en-US" sz="1200" dirty="0" smtClean="0"/>
                      </a:br>
                      <a:r>
                        <a:rPr lang="en-US" sz="800" dirty="0" smtClean="0"/>
                        <a:t>(tabulated)</a:t>
                      </a:r>
                      <a:endParaRPr lang="en-US" sz="1200" dirty="0"/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377890" y="1789635"/>
            <a:ext cx="406352" cy="3913876"/>
            <a:chOff x="1560308" y="1408635"/>
            <a:chExt cx="406352" cy="382806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1761092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2180601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936352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1408635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528244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0" y="4437215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9" y="369899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3301800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05922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830354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14" y="5726802"/>
            <a:ext cx="325594" cy="325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5481" y="29816"/>
            <a:ext cx="8996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i="1" dirty="0" smtClean="0">
                <a:solidFill>
                  <a:schemeClr val="accent3"/>
                </a:solidFill>
              </a:rPr>
              <a:t>Introduction</a:t>
            </a:r>
            <a:endParaRPr lang="en-US" sz="900" i="1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4471" y="6161293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/>
              <a:t>*Results not included in most of this report/not included </a:t>
            </a:r>
            <a:br>
              <a:rPr lang="en-US" sz="900" i="1" dirty="0" smtClean="0"/>
            </a:br>
            <a:r>
              <a:rPr lang="en-US" sz="900" i="1" dirty="0" smtClean="0"/>
              <a:t>in global results.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94387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842386"/>
              </p:ext>
            </p:extLst>
          </p:nvPr>
        </p:nvGraphicFramePr>
        <p:xfrm>
          <a:off x="743107" y="1248131"/>
          <a:ext cx="7785072" cy="4887166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297512"/>
                <a:gridCol w="1621890"/>
                <a:gridCol w="1621890"/>
                <a:gridCol w="1621890"/>
                <a:gridCol w="1621890"/>
              </a:tblGrid>
              <a:tr h="623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 %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Private or personal use (e.g., family or social purpose)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Education or Non-Profit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 Business</a:t>
                      </a:r>
                      <a:r>
                        <a:rPr lang="en-US" sz="1100" baseline="0" dirty="0" smtClean="0"/>
                        <a:t> </a:t>
                      </a:r>
                      <a:br>
                        <a:rPr lang="en-US" sz="1100" baseline="0" dirty="0" smtClean="0"/>
                      </a:br>
                      <a:r>
                        <a:rPr lang="en-US" sz="1100" baseline="0" dirty="0" smtClean="0"/>
                        <a:t>(e.g., Selling Goods)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Local 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Community Activities</a:t>
                      </a:r>
                      <a:endParaRPr lang="en-US" sz="1100" dirty="0"/>
                    </a:p>
                  </a:txBody>
                  <a:tcPr marL="0" marR="0" marT="0" marB="0" anchor="b"/>
                </a:tc>
              </a:tr>
              <a:tr h="173882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.com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3882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.info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22.8</a:t>
                      </a:r>
                    </a:p>
                  </a:txBody>
                  <a:tcPr marL="9525" marR="9525" marT="9525" marB="0" anchor="ctr"/>
                </a:tc>
              </a:tr>
              <a:tr h="283630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.us\.</a:t>
                      </a:r>
                      <a:r>
                        <a:rPr lang="en-US" sz="1000" dirty="0" err="1" smtClean="0"/>
                        <a:t>uk</a:t>
                      </a:r>
                      <a:r>
                        <a:rPr lang="en-US" sz="1000" dirty="0" smtClean="0"/>
                        <a:t>\.org .au\.in\.</a:t>
                      </a:r>
                      <a:r>
                        <a:rPr lang="en-US" sz="1000" dirty="0" err="1" smtClean="0"/>
                        <a:t>cn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21.6</a:t>
                      </a:r>
                    </a:p>
                  </a:txBody>
                  <a:tcPr marL="9525" marR="9525" marT="9525" marB="0" anchor="ctr"/>
                </a:tc>
              </a:tr>
              <a:tr h="173882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.med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19.9</a:t>
                      </a:r>
                    </a:p>
                  </a:txBody>
                  <a:tcPr marL="9525" marR="9525" marT="9525" marB="0" anchor="ctr"/>
                </a:tc>
              </a:tr>
              <a:tr h="173882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.website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</a:t>
                      </a:r>
                    </a:p>
                  </a:txBody>
                  <a:tcPr marL="9525" marR="9525" marT="9525" marB="0" anchor="ctr"/>
                </a:tc>
              </a:tr>
              <a:tr h="173882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.music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20.4</a:t>
                      </a:r>
                    </a:p>
                  </a:txBody>
                  <a:tcPr marL="9525" marR="9525" marT="9525" marB="0" anchor="ctr"/>
                </a:tc>
              </a:tr>
              <a:tr h="283630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</a:t>
                      </a:r>
                      <a:r>
                        <a:rPr lang="en-US" sz="1000" dirty="0" err="1" smtClean="0"/>
                        <a:t>nyc</a:t>
                      </a:r>
                      <a:r>
                        <a:rPr lang="en-US" sz="1000" dirty="0" smtClean="0"/>
                        <a:t>\.scot\ .</a:t>
                      </a:r>
                      <a:r>
                        <a:rPr lang="en-US" sz="1000" dirty="0" err="1" smtClean="0"/>
                        <a:t>sydney</a:t>
                      </a:r>
                      <a:r>
                        <a:rPr lang="en-US" sz="1000" dirty="0" smtClean="0"/>
                        <a:t>\.</a:t>
                      </a:r>
                      <a:r>
                        <a:rPr lang="en-US" sz="1000" dirty="0" err="1" smtClean="0"/>
                        <a:t>delhi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3882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.secure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3882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.rest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20.4</a:t>
                      </a:r>
                    </a:p>
                  </a:txBody>
                  <a:tcPr marL="9525" marR="9525" marT="9525" marB="0" anchor="ctr"/>
                </a:tc>
              </a:tr>
              <a:tr h="173882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.safety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</a:t>
                      </a:r>
                    </a:p>
                  </a:txBody>
                  <a:tcPr marL="9525" marR="9525" marT="9525" marB="0" anchor="ctr"/>
                </a:tc>
              </a:tr>
              <a:tr h="173882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</a:t>
                      </a:r>
                      <a:r>
                        <a:rPr lang="en-US" sz="1000" dirty="0" err="1" smtClean="0"/>
                        <a:t>ibm</a:t>
                      </a:r>
                      <a:r>
                        <a:rPr lang="en-US" sz="1000" dirty="0" smtClean="0"/>
                        <a:t>\.</a:t>
                      </a:r>
                      <a:r>
                        <a:rPr lang="en-US" sz="1000" dirty="0" err="1" smtClean="0"/>
                        <a:t>tata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3882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err="1" smtClean="0"/>
                        <a:t>.net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3882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.biz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58.8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4909">
                <a:tc>
                  <a:txBody>
                    <a:bodyPr/>
                    <a:lstStyle/>
                    <a:p>
                      <a:pPr marL="91440"/>
                      <a:r>
                        <a:rPr lang="de-DE" sz="1000" dirty="0" smtClean="0"/>
                        <a:t>.ca\.uk\.au\in\.cn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9358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.coupon\.discount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3882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.menu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3882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.art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5446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</a:t>
                      </a:r>
                      <a:r>
                        <a:rPr lang="en-US" sz="1000" dirty="0" err="1" smtClean="0"/>
                        <a:t>boston</a:t>
                      </a:r>
                      <a:r>
                        <a:rPr lang="en-US" sz="1000" dirty="0" smtClean="0"/>
                        <a:t>\.wales\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.</a:t>
                      </a:r>
                      <a:r>
                        <a:rPr lang="en-US" sz="1000" dirty="0" err="1" smtClean="0"/>
                        <a:t>melbourne</a:t>
                      </a:r>
                      <a:r>
                        <a:rPr lang="en-US" sz="1000" dirty="0" smtClean="0"/>
                        <a:t>\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.</a:t>
                      </a:r>
                      <a:r>
                        <a:rPr lang="en-US" sz="1000" dirty="0" err="1" smtClean="0"/>
                        <a:t>mumbai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3882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.channel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21.0</a:t>
                      </a:r>
                    </a:p>
                  </a:txBody>
                  <a:tcPr marL="9525" marR="9525" marT="9525" marB="0" anchor="ctr"/>
                </a:tc>
              </a:tr>
              <a:tr h="173882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.lawyer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3882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</a:t>
                      </a:r>
                      <a:r>
                        <a:rPr lang="en-US" sz="1000" dirty="0" err="1" smtClean="0"/>
                        <a:t>sony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Extension 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Global View - All Countries Combined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2513" y="6581554"/>
            <a:ext cx="6091664" cy="249084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Q22. Please indicate what type of website you would expect to find for each domain name extension listed below, 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or type in a description in the last column.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01792" y="6321070"/>
            <a:ext cx="2320453" cy="220110"/>
            <a:chOff x="2935256" y="6283746"/>
            <a:chExt cx="2320453" cy="220110"/>
          </a:xfrm>
        </p:grpSpPr>
        <p:sp>
          <p:nvSpPr>
            <p:cNvPr id="8" name="Rectangle 7"/>
            <p:cNvSpPr/>
            <p:nvPr/>
          </p:nvSpPr>
          <p:spPr>
            <a:xfrm>
              <a:off x="2935256" y="6335486"/>
              <a:ext cx="270588" cy="1026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3141" y="6335486"/>
              <a:ext cx="270588" cy="10263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5844" y="6288412"/>
              <a:ext cx="84350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Low (&lt;15%)</a:t>
              </a:r>
              <a:endParaRPr lang="en-US" sz="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80148" y="6283746"/>
              <a:ext cx="8755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High (&gt;30%)</a:t>
              </a:r>
              <a:endParaRPr lang="en-US" sz="8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3" y="1008637"/>
            <a:ext cx="807966" cy="8079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46032" y="6282598"/>
            <a:ext cx="12330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(“Other” not shown)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504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269729"/>
              </p:ext>
            </p:extLst>
          </p:nvPr>
        </p:nvGraphicFramePr>
        <p:xfrm>
          <a:off x="1203649" y="1502228"/>
          <a:ext cx="6583680" cy="4564775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097280"/>
                <a:gridCol w="1371600"/>
                <a:gridCol w="1371600"/>
                <a:gridCol w="1371600"/>
                <a:gridCol w="1371600"/>
              </a:tblGrid>
              <a:tr h="99839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  %</a:t>
                      </a:r>
                      <a:endParaRPr lang="en-US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Private or personal use (e.g., family or social purpose)</a:t>
                      </a:r>
                      <a:endParaRPr lang="en-US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Education or Non-Profit</a:t>
                      </a:r>
                      <a:endParaRPr lang="en-US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 Business</a:t>
                      </a:r>
                      <a:r>
                        <a:rPr lang="en-US" sz="1100" baseline="0" dirty="0" smtClean="0"/>
                        <a:t> </a:t>
                      </a:r>
                      <a:br>
                        <a:rPr lang="en-US" sz="1100" baseline="0" dirty="0" smtClean="0"/>
                      </a:br>
                      <a:r>
                        <a:rPr lang="en-US" sz="1100" baseline="0" dirty="0" smtClean="0"/>
                        <a:t>(e.g., Selling Goods)</a:t>
                      </a:r>
                      <a:endParaRPr lang="en-US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Local 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Community Activities</a:t>
                      </a:r>
                      <a:endParaRPr lang="en-US" sz="1100" dirty="0"/>
                    </a:p>
                  </a:txBody>
                  <a:tcPr anchor="b"/>
                </a:tc>
              </a:tr>
              <a:tr h="445797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.com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5797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All other than .com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81.8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86.6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92.0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86.1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5797">
                <a:tc>
                  <a:txBody>
                    <a:bodyPr/>
                    <a:lstStyle/>
                    <a:p>
                      <a:pPr marL="91440"/>
                      <a:r>
                        <a:rPr lang="en-US" sz="1000" dirty="0" smtClean="0"/>
                        <a:t>All existing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5797">
                <a:tc>
                  <a:txBody>
                    <a:bodyPr/>
                    <a:lstStyle/>
                    <a:p>
                      <a:pPr marL="0"/>
                      <a:r>
                        <a:rPr lang="en-US" sz="1000" u="sng" dirty="0" smtClean="0"/>
                        <a:t>NEW</a:t>
                      </a:r>
                      <a:r>
                        <a:rPr lang="en-US" sz="1000" u="sng" baseline="0" dirty="0" smtClean="0"/>
                        <a:t> TLDs:</a:t>
                      </a:r>
                      <a:endParaRPr lang="en-US" sz="10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5797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Geographic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5797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Generic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65.4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5797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Industry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15.8</a:t>
                      </a:r>
                    </a:p>
                  </a:txBody>
                  <a:tcPr marL="9525" marR="9525" marT="9525" marB="0" anchor="ctr"/>
                </a:tc>
              </a:tr>
              <a:tr h="445797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Brand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Extension 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Global View - All Countries Combined - By TLD Category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3" y="1008637"/>
            <a:ext cx="807966" cy="8079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42513" y="6581554"/>
            <a:ext cx="6091664" cy="249084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Q22. Please indicate what type of website you would expect to find for each domain name extension listed below, 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or type in a description in the last column.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401792" y="6321070"/>
            <a:ext cx="2320453" cy="220110"/>
            <a:chOff x="2935256" y="6283746"/>
            <a:chExt cx="2320453" cy="220110"/>
          </a:xfrm>
        </p:grpSpPr>
        <p:sp>
          <p:nvSpPr>
            <p:cNvPr id="22" name="Rectangle 21"/>
            <p:cNvSpPr/>
            <p:nvPr/>
          </p:nvSpPr>
          <p:spPr>
            <a:xfrm>
              <a:off x="2935256" y="6335486"/>
              <a:ext cx="270588" cy="1026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03141" y="6335486"/>
              <a:ext cx="270588" cy="10263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05844" y="6288412"/>
              <a:ext cx="84350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Low (&lt;15%)</a:t>
              </a: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80148" y="6283746"/>
              <a:ext cx="8755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High (&gt;30%)</a:t>
              </a:r>
              <a:endParaRPr lang="en-US" sz="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46032" y="6282598"/>
            <a:ext cx="12330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(“Other” not shown)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4808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059495"/>
              </p:ext>
            </p:extLst>
          </p:nvPr>
        </p:nvGraphicFramePr>
        <p:xfrm>
          <a:off x="827088" y="1098835"/>
          <a:ext cx="7863842" cy="5008424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637818"/>
                <a:gridCol w="1145734"/>
                <a:gridCol w="1216058"/>
                <a:gridCol w="1216058"/>
                <a:gridCol w="1216058"/>
                <a:gridCol w="1216058"/>
                <a:gridCol w="1216058"/>
              </a:tblGrid>
              <a:tr h="6833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  %</a:t>
                      </a:r>
                      <a:endParaRPr 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  </a:t>
                      </a:r>
                      <a:endParaRPr 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Private or personal use (e.g., family or social purpose)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Education or Non-Profit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 Business</a:t>
                      </a:r>
                      <a:r>
                        <a:rPr lang="en-US" sz="1100" baseline="0" dirty="0" smtClean="0"/>
                        <a:t> </a:t>
                      </a:r>
                      <a:br>
                        <a:rPr lang="en-US" sz="1100" baseline="0" dirty="0" smtClean="0"/>
                      </a:br>
                      <a:r>
                        <a:rPr lang="en-US" sz="1100" baseline="0" dirty="0" smtClean="0"/>
                        <a:t>(e.g., Selling Goods)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Local 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Community Activities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Other</a:t>
                      </a:r>
                      <a:endParaRPr lang="en-US" sz="1100" dirty="0"/>
                    </a:p>
                  </a:txBody>
                  <a:tcPr marL="0" marR="0" marT="0" marB="0" anchor="b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Australia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Brazil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China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Russia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Turkey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UK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Total Global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14.2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11.7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18.6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53.1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2.3</a:t>
                      </a:r>
                      <a:endParaRPr lang="en-US" sz="10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Extension 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Geographic TLDs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21854" y="1765324"/>
            <a:ext cx="406352" cy="3951180"/>
            <a:chOff x="1560308" y="1436013"/>
            <a:chExt cx="406352" cy="386455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1806724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2198853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97285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1436013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573876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0" y="4501100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9" y="3735503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3347433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11398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894222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1" y="5754515"/>
            <a:ext cx="325594" cy="3255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42513" y="6581554"/>
            <a:ext cx="6091664" cy="249084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Q22. Please indicate what type of website you would expect to find for each domain name extension listed below, 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or type in a description in the last column.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7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384014"/>
              </p:ext>
            </p:extLst>
          </p:nvPr>
        </p:nvGraphicFramePr>
        <p:xfrm>
          <a:off x="827088" y="1098835"/>
          <a:ext cx="7863842" cy="5133391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637818"/>
                <a:gridCol w="1145734"/>
                <a:gridCol w="1216058"/>
                <a:gridCol w="1216058"/>
                <a:gridCol w="1216058"/>
                <a:gridCol w="1216058"/>
                <a:gridCol w="1216058"/>
              </a:tblGrid>
              <a:tr h="6833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  %</a:t>
                      </a:r>
                      <a:endParaRPr 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  </a:t>
                      </a:r>
                      <a:endParaRPr 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Private or personal use (e.g., family or social purpose)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Education or Non-Profit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 Business</a:t>
                      </a:r>
                      <a:r>
                        <a:rPr lang="en-US" sz="1100" baseline="0" dirty="0" smtClean="0"/>
                        <a:t> </a:t>
                      </a:r>
                      <a:br>
                        <a:rPr lang="en-US" sz="1100" baseline="0" dirty="0" smtClean="0"/>
                      </a:br>
                      <a:r>
                        <a:rPr lang="en-US" sz="1100" baseline="0" dirty="0" smtClean="0"/>
                        <a:t>(e.g., Selling Goods)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Local 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Community Activities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Other</a:t>
                      </a:r>
                      <a:endParaRPr lang="en-US" sz="1100" dirty="0"/>
                    </a:p>
                  </a:txBody>
                  <a:tcPr marL="0" marR="0" marT="0" marB="0" anchor="b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Australia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Brazil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China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</a:t>
                      </a: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Russia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Turkey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</a:t>
                      </a: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</a:t>
                      </a: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Global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Extension 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Generic TLDs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21854" y="1765324"/>
            <a:ext cx="406352" cy="3951180"/>
            <a:chOff x="1560308" y="1436013"/>
            <a:chExt cx="406352" cy="386455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1806724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2198853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97285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1436013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573876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0" y="4501100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9" y="3735503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3347433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11398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894222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1" y="5754515"/>
            <a:ext cx="325594" cy="3255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42513" y="6581554"/>
            <a:ext cx="6091664" cy="249084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Q22. Please indicate what type of website you would expect to find for each domain name extension listed below, 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or type in a description in the last column.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7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098943"/>
              </p:ext>
            </p:extLst>
          </p:nvPr>
        </p:nvGraphicFramePr>
        <p:xfrm>
          <a:off x="827088" y="1098835"/>
          <a:ext cx="7863842" cy="5133391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637818"/>
                <a:gridCol w="1145734"/>
                <a:gridCol w="1216058"/>
                <a:gridCol w="1216058"/>
                <a:gridCol w="1216058"/>
                <a:gridCol w="1216058"/>
                <a:gridCol w="1216058"/>
              </a:tblGrid>
              <a:tr h="6833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  %</a:t>
                      </a:r>
                      <a:endParaRPr 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  </a:t>
                      </a:r>
                      <a:endParaRPr 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Private or personal use (e.g., family or social purpose)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Education or Non-Profit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 Business</a:t>
                      </a:r>
                      <a:r>
                        <a:rPr lang="en-US" sz="1100" baseline="0" dirty="0" smtClean="0"/>
                        <a:t> </a:t>
                      </a:r>
                      <a:br>
                        <a:rPr lang="en-US" sz="1100" baseline="0" dirty="0" smtClean="0"/>
                      </a:br>
                      <a:r>
                        <a:rPr lang="en-US" sz="1100" baseline="0" dirty="0" smtClean="0"/>
                        <a:t>(e.g., Selling Goods)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Local 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Community Activities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Other</a:t>
                      </a:r>
                      <a:endParaRPr lang="en-US" sz="1100" dirty="0"/>
                    </a:p>
                  </a:txBody>
                  <a:tcPr marL="0" marR="0" marT="0" marB="0" anchor="b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Australia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Brazil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China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Russia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Turkey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</a:t>
                      </a: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</a:t>
                      </a: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Global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Extension 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Industry TLDs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21854" y="1765324"/>
            <a:ext cx="406352" cy="3951180"/>
            <a:chOff x="1560308" y="1436013"/>
            <a:chExt cx="406352" cy="386455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1806724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2198853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97285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1436013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573876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0" y="4501100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9" y="3735503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3347433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11398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894222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1" y="5754515"/>
            <a:ext cx="325594" cy="3255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42513" y="6581554"/>
            <a:ext cx="6091664" cy="249084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Q22. Please indicate what type of website you would expect to find for each domain name extension listed below, 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or type in a description in the last column.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9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333587"/>
              </p:ext>
            </p:extLst>
          </p:nvPr>
        </p:nvGraphicFramePr>
        <p:xfrm>
          <a:off x="827088" y="1098835"/>
          <a:ext cx="7863842" cy="5133391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637818"/>
                <a:gridCol w="1145734"/>
                <a:gridCol w="1216058"/>
                <a:gridCol w="1216058"/>
                <a:gridCol w="1216058"/>
                <a:gridCol w="1216058"/>
                <a:gridCol w="1216058"/>
              </a:tblGrid>
              <a:tr h="683312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  %</a:t>
                      </a:r>
                      <a:endParaRPr 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  </a:t>
                      </a:r>
                      <a:endParaRPr 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Private or personal use (e.g., family or social purpose)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Education or Non-Profit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 Business</a:t>
                      </a:r>
                      <a:r>
                        <a:rPr lang="en-US" sz="1100" baseline="0" dirty="0" smtClean="0"/>
                        <a:t> </a:t>
                      </a:r>
                      <a:br>
                        <a:rPr lang="en-US" sz="1100" baseline="0" dirty="0" smtClean="0"/>
                      </a:br>
                      <a:r>
                        <a:rPr lang="en-US" sz="1100" baseline="0" dirty="0" smtClean="0"/>
                        <a:t>(e.g., Selling Goods)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Local 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Community Activities</a:t>
                      </a:r>
                      <a:endParaRPr lang="en-US" sz="11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Other</a:t>
                      </a:r>
                      <a:endParaRPr lang="en-US" sz="1100" dirty="0"/>
                    </a:p>
                  </a:txBody>
                  <a:tcPr marL="0" marR="0" marT="0" marB="0" anchor="b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Australia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Brazil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China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Russia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Turkey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9525" marR="9525" marT="9525" marB="0" anchor="ctr"/>
                </a:tc>
              </a:tr>
              <a:tr h="39319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Global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Extension 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Brand TLDs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21854" y="1765324"/>
            <a:ext cx="406352" cy="3951180"/>
            <a:chOff x="1560308" y="1436013"/>
            <a:chExt cx="406352" cy="386455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1806724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2198853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97285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1436013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573876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0" y="4501100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9" y="3735503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3347433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11398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894222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1" y="5754515"/>
            <a:ext cx="325594" cy="3255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42513" y="6581554"/>
            <a:ext cx="6091664" cy="249084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Q22. Please indicate what type of website you would expect to find for each domain name extension listed below, 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or type in a description in the last column.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4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997595"/>
              </p:ext>
            </p:extLst>
          </p:nvPr>
        </p:nvGraphicFramePr>
        <p:xfrm>
          <a:off x="1405585" y="1145488"/>
          <a:ext cx="3857412" cy="5209592"/>
        </p:xfrm>
        <a:graphic>
          <a:graphicData uri="http://schemas.openxmlformats.org/drawingml/2006/table">
            <a:tbl>
              <a:tblPr firstRow="1" bandCol="1">
                <a:tableStyleId>{1FECB4D8-DB02-4DC6-A0A2-4F2EBAE1DC90}</a:tableStyleId>
              </a:tblPr>
              <a:tblGrid>
                <a:gridCol w="1554480"/>
                <a:gridCol w="1151466"/>
                <a:gridCol w="1151466"/>
              </a:tblGrid>
              <a:tr h="22611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 Rating</a:t>
                      </a:r>
                      <a:r>
                        <a:rPr lang="en-US" sz="1100" baseline="0" dirty="0" smtClean="0"/>
                        <a:t> 1-5; 5=Very Attractive</a:t>
                      </a:r>
                      <a:endParaRPr lang="en-US" sz="11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489">
                <a:tc>
                  <a:txBody>
                    <a:bodyPr/>
                    <a:lstStyle/>
                    <a:p>
                      <a:pPr marL="91440"/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Mean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Std. Dev.</a:t>
                      </a:r>
                      <a:endParaRPr lang="en-US" sz="1000" b="1" dirty="0"/>
                    </a:p>
                  </a:txBody>
                  <a:tcPr marL="0" marR="0" marT="0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BRAND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youtube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1.16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yellowpages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1.15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.eco\.healthcare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1.13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.charity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1.16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EXISTING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.com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.info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.us\.uk\.com.au\.in\.cn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GENERIC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.secure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1.12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.art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1.13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.coupon\.theater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1.19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.safety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1.12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.shop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.buy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.club\.online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.band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1.13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.family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1.15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.rsvp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1.18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.ninja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1.22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[.your city]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1.12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.us\.wales\.com.au\.in\.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1.16</a:t>
                      </a:r>
                    </a:p>
                  </a:txBody>
                  <a:tcPr marL="9525" marR="9525" marT="9525" marB="0" anchor="ctr"/>
                </a:tc>
              </a:tr>
              <a:tr h="211521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nyc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\.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london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\.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melbourne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\</a:t>
                      </a:r>
                    </a:p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mumbai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1.15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.realestate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1.19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.healthcare\.press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1.23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.build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</a:t>
                      </a:r>
                    </a:p>
                  </a:txBody>
                  <a:tcPr marL="9525" marR="9525" marT="9525" marB="0" anchor="ctr"/>
                </a:tc>
              </a:tr>
              <a:tr h="1454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.law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Extrinsic Value of Domain Name Extensions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Global View - All Countries Combined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Q23. If you were building a website, how attractive would each of the following extensions be to you for your website?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3" y="1008637"/>
            <a:ext cx="807966" cy="8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4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347477"/>
              </p:ext>
            </p:extLst>
          </p:nvPr>
        </p:nvGraphicFramePr>
        <p:xfrm>
          <a:off x="665311" y="921544"/>
          <a:ext cx="8180108" cy="5402434"/>
        </p:xfrm>
        <a:graphic>
          <a:graphicData uri="http://schemas.openxmlformats.org/drawingml/2006/table">
            <a:tbl>
              <a:tblPr firstRow="1" bandCol="1">
                <a:tableStyleId>{1FECB4D8-DB02-4DC6-A0A2-4F2EBAE1DC90}</a:tableStyleId>
              </a:tblPr>
              <a:tblGrid>
                <a:gridCol w="1722128"/>
                <a:gridCol w="645798"/>
                <a:gridCol w="645798"/>
                <a:gridCol w="645798"/>
                <a:gridCol w="645798"/>
                <a:gridCol w="645798"/>
                <a:gridCol w="645798"/>
                <a:gridCol w="645798"/>
                <a:gridCol w="645798"/>
                <a:gridCol w="645798"/>
                <a:gridCol w="645798"/>
              </a:tblGrid>
              <a:tr h="571354">
                <a:tc>
                  <a:txBody>
                    <a:bodyPr/>
                    <a:lstStyle/>
                    <a:p>
                      <a:pPr marL="91440"/>
                      <a:endParaRPr lang="en-US" sz="1000" dirty="0"/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4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</a:rPr>
                        <a:t>BRAND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.</a:t>
                      </a:r>
                      <a:r>
                        <a:rPr lang="en-US" sz="900" u="none" strike="noStrike" dirty="0" err="1">
                          <a:effectLst/>
                        </a:rPr>
                        <a:t>youtube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3.08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.</a:t>
                      </a:r>
                      <a:r>
                        <a:rPr lang="en-US" sz="900" u="none" strike="noStrike" dirty="0" err="1">
                          <a:effectLst/>
                        </a:rPr>
                        <a:t>yellowpages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2.99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</a:rPr>
                        <a:t>COMMUNITY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.eco\.healthcare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3.18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.charity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3.08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</a:rPr>
                        <a:t>EXISTING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.com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3.79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.info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3.69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.us\.</a:t>
                      </a:r>
                      <a:r>
                        <a:rPr lang="en-US" sz="900" u="none" strike="noStrike" dirty="0" err="1">
                          <a:effectLst/>
                        </a:rPr>
                        <a:t>uk</a:t>
                      </a:r>
                      <a:r>
                        <a:rPr lang="en-US" sz="900" u="none" strike="noStrike" dirty="0">
                          <a:effectLst/>
                        </a:rPr>
                        <a:t>\.com.au\.in\.</a:t>
                      </a:r>
                      <a:r>
                        <a:rPr lang="en-US" sz="900" u="none" strike="noStrike" dirty="0" err="1">
                          <a:effectLst/>
                        </a:rPr>
                        <a:t>cn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3.09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</a:rPr>
                        <a:t>GENERIC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.secure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3.62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.art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3.51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.coupon\.theater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3.36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.safety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3.06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.shop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3.15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.buy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3.12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.club\.online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2.99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.band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2.99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.family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3.06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.rsvp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2.75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.ninja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2.21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</a:rPr>
                        <a:t>GEO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[.your city]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3.43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.us\.wales\.com.au\.in\.</a:t>
                      </a:r>
                      <a:r>
                        <a:rPr lang="en-US" sz="900" u="none" strike="noStrike" dirty="0" err="1">
                          <a:effectLst/>
                        </a:rPr>
                        <a:t>cn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3.06</a:t>
                      </a:r>
                    </a:p>
                  </a:txBody>
                  <a:tcPr marL="9525" marR="9525" marT="9525" marB="0" anchor="ctr"/>
                </a:tc>
              </a:tr>
              <a:tr h="23998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.</a:t>
                      </a:r>
                      <a:r>
                        <a:rPr lang="en-US" sz="900" u="none" strike="noStrike" dirty="0" err="1">
                          <a:effectLst/>
                        </a:rPr>
                        <a:t>nyc</a:t>
                      </a:r>
                      <a:r>
                        <a:rPr lang="en-US" sz="900" u="none" strike="noStrike" dirty="0">
                          <a:effectLst/>
                        </a:rPr>
                        <a:t>\.</a:t>
                      </a:r>
                      <a:r>
                        <a:rPr lang="en-US" sz="900" u="none" strike="noStrike" dirty="0" err="1">
                          <a:effectLst/>
                        </a:rPr>
                        <a:t>london</a:t>
                      </a:r>
                      <a:r>
                        <a:rPr lang="en-US" sz="900" u="none" strike="noStrike" dirty="0">
                          <a:effectLst/>
                        </a:rPr>
                        <a:t>\.</a:t>
                      </a:r>
                      <a:r>
                        <a:rPr lang="en-US" sz="900" u="none" strike="noStrike" dirty="0" err="1">
                          <a:effectLst/>
                        </a:rPr>
                        <a:t>melbourne</a:t>
                      </a:r>
                      <a:r>
                        <a:rPr lang="en-US" sz="900" u="none" strike="noStrike" dirty="0" smtClean="0">
                          <a:effectLst/>
                        </a:rPr>
                        <a:t>\</a:t>
                      </a:r>
                      <a:br>
                        <a:rPr lang="en-US" sz="900" u="none" strike="noStrike" dirty="0" smtClean="0">
                          <a:effectLst/>
                        </a:rPr>
                      </a:br>
                      <a:r>
                        <a:rPr lang="en-US" sz="900" u="none" strike="noStrike" dirty="0" smtClean="0">
                          <a:effectLst/>
                        </a:rPr>
                        <a:t>.</a:t>
                      </a:r>
                      <a:r>
                        <a:rPr lang="en-US" sz="900" u="none" strike="noStrike" dirty="0" err="1" smtClean="0">
                          <a:effectLst/>
                        </a:rPr>
                        <a:t>mumbai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3.30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</a:rPr>
                        <a:t>INDUSTRY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.school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3.26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.</a:t>
                      </a:r>
                      <a:r>
                        <a:rPr lang="en-US" sz="900" u="none" strike="noStrike" dirty="0" err="1">
                          <a:effectLst/>
                        </a:rPr>
                        <a:t>realestate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3.12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.healthcare\.press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3.03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.build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2.84</a:t>
                      </a:r>
                    </a:p>
                  </a:txBody>
                  <a:tcPr marL="9525" marR="9525" marT="9525" marB="0" anchor="ctr"/>
                </a:tc>
              </a:tr>
              <a:tr h="14435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.law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Extrinsic Value of Domain Name Extensions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21854" y="590055"/>
            <a:ext cx="8064500" cy="360363"/>
          </a:xfrm>
        </p:spPr>
        <p:txBody>
          <a:bodyPr/>
          <a:lstStyle/>
          <a:p>
            <a:r>
              <a:rPr lang="en-US" dirty="0" smtClean="0"/>
              <a:t>By Country</a:t>
            </a:r>
            <a:r>
              <a:rPr lang="en-US" sz="1100" i="1" dirty="0"/>
              <a:t> </a:t>
            </a:r>
            <a:r>
              <a:rPr lang="en-US" sz="1100" i="1" dirty="0" smtClean="0"/>
              <a:t>(Mean </a:t>
            </a:r>
            <a:r>
              <a:rPr lang="en-US" sz="1100" i="1" dirty="0"/>
              <a:t>Rating on 1-5 Scale; 5=Very </a:t>
            </a:r>
            <a:r>
              <a:rPr lang="en-US" sz="1100" i="1" dirty="0" smtClean="0"/>
              <a:t>Attractive)</a:t>
            </a:r>
            <a:endParaRPr lang="en-US" sz="1100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04661" y="890101"/>
            <a:ext cx="6439336" cy="658773"/>
            <a:chOff x="1340858" y="5511507"/>
            <a:chExt cx="6777983" cy="611497"/>
          </a:xfrm>
        </p:grpSpPr>
        <p:grpSp>
          <p:nvGrpSpPr>
            <p:cNvPr id="19" name="Group 18"/>
            <p:cNvGrpSpPr/>
            <p:nvPr/>
          </p:nvGrpSpPr>
          <p:grpSpPr>
            <a:xfrm>
              <a:off x="1340858" y="5511507"/>
              <a:ext cx="752129" cy="611497"/>
              <a:chOff x="1340858" y="5511507"/>
              <a:chExt cx="752129" cy="611497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6801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1340858" y="5876783"/>
                <a:ext cx="7521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Australia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129548" y="5511507"/>
              <a:ext cx="542136" cy="611497"/>
              <a:chOff x="2129548" y="5511507"/>
              <a:chExt cx="542136" cy="611497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314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129548" y="5876783"/>
                <a:ext cx="5421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Brazil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803810" y="5511507"/>
              <a:ext cx="550151" cy="611497"/>
              <a:chOff x="2803810" y="5511507"/>
              <a:chExt cx="550151" cy="61149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0766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2803810" y="5876783"/>
                <a:ext cx="5501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China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220293" y="5511507"/>
              <a:ext cx="513282" cy="611497"/>
              <a:chOff x="4220293" y="5511507"/>
              <a:chExt cx="513282" cy="611497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1594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4220293" y="5876783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India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400006" y="5511507"/>
              <a:ext cx="774571" cy="611497"/>
              <a:chOff x="3400006" y="5511507"/>
              <a:chExt cx="774571" cy="611497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6608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400006" y="5876783"/>
                <a:ext cx="7745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Germany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822014" y="5511507"/>
              <a:ext cx="625492" cy="611497"/>
              <a:chOff x="4822014" y="5511507"/>
              <a:chExt cx="625492" cy="61149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054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4822014" y="5876783"/>
                <a:ext cx="6254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Mexico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536550" y="5511507"/>
              <a:ext cx="603050" cy="611497"/>
              <a:chOff x="5536550" y="5511507"/>
              <a:chExt cx="603050" cy="61149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0320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536550" y="5876783"/>
                <a:ext cx="6030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Russia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202831" y="5511507"/>
              <a:ext cx="627095" cy="611497"/>
              <a:chOff x="6202831" y="5511507"/>
              <a:chExt cx="627095" cy="61149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3205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6202831" y="5876783"/>
                <a:ext cx="6270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Turkey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989521" y="5511507"/>
              <a:ext cx="406349" cy="611497"/>
              <a:chOff x="6989521" y="5511507"/>
              <a:chExt cx="406349" cy="61149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9521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6995380" y="5876783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UK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712492" y="5511507"/>
              <a:ext cx="406349" cy="611497"/>
              <a:chOff x="7712492" y="5511507"/>
              <a:chExt cx="406349" cy="61149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2492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731962" y="5876783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US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Q23. If you were building a website, how attractive would each of the following extensions be to you for your website?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1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933942"/>
              </p:ext>
            </p:extLst>
          </p:nvPr>
        </p:nvGraphicFramePr>
        <p:xfrm>
          <a:off x="1119674" y="1919929"/>
          <a:ext cx="6867330" cy="319699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503449"/>
                <a:gridCol w="1363881"/>
              </a:tblGrid>
              <a:tr h="4500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600" dirty="0" smtClean="0"/>
                        <a:t> “I do this </a:t>
                      </a:r>
                      <a:r>
                        <a:rPr lang="en-US" sz="1600" u="sng" dirty="0" smtClean="0"/>
                        <a:t>most</a:t>
                      </a:r>
                      <a:r>
                        <a:rPr lang="en-US" sz="1600" dirty="0" smtClean="0"/>
                        <a:t> often” (%)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0" marR="0" marT="0" marB="0" anchor="b"/>
                </a:tc>
              </a:tr>
              <a:tr h="457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Type the domain name address directly into the browser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address </a:t>
                      </a: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bar (ex. domainname.com)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</a:tr>
              <a:tr h="457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Type a company or relevant term into a search engine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</a:tr>
              <a:tr h="457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Use a bookmark that I have set up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457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Click on a link from an email or other source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457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Use social media or a social service (e.g., Facebook, Twitter)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457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Use an “app” provided by that company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ex. download an app from their bookstore or web page)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Usage Preferences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Global View - All Countries Combined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Q24. How do you navigate to or get to web sites on the Internet?  Indicate which one method you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 use most often and which others you use sometimes or never.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3" y="1008637"/>
            <a:ext cx="807966" cy="8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4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585829"/>
              </p:ext>
            </p:extLst>
          </p:nvPr>
        </p:nvGraphicFramePr>
        <p:xfrm>
          <a:off x="235189" y="1094090"/>
          <a:ext cx="8595360" cy="5244951"/>
        </p:xfrm>
        <a:graphic>
          <a:graphicData uri="http://schemas.openxmlformats.org/drawingml/2006/table">
            <a:tbl>
              <a:tblPr firstRow="1" bandCol="1">
                <a:tableStyleId>{1FECB4D8-DB02-4DC6-A0A2-4F2EBAE1DC90}</a:tableStyleId>
              </a:tblPr>
              <a:tblGrid>
                <a:gridCol w="219456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50737">
                <a:tc>
                  <a:txBody>
                    <a:bodyPr/>
                    <a:lstStyle/>
                    <a:p>
                      <a:pPr marL="91440"/>
                      <a:endParaRPr lang="en-US" sz="10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23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Type the domain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name </a:t>
                      </a: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address directly into the browser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address </a:t>
                      </a: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bar (ex. domainname.com)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</a:tr>
              <a:tr h="6923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Type a company or relevant term into a search engine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</a:tr>
              <a:tr h="506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Use a bookmark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that </a:t>
                      </a: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 have set up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5691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Click on a link from an email or other source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6923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Use social media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b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 social service (e.g., Facebook, Twitter)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6923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Use an “app” provided by that company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ex. download an app from their bookstore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web page)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By Country - “I </a:t>
            </a:r>
            <a:r>
              <a:rPr lang="en-US" dirty="0"/>
              <a:t>do this most often” (%)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376564" y="1160700"/>
            <a:ext cx="6320778" cy="611497"/>
            <a:chOff x="1798063" y="5511507"/>
            <a:chExt cx="6320778" cy="611497"/>
          </a:xfrm>
        </p:grpSpPr>
        <p:grpSp>
          <p:nvGrpSpPr>
            <p:cNvPr id="19" name="Group 18"/>
            <p:cNvGrpSpPr/>
            <p:nvPr/>
          </p:nvGrpSpPr>
          <p:grpSpPr>
            <a:xfrm>
              <a:off x="1798063" y="5511507"/>
              <a:ext cx="752129" cy="611497"/>
              <a:chOff x="1798063" y="5511507"/>
              <a:chExt cx="752129" cy="611497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4006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1798063" y="5876783"/>
                <a:ext cx="7521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Australia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549425" y="5511507"/>
              <a:ext cx="542136" cy="611497"/>
              <a:chOff x="2549425" y="5511507"/>
              <a:chExt cx="542136" cy="611497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5191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549425" y="5876783"/>
                <a:ext cx="5421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Brazil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77040" y="5511507"/>
              <a:ext cx="550151" cy="611497"/>
              <a:chOff x="3177040" y="5511507"/>
              <a:chExt cx="550151" cy="61149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3996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3177040" y="5876783"/>
                <a:ext cx="5501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China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481553" y="5511507"/>
              <a:ext cx="513282" cy="611497"/>
              <a:chOff x="4481553" y="5511507"/>
              <a:chExt cx="513282" cy="611497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2854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4481553" y="5876783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India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17254" y="5511507"/>
              <a:ext cx="774571" cy="611497"/>
              <a:chOff x="3717254" y="5511507"/>
              <a:chExt cx="774571" cy="611497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3856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717254" y="5876783"/>
                <a:ext cx="7745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Germany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055284" y="5511507"/>
              <a:ext cx="625492" cy="611497"/>
              <a:chOff x="5055284" y="5511507"/>
              <a:chExt cx="625492" cy="61149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2324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5055284" y="5876783"/>
                <a:ext cx="6254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Mexico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704508" y="5511507"/>
              <a:ext cx="603050" cy="611497"/>
              <a:chOff x="5704508" y="5511507"/>
              <a:chExt cx="603050" cy="61149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8278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704508" y="5876783"/>
                <a:ext cx="6030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Russia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324134" y="5511507"/>
              <a:ext cx="627095" cy="611497"/>
              <a:chOff x="6324134" y="5511507"/>
              <a:chExt cx="627095" cy="61149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4508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6324134" y="5876783"/>
                <a:ext cx="6270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Turkey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101493" y="5511507"/>
              <a:ext cx="406349" cy="611497"/>
              <a:chOff x="7101493" y="5511507"/>
              <a:chExt cx="406349" cy="61149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1493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7107352" y="5876783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UK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712492" y="5511507"/>
              <a:ext cx="406349" cy="611497"/>
              <a:chOff x="7712492" y="5511507"/>
              <a:chExt cx="406349" cy="61149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2492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731962" y="5876783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US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Q24. How do you navigate to or get to web sites on the Internet?  Indicate which one method you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 use most often and which others you use sometimes or never.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9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192916"/>
              </p:ext>
            </p:extLst>
          </p:nvPr>
        </p:nvGraphicFramePr>
        <p:xfrm>
          <a:off x="827088" y="1593367"/>
          <a:ext cx="7705726" cy="429425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14896"/>
                <a:gridCol w="6190830"/>
              </a:tblGrid>
              <a:tr h="6134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TLDs</a:t>
                      </a:r>
                      <a:endParaRPr lang="en-US" sz="1200" dirty="0"/>
                    </a:p>
                  </a:txBody>
                  <a:tcPr anchor="b"/>
                </a:tc>
              </a:tr>
              <a:tr h="613465">
                <a:tc>
                  <a:txBody>
                    <a:bodyPr/>
                    <a:lstStyle/>
                    <a:p>
                      <a:pPr marL="274320"/>
                      <a:r>
                        <a:rPr lang="en-US" sz="1000" dirty="0" smtClean="0"/>
                        <a:t>Existing</a:t>
                      </a:r>
                      <a:endParaRPr lang="en-US" sz="1000" dirty="0"/>
                    </a:p>
                  </a:txBody>
                  <a:tcPr anchor="ctr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.biz, .com,</a:t>
                      </a:r>
                      <a:r>
                        <a:rPr lang="en-US" sz="1000" baseline="0" dirty="0" smtClean="0"/>
                        <a:t> .info, </a:t>
                      </a:r>
                      <a:r>
                        <a:rPr lang="en-US" sz="1000" baseline="0" dirty="0" err="1" smtClean="0"/>
                        <a:t>.net</a:t>
                      </a:r>
                      <a:r>
                        <a:rPr lang="en-US" sz="1000" baseline="0" dirty="0" smtClean="0"/>
                        <a:t>, .org</a:t>
                      </a:r>
                    </a:p>
                    <a:p>
                      <a:r>
                        <a:rPr lang="en-US" sz="1000" baseline="0" dirty="0" smtClean="0"/>
                        <a:t>.us, .</a:t>
                      </a:r>
                      <a:r>
                        <a:rPr lang="en-US" sz="1000" baseline="0" dirty="0" err="1" smtClean="0"/>
                        <a:t>uk</a:t>
                      </a:r>
                      <a:r>
                        <a:rPr lang="en-US" sz="1000" baseline="0" dirty="0" smtClean="0"/>
                        <a:t>, .com.au, .</a:t>
                      </a:r>
                      <a:r>
                        <a:rPr lang="en-US" sz="1000" baseline="0" dirty="0" err="1" smtClean="0"/>
                        <a:t>cn</a:t>
                      </a:r>
                      <a:r>
                        <a:rPr lang="en-US" sz="1000" baseline="0" dirty="0" smtClean="0"/>
                        <a:t>, .in [any 2-digit country code]</a:t>
                      </a:r>
                      <a:endParaRPr lang="en-US" sz="1000" dirty="0"/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3465">
                <a:tc>
                  <a:txBody>
                    <a:bodyPr/>
                    <a:lstStyle/>
                    <a:p>
                      <a:pPr marL="274320"/>
                      <a:r>
                        <a:rPr lang="en-US" sz="1000" dirty="0" smtClean="0"/>
                        <a:t>Brand</a:t>
                      </a:r>
                      <a:endParaRPr lang="en-US" sz="1000" dirty="0"/>
                    </a:p>
                  </a:txBody>
                  <a:tcPr anchor="ctr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</a:t>
                      </a:r>
                      <a:r>
                        <a:rPr lang="en-US" sz="1000" dirty="0" err="1" smtClean="0"/>
                        <a:t>ibm</a:t>
                      </a:r>
                      <a:r>
                        <a:rPr lang="en-US" sz="1000" dirty="0" smtClean="0"/>
                        <a:t>, .</a:t>
                      </a:r>
                      <a:r>
                        <a:rPr lang="en-US" sz="1000" dirty="0" err="1" smtClean="0"/>
                        <a:t>sony</a:t>
                      </a:r>
                      <a:r>
                        <a:rPr lang="en-US" sz="1000" dirty="0" smtClean="0"/>
                        <a:t>, .</a:t>
                      </a:r>
                      <a:r>
                        <a:rPr lang="en-US" sz="1000" dirty="0" err="1" smtClean="0"/>
                        <a:t>worldco</a:t>
                      </a:r>
                      <a:r>
                        <a:rPr lang="en-US" sz="1000" dirty="0" smtClean="0"/>
                        <a:t>, .</a:t>
                      </a:r>
                      <a:r>
                        <a:rPr lang="en-US" sz="1000" dirty="0" err="1" smtClean="0"/>
                        <a:t>tata</a:t>
                      </a:r>
                      <a:r>
                        <a:rPr lang="en-US" sz="1000" dirty="0" smtClean="0"/>
                        <a:t>, .</a:t>
                      </a:r>
                      <a:r>
                        <a:rPr lang="en-US" sz="1000" dirty="0" err="1" smtClean="0"/>
                        <a:t>yellowpages</a:t>
                      </a:r>
                      <a:r>
                        <a:rPr lang="en-US" sz="1000" dirty="0" smtClean="0"/>
                        <a:t>,.</a:t>
                      </a:r>
                      <a:r>
                        <a:rPr lang="en-US" sz="1000" dirty="0" err="1" smtClean="0"/>
                        <a:t>youtube</a:t>
                      </a:r>
                      <a:r>
                        <a:rPr lang="en-US" sz="1000" dirty="0" smtClean="0"/>
                        <a:t>, .[any company name]</a:t>
                      </a:r>
                      <a:endParaRPr lang="en-US" sz="1000" dirty="0"/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3465">
                <a:tc>
                  <a:txBody>
                    <a:bodyPr/>
                    <a:lstStyle/>
                    <a:p>
                      <a:pPr marL="274320"/>
                      <a:r>
                        <a:rPr lang="en-US" sz="1000" dirty="0" smtClean="0"/>
                        <a:t>Community</a:t>
                      </a:r>
                      <a:endParaRPr lang="en-US" sz="1000" dirty="0"/>
                    </a:p>
                  </a:txBody>
                  <a:tcPr anchor="ctr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.charity, .eco,</a:t>
                      </a:r>
                      <a:r>
                        <a:rPr lang="en-US" sz="1000" baseline="0" dirty="0" smtClean="0"/>
                        <a:t> .green, .</a:t>
                      </a:r>
                      <a:r>
                        <a:rPr lang="en-US" sz="1000" baseline="0" dirty="0" err="1" smtClean="0"/>
                        <a:t>ngo</a:t>
                      </a:r>
                      <a:endParaRPr lang="en-US" sz="1000" dirty="0"/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3465">
                <a:tc>
                  <a:txBody>
                    <a:bodyPr/>
                    <a:lstStyle/>
                    <a:p>
                      <a:pPr marL="274320"/>
                      <a:r>
                        <a:rPr lang="en-US" sz="1000" dirty="0" smtClean="0"/>
                        <a:t>Generic</a:t>
                      </a:r>
                      <a:endParaRPr lang="en-US" sz="1000" dirty="0"/>
                    </a:p>
                  </a:txBody>
                  <a:tcPr anchor="ctr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.art, .author, .band, .buy, .channel, .club, .coupon, .discount, .family, .food, .guru, .industries, .international, .ltd, .menu, .music, .news, .ninja, .rest, .restaurant, .rsvp, .safety, .secure, .shoes, .shop, .today, .website</a:t>
                      </a:r>
                      <a:endParaRPr lang="en-US" sz="1000" dirty="0"/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3465">
                <a:tc>
                  <a:txBody>
                    <a:bodyPr/>
                    <a:lstStyle/>
                    <a:p>
                      <a:pPr marL="274320"/>
                      <a:r>
                        <a:rPr lang="en-US" sz="1000" dirty="0" smtClean="0"/>
                        <a:t>Geographic</a:t>
                      </a:r>
                      <a:endParaRPr lang="en-US" sz="1000" dirty="0"/>
                    </a:p>
                  </a:txBody>
                  <a:tcPr anchor="ctr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</a:t>
                      </a:r>
                      <a:r>
                        <a:rPr lang="en-US" sz="1000" dirty="0" err="1" smtClean="0"/>
                        <a:t>boston</a:t>
                      </a:r>
                      <a:r>
                        <a:rPr lang="en-US" sz="1000" dirty="0" smtClean="0"/>
                        <a:t>, .ca, .</a:t>
                      </a:r>
                      <a:r>
                        <a:rPr lang="en-US" sz="1000" dirty="0" err="1" smtClean="0"/>
                        <a:t>delhi</a:t>
                      </a:r>
                      <a:r>
                        <a:rPr lang="en-US" sz="1000" dirty="0" smtClean="0"/>
                        <a:t>,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.</a:t>
                      </a:r>
                      <a:r>
                        <a:rPr lang="en-US" sz="1000" dirty="0" err="1" smtClean="0"/>
                        <a:t>london</a:t>
                      </a:r>
                      <a:r>
                        <a:rPr lang="en-US" sz="1000" dirty="0" smtClean="0"/>
                        <a:t>, .</a:t>
                      </a:r>
                      <a:r>
                        <a:rPr lang="en-US" sz="1000" dirty="0" err="1" smtClean="0"/>
                        <a:t>miami</a:t>
                      </a:r>
                      <a:r>
                        <a:rPr lang="en-US" sz="1000" dirty="0" smtClean="0"/>
                        <a:t>, .</a:t>
                      </a:r>
                      <a:r>
                        <a:rPr lang="en-US" sz="1000" dirty="0" err="1" smtClean="0"/>
                        <a:t>melbourne</a:t>
                      </a:r>
                      <a:r>
                        <a:rPr lang="en-US" sz="1000" dirty="0" smtClean="0"/>
                        <a:t>, .</a:t>
                      </a:r>
                      <a:r>
                        <a:rPr lang="en-US" sz="1000" dirty="0" err="1" smtClean="0"/>
                        <a:t>mumbai</a:t>
                      </a:r>
                      <a:r>
                        <a:rPr lang="en-US" sz="1000" dirty="0" smtClean="0"/>
                        <a:t>, .</a:t>
                      </a:r>
                      <a:r>
                        <a:rPr lang="en-US" sz="1000" dirty="0" err="1" smtClean="0"/>
                        <a:t>nyc</a:t>
                      </a:r>
                      <a:r>
                        <a:rPr lang="en-US" sz="1000" dirty="0" smtClean="0"/>
                        <a:t>, .scot, .</a:t>
                      </a:r>
                      <a:r>
                        <a:rPr lang="en-US" sz="1000" dirty="0" err="1" smtClean="0"/>
                        <a:t>sydney</a:t>
                      </a:r>
                      <a:r>
                        <a:rPr lang="en-US" sz="1000" dirty="0" smtClean="0"/>
                        <a:t>, .wales, .[any city name]</a:t>
                      </a:r>
                      <a:endParaRPr lang="en-US" sz="1000" dirty="0"/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3465">
                <a:tc>
                  <a:txBody>
                    <a:bodyPr/>
                    <a:lstStyle/>
                    <a:p>
                      <a:pPr marL="274320"/>
                      <a:r>
                        <a:rPr lang="en-US" sz="1000" dirty="0" smtClean="0"/>
                        <a:t>Industry</a:t>
                      </a:r>
                      <a:endParaRPr lang="en-US" sz="1000" dirty="0"/>
                    </a:p>
                  </a:txBody>
                  <a:tcPr anchor="ctr"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.accountant, .attorney, .bank, .broker, .build, .cash, .</a:t>
                      </a:r>
                      <a:r>
                        <a:rPr lang="en-US" sz="1000" dirty="0" err="1" smtClean="0"/>
                        <a:t>cpa</a:t>
                      </a:r>
                      <a:r>
                        <a:rPr lang="en-US" sz="1000" dirty="0" smtClean="0"/>
                        <a:t>, .education, .finance, .healthcare, .law, .lawyer, .med, .press, .</a:t>
                      </a:r>
                      <a:r>
                        <a:rPr lang="en-US" sz="1000" dirty="0" err="1" smtClean="0"/>
                        <a:t>realestate</a:t>
                      </a:r>
                      <a:r>
                        <a:rPr lang="en-US" sz="1000" dirty="0" smtClean="0"/>
                        <a:t>, .realtor, .school, .[any industry]</a:t>
                      </a:r>
                      <a:endParaRPr lang="en-US" sz="1000" dirty="0"/>
                    </a:p>
                  </a:txBody>
                  <a:tcPr anchor="ctr"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Extension Groupings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Assigned Groupings for TLDs Used in the Survey - </a:t>
            </a:r>
            <a:br>
              <a:rPr lang="en-US" dirty="0" smtClean="0"/>
            </a:br>
            <a:r>
              <a:rPr lang="en-US" dirty="0" smtClean="0"/>
              <a:t>TLDs Customized by Country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1801" y="2808517"/>
            <a:ext cx="390009" cy="307910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NEW TLDs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25481" y="29816"/>
            <a:ext cx="8996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i="1" dirty="0" smtClean="0">
                <a:solidFill>
                  <a:schemeClr val="accent3"/>
                </a:solidFill>
              </a:rPr>
              <a:t>Introduction</a:t>
            </a:r>
            <a:endParaRPr lang="en-US" sz="9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355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890903"/>
              </p:ext>
            </p:extLst>
          </p:nvPr>
        </p:nvGraphicFramePr>
        <p:xfrm>
          <a:off x="802432" y="1919929"/>
          <a:ext cx="7623111" cy="319699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109129"/>
                <a:gridCol w="1513982"/>
              </a:tblGrid>
              <a:tr h="4500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“I do this </a:t>
                      </a:r>
                      <a:r>
                        <a:rPr lang="en-US" sz="1800" u="sng" dirty="0" smtClean="0"/>
                        <a:t>most</a:t>
                      </a:r>
                      <a:r>
                        <a:rPr lang="en-US" sz="1800" dirty="0" smtClean="0"/>
                        <a:t> often” + “I do this sometimes” (%)</a:t>
                      </a:r>
                      <a:endParaRPr lang="en-US" sz="18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0" marR="0" marT="0" marB="0" anchor="b"/>
                </a:tc>
              </a:tr>
              <a:tr h="457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Type the domain name address directly into the browser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address </a:t>
                      </a: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bar (ex. domainname.com)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</a:tr>
              <a:tr h="457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Type a company or relevant term into a search engine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</a:tr>
              <a:tr h="457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Use a bookmark that I have set up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</a:tr>
              <a:tr h="457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Click on a link from an email or other source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</a:tr>
              <a:tr h="457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Use social media or a social service (e.g., Facebook, Twitter)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</a:tr>
              <a:tr h="457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Use an “app” provided by that company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ex. download an app from their bookstore or web page)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Usage Preferences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Global View - All Countries Combined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3" y="1008637"/>
            <a:ext cx="807966" cy="807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Q24. How do you navigate to or get to web sites on the Internet?  Indicate which one method you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 use most often and which others you use sometimes or never.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5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807244"/>
              </p:ext>
            </p:extLst>
          </p:nvPr>
        </p:nvGraphicFramePr>
        <p:xfrm>
          <a:off x="253859" y="1224718"/>
          <a:ext cx="8686800" cy="5134461"/>
        </p:xfrm>
        <a:graphic>
          <a:graphicData uri="http://schemas.openxmlformats.org/drawingml/2006/table">
            <a:tbl>
              <a:tblPr firstRow="1" bandCol="1">
                <a:tableStyleId>{1FECB4D8-DB02-4DC6-A0A2-4F2EBAE1DC90}</a:tableStyleId>
              </a:tblPr>
              <a:tblGrid>
                <a:gridCol w="228600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41409">
                <a:tc>
                  <a:txBody>
                    <a:bodyPr/>
                    <a:lstStyle/>
                    <a:p>
                      <a:pPr marL="91440"/>
                      <a:endParaRPr lang="en-US" sz="1000" dirty="0"/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23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Type the domain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name </a:t>
                      </a: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address directly into the browser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address </a:t>
                      </a: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bar (ex. domainname.com)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</a:tr>
              <a:tr h="6923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Type a company or relevant term into a search engine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</a:tr>
              <a:tr h="4894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Use a bookmark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that </a:t>
                      </a: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 have set up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</a:tr>
              <a:tr h="485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Click on a link from an email or other source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</a:tr>
              <a:tr h="6923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Use social media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b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 social service (e.g., Facebook, Twitter)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</a:tr>
              <a:tr h="6923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Use an “app” provided by that company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ex. download an app from their bookstore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web page)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 smtClean="0"/>
              <a:t>By Country - “I </a:t>
            </a:r>
            <a:r>
              <a:rPr lang="en-US" sz="1800" dirty="0"/>
              <a:t>do this most often</a:t>
            </a:r>
            <a:r>
              <a:rPr lang="en-US" sz="1800" dirty="0" smtClean="0"/>
              <a:t>” + “I do this sometimes”  </a:t>
            </a:r>
            <a:r>
              <a:rPr lang="en-US" sz="1800" dirty="0"/>
              <a:t>(%)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479209" y="1254004"/>
            <a:ext cx="6320778" cy="611497"/>
            <a:chOff x="1798063" y="5511507"/>
            <a:chExt cx="6320778" cy="611497"/>
          </a:xfrm>
        </p:grpSpPr>
        <p:grpSp>
          <p:nvGrpSpPr>
            <p:cNvPr id="19" name="Group 18"/>
            <p:cNvGrpSpPr/>
            <p:nvPr/>
          </p:nvGrpSpPr>
          <p:grpSpPr>
            <a:xfrm>
              <a:off x="1798063" y="5511507"/>
              <a:ext cx="752129" cy="611497"/>
              <a:chOff x="1798063" y="5511507"/>
              <a:chExt cx="752129" cy="611497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4006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1798063" y="5876783"/>
                <a:ext cx="7521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Australia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549425" y="5511507"/>
              <a:ext cx="542136" cy="611497"/>
              <a:chOff x="2549425" y="5511507"/>
              <a:chExt cx="542136" cy="611497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5191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549425" y="5876783"/>
                <a:ext cx="5421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Brazil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77040" y="5511507"/>
              <a:ext cx="550151" cy="611497"/>
              <a:chOff x="3177040" y="5511507"/>
              <a:chExt cx="550151" cy="61149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3996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3177040" y="5876783"/>
                <a:ext cx="5501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China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481553" y="5511507"/>
              <a:ext cx="513282" cy="611497"/>
              <a:chOff x="4481553" y="5511507"/>
              <a:chExt cx="513282" cy="611497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2854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4481553" y="5876783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India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17254" y="5511507"/>
              <a:ext cx="774571" cy="611497"/>
              <a:chOff x="3717254" y="5511507"/>
              <a:chExt cx="774571" cy="611497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3856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717254" y="5876783"/>
                <a:ext cx="7745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Germany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055284" y="5511507"/>
              <a:ext cx="625492" cy="611497"/>
              <a:chOff x="5055284" y="5511507"/>
              <a:chExt cx="625492" cy="61149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2324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5055284" y="5876783"/>
                <a:ext cx="6254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Mexico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704508" y="5511507"/>
              <a:ext cx="603050" cy="611497"/>
              <a:chOff x="5704508" y="5511507"/>
              <a:chExt cx="603050" cy="61149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8278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704508" y="5876783"/>
                <a:ext cx="6030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Russia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324134" y="5511507"/>
              <a:ext cx="627095" cy="611497"/>
              <a:chOff x="6324134" y="5511507"/>
              <a:chExt cx="627095" cy="61149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4508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6324134" y="5876783"/>
                <a:ext cx="6270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Turkey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101493" y="5511507"/>
              <a:ext cx="406349" cy="611497"/>
              <a:chOff x="7101493" y="5511507"/>
              <a:chExt cx="406349" cy="61149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1493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7107352" y="5876783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UK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712492" y="5511507"/>
              <a:ext cx="406349" cy="611497"/>
              <a:chOff x="7712492" y="5511507"/>
              <a:chExt cx="406349" cy="61149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2492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731962" y="5876783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US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Q24. How do you navigate to or get to web sites on the Internet?  Indicate which one method you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 use most often and which others you use sometimes or never.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2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619439"/>
              </p:ext>
            </p:extLst>
          </p:nvPr>
        </p:nvGraphicFramePr>
        <p:xfrm>
          <a:off x="827088" y="1341438"/>
          <a:ext cx="7705725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Global View - All Countries Combined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Q25. When doing a search, how regularly do you pay attention to the domain name or website name in the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search results before making your selection?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3" y="1008637"/>
            <a:ext cx="807966" cy="8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644558"/>
              </p:ext>
            </p:extLst>
          </p:nvPr>
        </p:nvGraphicFramePr>
        <p:xfrm>
          <a:off x="827088" y="1053059"/>
          <a:ext cx="7705725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By Country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4377" y="1752312"/>
            <a:ext cx="406352" cy="3913876"/>
            <a:chOff x="1560308" y="1408635"/>
            <a:chExt cx="406352" cy="38280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1761092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2180601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936352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1408635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528244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0" y="4437215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9" y="369899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3301800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05922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830354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Q25. When doing a search, how regularly do you pay attention to the domain name or website name in the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search results before making your selection?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1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916697"/>
              </p:ext>
            </p:extLst>
          </p:nvPr>
        </p:nvGraphicFramePr>
        <p:xfrm>
          <a:off x="1190979" y="1602688"/>
          <a:ext cx="6796024" cy="45110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391604"/>
                <a:gridCol w="1202210"/>
                <a:gridCol w="1202210"/>
              </a:tblGrid>
              <a:tr h="43138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Agreement Rating</a:t>
                      </a:r>
                      <a:r>
                        <a:rPr lang="en-US" sz="1800" baseline="0" dirty="0" smtClean="0"/>
                        <a:t> 1-5; 5=Strongly Agree</a:t>
                      </a:r>
                      <a:br>
                        <a:rPr lang="en-US" sz="1800" baseline="0" dirty="0" smtClean="0"/>
                      </a:br>
                      <a:r>
                        <a:rPr lang="en-US" sz="1600" b="0" i="1" baseline="0" dirty="0" smtClean="0"/>
                        <a:t>(Base=Provided a Rating)</a:t>
                      </a:r>
                      <a:endParaRPr lang="en-US" sz="1800" b="0" i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271">
                <a:tc>
                  <a:txBody>
                    <a:bodyPr/>
                    <a:lstStyle/>
                    <a:p>
                      <a:pPr marL="91440"/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Mean</a:t>
                      </a:r>
                      <a:endParaRPr lang="en-US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Std. Dev.</a:t>
                      </a:r>
                      <a:endParaRPr lang="en-US" sz="1400" b="1" dirty="0"/>
                    </a:p>
                  </a:txBody>
                  <a:tcPr marL="0" marR="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More extensions will make it easier to remember Internet addresses because the words on both sides of the dot will have a meaningful connection.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1.21</a:t>
                      </a:r>
                    </a:p>
                  </a:txBody>
                  <a:tcPr marL="9525" marR="9525" marT="9525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More extensions will provide more opportunity to obtain or use a short or memorable name.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1.07</a:t>
                      </a:r>
                    </a:p>
                  </a:txBody>
                  <a:tcPr marL="9525" marR="9525" marT="9525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More extensions will make Internet navigation more confusing.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1.19</a:t>
                      </a:r>
                    </a:p>
                  </a:txBody>
                  <a:tcPr marL="9525" marR="9525" marT="9525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More extensions will be somewhat confusing at first, but then make domain names more useful after a period of adjustment.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</a:t>
                      </a:r>
                    </a:p>
                  </a:txBody>
                  <a:tcPr marL="9525" marR="9525" marT="9525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 see no reason to limit the number of domain name extensions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Global View - All Countries Combined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Q26. Having read in this survey about the possibility for more Internet domain name extensions such 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as .music, .book, .app,, how strongly do you agree or disagree with the following statements?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3" y="1008637"/>
            <a:ext cx="807966" cy="8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018457"/>
              </p:ext>
            </p:extLst>
          </p:nvPr>
        </p:nvGraphicFramePr>
        <p:xfrm>
          <a:off x="581339" y="1112744"/>
          <a:ext cx="8138160" cy="5101710"/>
        </p:xfrm>
        <a:graphic>
          <a:graphicData uri="http://schemas.openxmlformats.org/drawingml/2006/table">
            <a:tbl>
              <a:tblPr firstRow="1" bandCol="1">
                <a:tableStyleId>{1FECB4D8-DB02-4DC6-A0A2-4F2EBAE1DC90}</a:tableStyleId>
              </a:tblPr>
              <a:tblGrid>
                <a:gridCol w="128016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594758">
                <a:tc>
                  <a:txBody>
                    <a:bodyPr/>
                    <a:lstStyle/>
                    <a:p>
                      <a:pPr marL="91440"/>
                      <a:endParaRPr lang="en-US" sz="10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084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More extensions will make it easier to remember Internet addresses because the words on both sides of the dot will have a meaningful connection.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2.89</a:t>
                      </a:r>
                    </a:p>
                  </a:txBody>
                  <a:tcPr marL="9525" marR="9525" marT="9525" marB="0" anchor="ctr"/>
                </a:tc>
              </a:tr>
              <a:tr h="872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More extensions will provide more opportunity to obtain or use a short or memorable name.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3.30</a:t>
                      </a:r>
                    </a:p>
                  </a:txBody>
                  <a:tcPr marL="9525" marR="9525" marT="9525" marB="0" anchor="ctr"/>
                </a:tc>
              </a:tr>
              <a:tr h="5815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More extensions will make Internet navigation more confusing.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3.66</a:t>
                      </a:r>
                    </a:p>
                  </a:txBody>
                  <a:tcPr marL="9525" marR="9525" marT="9525" marB="0" anchor="ctr"/>
                </a:tc>
              </a:tr>
              <a:tr h="1163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More extensions will be somewhat confusing at first, but then make domain names more useful after a period of adjustment.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3.44</a:t>
                      </a:r>
                    </a:p>
                  </a:txBody>
                  <a:tcPr marL="9525" marR="9525" marT="9525" marB="0" anchor="ctr"/>
                </a:tc>
              </a:tr>
              <a:tr h="5815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 see no reason to limit the number of domain name </a:t>
                      </a:r>
                      <a:r>
                        <a:rPr lang="en-US" sz="9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extensions.</a:t>
                      </a:r>
                      <a:endParaRPr lang="en-US" sz="9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By Country</a:t>
            </a:r>
            <a:r>
              <a:rPr lang="en-US" sz="1100" i="1" dirty="0"/>
              <a:t> </a:t>
            </a:r>
            <a:r>
              <a:rPr lang="en-US" sz="1100" i="1" dirty="0" smtClean="0"/>
              <a:t>(Mean </a:t>
            </a:r>
            <a:r>
              <a:rPr lang="en-US" sz="1100" i="1" dirty="0"/>
              <a:t>Rating on 1-5 Scale; </a:t>
            </a:r>
            <a:r>
              <a:rPr lang="en-US" sz="1100" i="1" dirty="0" smtClean="0"/>
              <a:t>5=Strongly Agree)</a:t>
            </a:r>
            <a:endParaRPr lang="en-US" sz="1100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07397" y="1123372"/>
            <a:ext cx="6777983" cy="611497"/>
            <a:chOff x="1340858" y="5511507"/>
            <a:chExt cx="6777983" cy="611497"/>
          </a:xfrm>
        </p:grpSpPr>
        <p:grpSp>
          <p:nvGrpSpPr>
            <p:cNvPr id="19" name="Group 18"/>
            <p:cNvGrpSpPr/>
            <p:nvPr/>
          </p:nvGrpSpPr>
          <p:grpSpPr>
            <a:xfrm>
              <a:off x="1340858" y="5511507"/>
              <a:ext cx="752129" cy="611497"/>
              <a:chOff x="1340858" y="5511507"/>
              <a:chExt cx="752129" cy="611497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6801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1340858" y="5876783"/>
                <a:ext cx="7521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Australia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129548" y="5511507"/>
              <a:ext cx="542136" cy="611497"/>
              <a:chOff x="2129548" y="5511507"/>
              <a:chExt cx="542136" cy="611497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314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129548" y="5876783"/>
                <a:ext cx="5421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Brazil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803810" y="5511507"/>
              <a:ext cx="550151" cy="611497"/>
              <a:chOff x="2803810" y="5511507"/>
              <a:chExt cx="550151" cy="61149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0766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2803810" y="5876783"/>
                <a:ext cx="5501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China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220293" y="5511507"/>
              <a:ext cx="513282" cy="611497"/>
              <a:chOff x="4220293" y="5511507"/>
              <a:chExt cx="513282" cy="611497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1594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4220293" y="5876783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India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400006" y="5511507"/>
              <a:ext cx="774571" cy="611497"/>
              <a:chOff x="3400006" y="5511507"/>
              <a:chExt cx="774571" cy="611497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6608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400006" y="5876783"/>
                <a:ext cx="7745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Germany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822014" y="5511507"/>
              <a:ext cx="625492" cy="611497"/>
              <a:chOff x="4822014" y="5511507"/>
              <a:chExt cx="625492" cy="61149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054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4822014" y="5876783"/>
                <a:ext cx="6254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Mexico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536550" y="5511507"/>
              <a:ext cx="603050" cy="611497"/>
              <a:chOff x="5536550" y="5511507"/>
              <a:chExt cx="603050" cy="61149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0320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536550" y="5876783"/>
                <a:ext cx="6030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Russia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202831" y="5511507"/>
              <a:ext cx="627095" cy="611497"/>
              <a:chOff x="6202831" y="5511507"/>
              <a:chExt cx="627095" cy="61149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3205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6202831" y="5876783"/>
                <a:ext cx="6270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Turkey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989521" y="5511507"/>
              <a:ext cx="406349" cy="611497"/>
              <a:chOff x="6989521" y="5511507"/>
              <a:chExt cx="406349" cy="61149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9521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6995380" y="5876783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UK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712492" y="5511507"/>
              <a:ext cx="406349" cy="611497"/>
              <a:chOff x="7712492" y="5511507"/>
              <a:chExt cx="406349" cy="61149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2492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731962" y="5876783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US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Q26. Having read in this survey about the possibility for more Internet domain name extensions such 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as .music, .book, .app,, how strongly do you agree or disagree with the following statements?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1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129842"/>
              </p:ext>
            </p:extLst>
          </p:nvPr>
        </p:nvGraphicFramePr>
        <p:xfrm>
          <a:off x="827088" y="1726170"/>
          <a:ext cx="7705725" cy="488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Total and By Country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34377" y="1797165"/>
            <a:ext cx="445043" cy="4335564"/>
            <a:chOff x="434377" y="1479916"/>
            <a:chExt cx="445043" cy="4335564"/>
          </a:xfrm>
        </p:grpSpPr>
        <p:grpSp>
          <p:nvGrpSpPr>
            <p:cNvPr id="5" name="Group 4"/>
            <p:cNvGrpSpPr/>
            <p:nvPr/>
          </p:nvGrpSpPr>
          <p:grpSpPr>
            <a:xfrm>
              <a:off x="434377" y="1901604"/>
              <a:ext cx="406352" cy="3913876"/>
              <a:chOff x="1560308" y="1408635"/>
              <a:chExt cx="406352" cy="382806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11" y="1761092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11" y="2180601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2936352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1408635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2528244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10" y="4437215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9" y="369899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3301800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405922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4830354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77" y="1479916"/>
              <a:ext cx="445043" cy="445043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921854" y="1041615"/>
            <a:ext cx="7708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a typeface="Times" panose="02020603050405020304" pitchFamily="18" charset="0"/>
                <a:cs typeface="Times New Roman" panose="02020603050405020304" pitchFamily="18" charset="0"/>
              </a:rPr>
              <a:t>More extensions will make it easier to remember Internet addresses because the words on both sides of the dot will have a meaningful connection</a:t>
            </a:r>
            <a:r>
              <a:rPr lang="en-US" sz="1600" b="1" dirty="0" smtClean="0">
                <a:ea typeface="Times" panose="02020603050405020304" pitchFamily="18" charset="0"/>
                <a:cs typeface="Times New Roman" panose="02020603050405020304" pitchFamily="18" charset="0"/>
              </a:rPr>
              <a:t>. (% Agree/Disagree)</a:t>
            </a:r>
            <a:endParaRPr lang="en-US" sz="1600" b="1" dirty="0"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Q26. Having read in this survey about the possibility for more Internet domain name extensions such 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as .music, .book, .app,, how strongly do you agree or disagree with the following statements?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3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903023"/>
              </p:ext>
            </p:extLst>
          </p:nvPr>
        </p:nvGraphicFramePr>
        <p:xfrm>
          <a:off x="827088" y="1726170"/>
          <a:ext cx="7705725" cy="488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Total and By Country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34377" y="1797165"/>
            <a:ext cx="445043" cy="4335564"/>
            <a:chOff x="434377" y="1479916"/>
            <a:chExt cx="445043" cy="4335564"/>
          </a:xfrm>
        </p:grpSpPr>
        <p:grpSp>
          <p:nvGrpSpPr>
            <p:cNvPr id="5" name="Group 4"/>
            <p:cNvGrpSpPr/>
            <p:nvPr/>
          </p:nvGrpSpPr>
          <p:grpSpPr>
            <a:xfrm>
              <a:off x="434377" y="1901604"/>
              <a:ext cx="406352" cy="3913876"/>
              <a:chOff x="1560308" y="1408635"/>
              <a:chExt cx="406352" cy="382806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11" y="1761092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11" y="2180601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2936352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1408635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2528244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10" y="4437215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9" y="369899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3301800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405922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4830354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77" y="1479916"/>
              <a:ext cx="445043" cy="445043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921854" y="1097601"/>
            <a:ext cx="7708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a typeface="Times" panose="02020603050405020304" pitchFamily="18" charset="0"/>
                <a:cs typeface="Times New Roman" panose="02020603050405020304" pitchFamily="18" charset="0"/>
              </a:rPr>
              <a:t>More extensions will provide more opportunity to obtain or use a short or memorable name</a:t>
            </a:r>
            <a:r>
              <a:rPr lang="en-US" sz="1600" b="1" dirty="0" smtClean="0">
                <a:ea typeface="Times" panose="02020603050405020304" pitchFamily="18" charset="0"/>
                <a:cs typeface="Times New Roman" panose="02020603050405020304" pitchFamily="18" charset="0"/>
              </a:rPr>
              <a:t>. (% Agree/Disagree)</a:t>
            </a:r>
            <a:endParaRPr lang="en-US" sz="1600" b="1" dirty="0"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Q26. Having read in this survey about the possibility for more Internet domain name extensions such 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as .music, .book, .app,, how strongly do you agree or disagree with the following statements?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1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47941"/>
              </p:ext>
            </p:extLst>
          </p:nvPr>
        </p:nvGraphicFramePr>
        <p:xfrm>
          <a:off x="827088" y="1726170"/>
          <a:ext cx="7705725" cy="488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Total and By Country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34377" y="1797165"/>
            <a:ext cx="445043" cy="4335564"/>
            <a:chOff x="434377" y="1479916"/>
            <a:chExt cx="445043" cy="4335564"/>
          </a:xfrm>
        </p:grpSpPr>
        <p:grpSp>
          <p:nvGrpSpPr>
            <p:cNvPr id="5" name="Group 4"/>
            <p:cNvGrpSpPr/>
            <p:nvPr/>
          </p:nvGrpSpPr>
          <p:grpSpPr>
            <a:xfrm>
              <a:off x="434377" y="1901604"/>
              <a:ext cx="406352" cy="3913876"/>
              <a:chOff x="1560308" y="1408635"/>
              <a:chExt cx="406352" cy="382806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11" y="1761092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11" y="2180601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2936352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1408635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2528244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10" y="4437215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9" y="369899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3301800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405922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4830354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77" y="1479916"/>
              <a:ext cx="445043" cy="445043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921854" y="1041615"/>
            <a:ext cx="7708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a typeface="Times" panose="02020603050405020304" pitchFamily="18" charset="0"/>
                <a:cs typeface="Times New Roman" panose="02020603050405020304" pitchFamily="18" charset="0"/>
              </a:rPr>
              <a:t>More extensions will make Internet navigation </a:t>
            </a:r>
            <a:r>
              <a:rPr lang="en-US" sz="1600" b="1" dirty="0" smtClean="0">
                <a:ea typeface="Times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ea typeface="Times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ea typeface="Times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1600" b="1" dirty="0">
                <a:ea typeface="Times" panose="02020603050405020304" pitchFamily="18" charset="0"/>
                <a:cs typeface="Times New Roman" panose="02020603050405020304" pitchFamily="18" charset="0"/>
              </a:rPr>
              <a:t>confusing</a:t>
            </a:r>
            <a:r>
              <a:rPr lang="en-US" sz="1600" b="1" dirty="0" smtClean="0">
                <a:ea typeface="Times" panose="02020603050405020304" pitchFamily="18" charset="0"/>
                <a:cs typeface="Times New Roman" panose="02020603050405020304" pitchFamily="18" charset="0"/>
              </a:rPr>
              <a:t>. (% Agree/Disagree)</a:t>
            </a:r>
            <a:endParaRPr lang="en-US" sz="1600" b="1" dirty="0"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Q26. Having read in this survey about the possibility for more Internet domain name extensions such 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as .music, .book, .app,, how strongly do you agree or disagree with the following statements?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5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31333"/>
              </p:ext>
            </p:extLst>
          </p:nvPr>
        </p:nvGraphicFramePr>
        <p:xfrm>
          <a:off x="827088" y="1726170"/>
          <a:ext cx="7705725" cy="488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Total and By Country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34377" y="1797165"/>
            <a:ext cx="445043" cy="4335564"/>
            <a:chOff x="434377" y="1479916"/>
            <a:chExt cx="445043" cy="4335564"/>
          </a:xfrm>
        </p:grpSpPr>
        <p:grpSp>
          <p:nvGrpSpPr>
            <p:cNvPr id="5" name="Group 4"/>
            <p:cNvGrpSpPr/>
            <p:nvPr/>
          </p:nvGrpSpPr>
          <p:grpSpPr>
            <a:xfrm>
              <a:off x="434377" y="1901604"/>
              <a:ext cx="406352" cy="3913876"/>
              <a:chOff x="1560308" y="1408635"/>
              <a:chExt cx="406352" cy="382806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11" y="1761092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11" y="2180601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2936352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1408635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2528244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10" y="4437215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9" y="369899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3301800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405922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4830354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77" y="1479916"/>
              <a:ext cx="445043" cy="445043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921854" y="1041615"/>
            <a:ext cx="7708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a typeface="Times" panose="02020603050405020304" pitchFamily="18" charset="0"/>
                <a:cs typeface="Times New Roman" panose="02020603050405020304" pitchFamily="18" charset="0"/>
              </a:rPr>
              <a:t>More extensions will be somewhat confusing at first, but then make domain names more useful after a period of adjustment.</a:t>
            </a:r>
          </a:p>
          <a:p>
            <a:r>
              <a:rPr lang="en-US" sz="1600" b="1" dirty="0" smtClean="0">
                <a:ea typeface="Times" panose="02020603050405020304" pitchFamily="18" charset="0"/>
                <a:cs typeface="Times New Roman" panose="02020603050405020304" pitchFamily="18" charset="0"/>
              </a:rPr>
              <a:t>(% Agree/Disagree)</a:t>
            </a:r>
            <a:endParaRPr lang="en-US" sz="1600" b="1" dirty="0"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Q26. Having read in this survey about the possibility for more Internet domain name extensions such 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as .music, .book, .app,, how strongly do you agree or disagree with the following statements?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452" y="2205038"/>
            <a:ext cx="4009111" cy="492443"/>
          </a:xfrm>
        </p:spPr>
        <p:txBody>
          <a:bodyPr/>
          <a:lstStyle/>
          <a:p>
            <a:pPr algn="ctr"/>
            <a:r>
              <a:rPr lang="en-US" sz="3200" dirty="0" smtClean="0"/>
              <a:t>Detailed Findings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188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178611"/>
              </p:ext>
            </p:extLst>
          </p:nvPr>
        </p:nvGraphicFramePr>
        <p:xfrm>
          <a:off x="827088" y="1726170"/>
          <a:ext cx="7705725" cy="488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Total and By Country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34377" y="1797165"/>
            <a:ext cx="445043" cy="4335564"/>
            <a:chOff x="434377" y="1479916"/>
            <a:chExt cx="445043" cy="4335564"/>
          </a:xfrm>
        </p:grpSpPr>
        <p:grpSp>
          <p:nvGrpSpPr>
            <p:cNvPr id="5" name="Group 4"/>
            <p:cNvGrpSpPr/>
            <p:nvPr/>
          </p:nvGrpSpPr>
          <p:grpSpPr>
            <a:xfrm>
              <a:off x="434377" y="1901604"/>
              <a:ext cx="406352" cy="3913876"/>
              <a:chOff x="1560308" y="1408635"/>
              <a:chExt cx="406352" cy="382806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11" y="1761092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11" y="2180601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2936352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1408635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2528244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10" y="4437215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9" y="369899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3301800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405922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308" y="4830354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77" y="1479916"/>
              <a:ext cx="445043" cy="445043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921854" y="1041615"/>
            <a:ext cx="7708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a typeface="Times" panose="02020603050405020304" pitchFamily="18" charset="0"/>
                <a:cs typeface="Times New Roman" panose="02020603050405020304" pitchFamily="18" charset="0"/>
              </a:rPr>
              <a:t>I see no reason to limit the number of domain name extensions.</a:t>
            </a:r>
          </a:p>
          <a:p>
            <a:r>
              <a:rPr lang="en-US" sz="1600" b="1" dirty="0" smtClean="0">
                <a:ea typeface="Times" panose="02020603050405020304" pitchFamily="18" charset="0"/>
                <a:cs typeface="Times New Roman" panose="02020603050405020304" pitchFamily="18" charset="0"/>
              </a:rPr>
              <a:t>(% Agree/Disagree)</a:t>
            </a:r>
            <a:endParaRPr lang="en-US" sz="1600" b="1" dirty="0"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Q26. Having read in this survey about the possibility for more Internet domain name extensions such 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as .music, .book, .app,, how strongly do you agree or disagree with the following statements?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7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71111"/>
              </p:ext>
            </p:extLst>
          </p:nvPr>
        </p:nvGraphicFramePr>
        <p:xfrm>
          <a:off x="827088" y="1341438"/>
          <a:ext cx="7705725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Global View - All Countries Combined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Q27. Are you aware of any efforts taking place that would expand the number of domain name extensions?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3" y="1008637"/>
            <a:ext cx="807966" cy="8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6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597830"/>
              </p:ext>
            </p:extLst>
          </p:nvPr>
        </p:nvGraphicFramePr>
        <p:xfrm>
          <a:off x="827088" y="1053059"/>
          <a:ext cx="7705725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By Country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4377" y="1752312"/>
            <a:ext cx="406352" cy="3913876"/>
            <a:chOff x="1560308" y="1408635"/>
            <a:chExt cx="406352" cy="38280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1761092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2180601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936352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1408635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528244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0" y="4437215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9" y="369899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3301800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05922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830354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Q27. Are you aware of any efforts taking place that would expand the number of domain name extensions?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1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668993"/>
              </p:ext>
            </p:extLst>
          </p:nvPr>
        </p:nvGraphicFramePr>
        <p:xfrm>
          <a:off x="827088" y="1341438"/>
          <a:ext cx="7705725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Global View - All Countries Combined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Q28. Which one of the following statements best describes your position about a possible increase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in the number of domain names?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3" y="999306"/>
            <a:ext cx="807966" cy="8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4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610913"/>
              </p:ext>
            </p:extLst>
          </p:nvPr>
        </p:nvGraphicFramePr>
        <p:xfrm>
          <a:off x="827088" y="1119674"/>
          <a:ext cx="7990341" cy="5234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By Country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4377" y="1724319"/>
            <a:ext cx="406352" cy="3913876"/>
            <a:chOff x="1560308" y="1408635"/>
            <a:chExt cx="406352" cy="38280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1761092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2180601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936352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1408635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528244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0" y="4437215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9" y="369899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3301800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05922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830354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Q28. Which one of the following statements best describes your position about a possible increase</a:t>
            </a:r>
            <a:b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in the number of domain names?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3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954200"/>
              </p:ext>
            </p:extLst>
          </p:nvPr>
        </p:nvGraphicFramePr>
        <p:xfrm>
          <a:off x="541176" y="1053059"/>
          <a:ext cx="8136293" cy="540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Global View - All Countries Combined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Q29. Which of the following do you believe are the best reason(s) for increasing the number of domain name extensions?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3" y="1008637"/>
            <a:ext cx="807966" cy="8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6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236853"/>
              </p:ext>
            </p:extLst>
          </p:nvPr>
        </p:nvGraphicFramePr>
        <p:xfrm>
          <a:off x="340677" y="1230348"/>
          <a:ext cx="6621621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21854" y="580836"/>
            <a:ext cx="8064500" cy="360363"/>
          </a:xfrm>
        </p:spPr>
        <p:txBody>
          <a:bodyPr/>
          <a:lstStyle/>
          <a:p>
            <a:r>
              <a:rPr lang="en-US" sz="1600" dirty="0" smtClean="0"/>
              <a:t>By Country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83373" y="5699488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83388" y="5717881"/>
            <a:ext cx="5770276" cy="611497"/>
            <a:chOff x="2301910" y="5511507"/>
            <a:chExt cx="5770276" cy="611497"/>
          </a:xfrm>
        </p:grpSpPr>
        <p:grpSp>
          <p:nvGrpSpPr>
            <p:cNvPr id="5" name="Group 4"/>
            <p:cNvGrpSpPr/>
            <p:nvPr/>
          </p:nvGrpSpPr>
          <p:grpSpPr>
            <a:xfrm>
              <a:off x="2301910" y="5511507"/>
              <a:ext cx="752129" cy="611497"/>
              <a:chOff x="2301910" y="5511507"/>
              <a:chExt cx="752129" cy="61149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7853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2301910" y="5876783"/>
                <a:ext cx="7521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Australia</a:t>
                </a:r>
                <a:endParaRPr lang="en-US" sz="10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987963" y="5511507"/>
              <a:ext cx="542136" cy="611497"/>
              <a:chOff x="2987963" y="5511507"/>
              <a:chExt cx="542136" cy="61149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3729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2987963" y="5876783"/>
                <a:ext cx="5421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Brazil</a:t>
                </a:r>
                <a:endParaRPr lang="en-US" sz="10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550263" y="5511507"/>
              <a:ext cx="550151" cy="611497"/>
              <a:chOff x="3550263" y="5511507"/>
              <a:chExt cx="550151" cy="61149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7219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3550263" y="5876783"/>
                <a:ext cx="5501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China</a:t>
                </a:r>
                <a:endParaRPr lang="en-US" sz="1000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742802" y="5511507"/>
              <a:ext cx="513282" cy="611497"/>
              <a:chOff x="4742802" y="5511507"/>
              <a:chExt cx="513282" cy="611497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4103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4742802" y="5876783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India</a:t>
                </a:r>
                <a:endParaRPr lang="en-US" sz="1000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043814" y="5511507"/>
              <a:ext cx="774571" cy="611497"/>
              <a:chOff x="4043814" y="5511507"/>
              <a:chExt cx="774571" cy="611497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0416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4043814" y="5876783"/>
                <a:ext cx="7745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Germany</a:t>
                </a:r>
                <a:endParaRPr lang="en-US" sz="1000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269882" y="5511507"/>
              <a:ext cx="625492" cy="611497"/>
              <a:chOff x="5269882" y="5511507"/>
              <a:chExt cx="625492" cy="611497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6922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5269882" y="5876783"/>
                <a:ext cx="6254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Mexico</a:t>
                </a:r>
                <a:endParaRPr lang="en-US" sz="10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835131" y="5511507"/>
              <a:ext cx="603050" cy="611497"/>
              <a:chOff x="5835131" y="5511507"/>
              <a:chExt cx="603050" cy="61149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8901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5835131" y="5876783"/>
                <a:ext cx="6030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Russia</a:t>
                </a:r>
                <a:endParaRPr lang="en-US" sz="1000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408101" y="5511507"/>
              <a:ext cx="627095" cy="611497"/>
              <a:chOff x="6408101" y="5511507"/>
              <a:chExt cx="627095" cy="611497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475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6408101" y="5876783"/>
                <a:ext cx="6270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Turkey</a:t>
                </a:r>
                <a:endParaRPr lang="en-US" sz="1000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7092162" y="5511507"/>
              <a:ext cx="406349" cy="611497"/>
              <a:chOff x="7092162" y="5511507"/>
              <a:chExt cx="406349" cy="611497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2162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7098021" y="5876783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UK</a:t>
                </a:r>
                <a:endParaRPr lang="en-US" sz="1000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7665837" y="5511507"/>
              <a:ext cx="406349" cy="611497"/>
              <a:chOff x="7665837" y="5511507"/>
              <a:chExt cx="406349" cy="611497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5837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7685307" y="5876783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US</a:t>
                </a:r>
                <a:endParaRPr lang="en-US" sz="10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7013253" y="1527567"/>
            <a:ext cx="1837188" cy="440120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8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A. I </a:t>
            </a:r>
            <a:r>
              <a:rPr lang="en-US" sz="800" dirty="0">
                <a:ea typeface="Times" panose="02020603050405020304" pitchFamily="18" charset="0"/>
                <a:cs typeface="Times New Roman" panose="02020603050405020304" pitchFamily="18" charset="0"/>
              </a:rPr>
              <a:t>can obtain a shorter, more relevant or more memorable domain (e.g., </a:t>
            </a:r>
            <a:r>
              <a:rPr lang="en-US" sz="800" dirty="0" err="1">
                <a:ea typeface="Times" panose="02020603050405020304" pitchFamily="18" charset="0"/>
                <a:cs typeface="Times New Roman" panose="02020603050405020304" pitchFamily="18" charset="0"/>
              </a:rPr>
              <a:t>joes.bike</a:t>
            </a:r>
            <a:r>
              <a:rPr lang="en-US" sz="800" dirty="0">
                <a:ea typeface="Times" panose="02020603050405020304" pitchFamily="18" charset="0"/>
                <a:cs typeface="Times New Roman" panose="02020603050405020304" pitchFamily="18" charset="0"/>
              </a:rPr>
              <a:t> vs joesbikeshop.com)</a:t>
            </a:r>
          </a:p>
          <a:p>
            <a:endParaRPr lang="en-US" sz="800" dirty="0" smtClean="0"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B. I </a:t>
            </a:r>
            <a:r>
              <a:rPr lang="en-US" sz="800" dirty="0">
                <a:ea typeface="Times" panose="02020603050405020304" pitchFamily="18" charset="0"/>
                <a:cs typeface="Times New Roman" panose="02020603050405020304" pitchFamily="18" charset="0"/>
              </a:rPr>
              <a:t>can link the meaning of my name with the meaning of the new extension. (e.g., </a:t>
            </a:r>
            <a:r>
              <a:rPr lang="en-US" sz="800" dirty="0" err="1">
                <a:ea typeface="Times" panose="02020603050405020304" pitchFamily="18" charset="0"/>
                <a:cs typeface="Arial" panose="020B0604020202020204" pitchFamily="34" charset="0"/>
              </a:rPr>
              <a:t>sc</a:t>
            </a:r>
            <a:r>
              <a:rPr lang="en-US" sz="800" dirty="0" err="1">
                <a:ea typeface="Times" panose="02020603050405020304" pitchFamily="18" charset="0"/>
                <a:cs typeface="Times New Roman" panose="02020603050405020304" pitchFamily="18" charset="0"/>
              </a:rPr>
              <a:t>hwinn.bike</a:t>
            </a:r>
            <a:r>
              <a:rPr lang="en-US" sz="800" dirty="0">
                <a:ea typeface="Times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en-US" sz="800" dirty="0">
                <a:ea typeface="Times" panose="02020603050405020304" pitchFamily="18" charset="0"/>
                <a:cs typeface="Arial" panose="020B0604020202020204" pitchFamily="34" charset="0"/>
              </a:rPr>
              <a:t>sc</a:t>
            </a:r>
            <a:r>
              <a:rPr lang="en-US" sz="800" dirty="0">
                <a:ea typeface="Times" panose="02020603050405020304" pitchFamily="18" charset="0"/>
                <a:cs typeface="Times New Roman" panose="02020603050405020304" pitchFamily="18" charset="0"/>
              </a:rPr>
              <a:t>hwinn.com)</a:t>
            </a:r>
          </a:p>
          <a:p>
            <a:endParaRPr lang="en-US" sz="800" dirty="0" smtClean="0"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C. My </a:t>
            </a:r>
            <a:r>
              <a:rPr lang="en-US" sz="800" dirty="0">
                <a:ea typeface="Times" panose="02020603050405020304" pitchFamily="18" charset="0"/>
                <a:cs typeface="Times New Roman" panose="02020603050405020304" pitchFamily="18" charset="0"/>
              </a:rPr>
              <a:t>preferred domain name in .com was already taken. </a:t>
            </a:r>
            <a:r>
              <a:rPr lang="en-US" sz="8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800" dirty="0">
                <a:ea typeface="Times" panose="02020603050405020304" pitchFamily="18" charset="0"/>
                <a:cs typeface="Times New Roman" panose="02020603050405020304" pitchFamily="18" charset="0"/>
              </a:rPr>
              <a:t>new domain extensions expand my options. </a:t>
            </a:r>
          </a:p>
          <a:p>
            <a:endParaRPr lang="en-US" sz="800" dirty="0" smtClean="0"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D. The </a:t>
            </a:r>
            <a:r>
              <a:rPr lang="en-US" sz="800" dirty="0">
                <a:ea typeface="Times" panose="02020603050405020304" pitchFamily="18" charset="0"/>
                <a:cs typeface="Times New Roman" panose="02020603050405020304" pitchFamily="18" charset="0"/>
              </a:rPr>
              <a:t>new extensions better indicate the purpose of an organization or website (e.g., .music)</a:t>
            </a:r>
          </a:p>
          <a:p>
            <a:endParaRPr lang="en-US" sz="800" dirty="0" smtClean="0"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E. It’s </a:t>
            </a:r>
            <a:r>
              <a:rPr lang="en-US" sz="800" dirty="0">
                <a:ea typeface="Times" panose="02020603050405020304" pitchFamily="18" charset="0"/>
                <a:cs typeface="Times New Roman" panose="02020603050405020304" pitchFamily="18" charset="0"/>
              </a:rPr>
              <a:t>new and novel and that will help me to get attention (e.g., .ninja)</a:t>
            </a:r>
          </a:p>
          <a:p>
            <a:endParaRPr lang="en-US" sz="800" dirty="0" smtClean="0"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F. To </a:t>
            </a:r>
            <a:r>
              <a:rPr lang="en-US" sz="800" dirty="0">
                <a:ea typeface="Times" panose="02020603050405020304" pitchFamily="18" charset="0"/>
                <a:cs typeface="Times New Roman" panose="02020603050405020304" pitchFamily="18" charset="0"/>
              </a:rPr>
              <a:t>provide a wide variety and availability of categories (brand names, industry types, communities, etc.</a:t>
            </a:r>
          </a:p>
          <a:p>
            <a:endParaRPr lang="en-US" sz="800" dirty="0" smtClean="0"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G. Other </a:t>
            </a:r>
            <a:r>
              <a:rPr lang="en-US" sz="800" dirty="0">
                <a:ea typeface="Times" panose="02020603050405020304" pitchFamily="18" charset="0"/>
                <a:cs typeface="Times New Roman" panose="02020603050405020304" pitchFamily="18" charset="0"/>
              </a:rPr>
              <a:t>reason </a:t>
            </a:r>
          </a:p>
          <a:p>
            <a:endParaRPr lang="en-US" sz="800" dirty="0" smtClean="0"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H. There </a:t>
            </a:r>
            <a:r>
              <a:rPr lang="en-US" sz="800" dirty="0">
                <a:ea typeface="Times" panose="02020603050405020304" pitchFamily="18" charset="0"/>
                <a:cs typeface="Times New Roman" panose="02020603050405020304" pitchFamily="18" charset="0"/>
              </a:rPr>
              <a:t>are no good reasons for establishing new domain name extensions</a:t>
            </a:r>
            <a:endParaRPr lang="en-US" sz="8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408" y="829976"/>
            <a:ext cx="81804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Best Reasons for Increasing the Number of Domain Name Extensions</a:t>
            </a:r>
            <a:br>
              <a:rPr lang="en-US" sz="1600" b="1" dirty="0" smtClean="0"/>
            </a:br>
            <a:r>
              <a:rPr lang="en-US" sz="1400" i="1" dirty="0" smtClean="0"/>
              <a:t>(%; Multiple Responses)</a:t>
            </a:r>
            <a:endParaRPr lang="en-US" sz="1600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Q29. Which of the following do you believe are the best reason(s) for increasing the number of domain name extensions?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982944"/>
              </p:ext>
            </p:extLst>
          </p:nvPr>
        </p:nvGraphicFramePr>
        <p:xfrm>
          <a:off x="827088" y="1341438"/>
          <a:ext cx="7705725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Global View - All Countries Combined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Q30. Have you seen any of the new domain name extensions in use?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3" y="1008637"/>
            <a:ext cx="807966" cy="8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9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949383"/>
              </p:ext>
            </p:extLst>
          </p:nvPr>
        </p:nvGraphicFramePr>
        <p:xfrm>
          <a:off x="827088" y="1341438"/>
          <a:ext cx="7705725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By Country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4377" y="1789636"/>
            <a:ext cx="406352" cy="3913876"/>
            <a:chOff x="1560308" y="1408635"/>
            <a:chExt cx="406352" cy="38280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1761092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1" y="2180601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936352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1408635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2528244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10" y="4437215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9" y="369899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3301800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05922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308" y="4830354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Q30. Have you seen any of the new domain name extensions in use?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7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379828"/>
              </p:ext>
            </p:extLst>
          </p:nvPr>
        </p:nvGraphicFramePr>
        <p:xfrm>
          <a:off x="541176" y="1341438"/>
          <a:ext cx="8136293" cy="512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Global View - All Countries Combined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3" y="1008637"/>
            <a:ext cx="807966" cy="807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Q31. Where have you seen a new domain name extension in use?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8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173629"/>
              </p:ext>
            </p:extLst>
          </p:nvPr>
        </p:nvGraphicFramePr>
        <p:xfrm>
          <a:off x="383762" y="1053059"/>
          <a:ext cx="8340360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- Generic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21854" y="590055"/>
            <a:ext cx="8064500" cy="360363"/>
          </a:xfrm>
        </p:spPr>
        <p:txBody>
          <a:bodyPr/>
          <a:lstStyle/>
          <a:p>
            <a:r>
              <a:rPr lang="en-US" sz="1800" dirty="0" smtClean="0"/>
              <a:t>Where would you go to </a:t>
            </a:r>
            <a:r>
              <a:rPr lang="en-US" sz="1800" u="sng" dirty="0" smtClean="0"/>
              <a:t>buy shoes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64711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Q9. Where would you go to buy shoes?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98262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42936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45192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36314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88042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94021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36550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40155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073500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796471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060747" y="29816"/>
            <a:ext cx="864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i="1" dirty="0" smtClean="0">
                <a:solidFill>
                  <a:schemeClr val="accent3"/>
                </a:solidFill>
              </a:rPr>
              <a:t>Preferences</a:t>
            </a:r>
            <a:endParaRPr lang="en-US" sz="9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073079"/>
              </p:ext>
            </p:extLst>
          </p:nvPr>
        </p:nvGraphicFramePr>
        <p:xfrm>
          <a:off x="340677" y="1230348"/>
          <a:ext cx="6621621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Usage Preferences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91220" y="590451"/>
            <a:ext cx="8064500" cy="360363"/>
          </a:xfrm>
        </p:spPr>
        <p:txBody>
          <a:bodyPr/>
          <a:lstStyle/>
          <a:p>
            <a:r>
              <a:rPr lang="en-US" sz="1600" dirty="0" smtClean="0"/>
              <a:t>By Country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27387" y="5774132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55395" y="5689888"/>
            <a:ext cx="5770276" cy="611497"/>
            <a:chOff x="2301910" y="5511507"/>
            <a:chExt cx="5770276" cy="611497"/>
          </a:xfrm>
        </p:grpSpPr>
        <p:grpSp>
          <p:nvGrpSpPr>
            <p:cNvPr id="5" name="Group 4"/>
            <p:cNvGrpSpPr/>
            <p:nvPr/>
          </p:nvGrpSpPr>
          <p:grpSpPr>
            <a:xfrm>
              <a:off x="2301910" y="5511507"/>
              <a:ext cx="752129" cy="611497"/>
              <a:chOff x="2301910" y="5511507"/>
              <a:chExt cx="752129" cy="61149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7853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2301910" y="5876783"/>
                <a:ext cx="7521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Australia</a:t>
                </a:r>
                <a:endParaRPr lang="en-US" sz="10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987963" y="5511507"/>
              <a:ext cx="542136" cy="611497"/>
              <a:chOff x="2987963" y="5511507"/>
              <a:chExt cx="542136" cy="61149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3729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2987963" y="5876783"/>
                <a:ext cx="5421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Brazil</a:t>
                </a:r>
                <a:endParaRPr lang="en-US" sz="10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550263" y="5511507"/>
              <a:ext cx="550151" cy="611497"/>
              <a:chOff x="3550263" y="5511507"/>
              <a:chExt cx="550151" cy="61149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7219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3550263" y="5876783"/>
                <a:ext cx="5501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China</a:t>
                </a:r>
                <a:endParaRPr lang="en-US" sz="1000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742802" y="5511507"/>
              <a:ext cx="513282" cy="611497"/>
              <a:chOff x="4742802" y="5511507"/>
              <a:chExt cx="513282" cy="611497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4103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4742802" y="5876783"/>
                <a:ext cx="5132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India</a:t>
                </a:r>
                <a:endParaRPr lang="en-US" sz="1000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043814" y="5511507"/>
              <a:ext cx="774571" cy="611497"/>
              <a:chOff x="4043814" y="5511507"/>
              <a:chExt cx="774571" cy="611497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0416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4043814" y="5876783"/>
                <a:ext cx="7745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Germany</a:t>
                </a:r>
                <a:endParaRPr lang="en-US" sz="1000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269882" y="5511507"/>
              <a:ext cx="625492" cy="611497"/>
              <a:chOff x="5269882" y="5511507"/>
              <a:chExt cx="625492" cy="611497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6922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5269882" y="5876783"/>
                <a:ext cx="6254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Mexico</a:t>
                </a:r>
                <a:endParaRPr lang="en-US" sz="10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835131" y="5511507"/>
              <a:ext cx="603050" cy="611497"/>
              <a:chOff x="5835131" y="5511507"/>
              <a:chExt cx="603050" cy="61149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8901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5835131" y="5876783"/>
                <a:ext cx="6030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Russia</a:t>
                </a:r>
                <a:endParaRPr lang="en-US" sz="1000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408101" y="5511507"/>
              <a:ext cx="627095" cy="611497"/>
              <a:chOff x="6408101" y="5511507"/>
              <a:chExt cx="627095" cy="611497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475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6408101" y="5876783"/>
                <a:ext cx="6270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Turkey</a:t>
                </a:r>
                <a:endParaRPr lang="en-US" sz="1000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7092162" y="5511507"/>
              <a:ext cx="406349" cy="611497"/>
              <a:chOff x="7092162" y="5511507"/>
              <a:chExt cx="406349" cy="611497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2162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7098021" y="5876783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UK</a:t>
                </a:r>
                <a:endParaRPr lang="en-US" sz="1000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7665837" y="5511507"/>
              <a:ext cx="406349" cy="611497"/>
              <a:chOff x="7665837" y="5511507"/>
              <a:chExt cx="406349" cy="611497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5837" y="5511507"/>
                <a:ext cx="406349" cy="4063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7685307" y="5876783"/>
                <a:ext cx="367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US</a:t>
                </a:r>
                <a:endParaRPr lang="en-US" sz="10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7087898" y="1126911"/>
            <a:ext cx="1837188" cy="517064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1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A. Visited </a:t>
            </a:r>
            <a:r>
              <a:rPr lang="en-US" sz="1100" dirty="0">
                <a:ea typeface="Times" panose="02020603050405020304" pitchFamily="18" charset="0"/>
                <a:cs typeface="Times New Roman" panose="02020603050405020304" pitchFamily="18" charset="0"/>
              </a:rPr>
              <a:t>a website with a new domain name extension</a:t>
            </a:r>
          </a:p>
          <a:p>
            <a:endParaRPr lang="en-US" sz="1100" dirty="0" smtClean="0"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B. Saw </a:t>
            </a:r>
            <a:r>
              <a:rPr lang="en-US" sz="1100" dirty="0">
                <a:ea typeface="Times" panose="02020603050405020304" pitchFamily="18" charset="0"/>
                <a:cs typeface="Times New Roman" panose="02020603050405020304" pitchFamily="18" charset="0"/>
              </a:rPr>
              <a:t>an advertisement with a new domain name extension</a:t>
            </a:r>
          </a:p>
          <a:p>
            <a:endParaRPr lang="en-US" sz="1100" dirty="0" smtClean="0"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C. Noticed </a:t>
            </a:r>
            <a:r>
              <a:rPr lang="en-US" sz="1100" dirty="0">
                <a:ea typeface="Times" panose="02020603050405020304" pitchFamily="18" charset="0"/>
                <a:cs typeface="Times New Roman" panose="02020603050405020304" pitchFamily="18" charset="0"/>
              </a:rPr>
              <a:t>a new domain name extension in a search result</a:t>
            </a:r>
          </a:p>
          <a:p>
            <a:endParaRPr lang="en-US" sz="1100" dirty="0" smtClean="0"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D. Received </a:t>
            </a:r>
            <a:r>
              <a:rPr lang="en-US" sz="1100" dirty="0">
                <a:ea typeface="Times" panose="02020603050405020304" pitchFamily="18" charset="0"/>
                <a:cs typeface="Times New Roman" panose="02020603050405020304" pitchFamily="18" charset="0"/>
              </a:rPr>
              <a:t>an email from someone using a new domain name extension </a:t>
            </a:r>
          </a:p>
          <a:p>
            <a:endParaRPr lang="en-US" sz="1100" dirty="0" smtClean="0"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E. Noticed </a:t>
            </a:r>
            <a:r>
              <a:rPr lang="en-US" sz="1100" dirty="0">
                <a:ea typeface="Times" panose="02020603050405020304" pitchFamily="18" charset="0"/>
                <a:cs typeface="Times New Roman" panose="02020603050405020304" pitchFamily="18" charset="0"/>
              </a:rPr>
              <a:t>new domain names when visiting the website or app of a domain name registrar (e.g., </a:t>
            </a:r>
            <a:r>
              <a:rPr lang="en-US" sz="1100" dirty="0" err="1">
                <a:ea typeface="Times" panose="02020603050405020304" pitchFamily="18" charset="0"/>
                <a:cs typeface="Times New Roman" panose="02020603050405020304" pitchFamily="18" charset="0"/>
              </a:rPr>
              <a:t>GoDaddy</a:t>
            </a:r>
            <a:r>
              <a:rPr lang="en-US" sz="1100" dirty="0">
                <a:ea typeface="Times" panose="02020603050405020304" pitchFamily="18" charset="0"/>
                <a:cs typeface="Times New Roman" panose="02020603050405020304" pitchFamily="18" charset="0"/>
              </a:rPr>
              <a:t>, 1and1, etc.)</a:t>
            </a:r>
          </a:p>
          <a:p>
            <a:endParaRPr lang="en-US" sz="1100" dirty="0" smtClean="0"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F. Other </a:t>
            </a:r>
            <a:endParaRPr lang="en-US" sz="1100" dirty="0"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 smtClean="0"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G. Don’t </a:t>
            </a:r>
            <a:r>
              <a:rPr lang="en-US" sz="1100" dirty="0">
                <a:ea typeface="Times" panose="02020603050405020304" pitchFamily="18" charset="0"/>
                <a:cs typeface="Times New Roman" panose="02020603050405020304" pitchFamily="18" charset="0"/>
              </a:rPr>
              <a:t>know/don’t remember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9600" y="788166"/>
            <a:ext cx="72362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Where Have Seen a New Domain Name Extension in Use (%)</a:t>
            </a:r>
            <a:br>
              <a:rPr lang="en-US" sz="1600" b="1" dirty="0" smtClean="0"/>
            </a:br>
            <a:r>
              <a:rPr lang="en-US" sz="1400" i="1" dirty="0" smtClean="0"/>
              <a:t>(Base=Have Seen Names in Use; Multiple Responses)</a:t>
            </a:r>
            <a:endParaRPr lang="en-US" sz="1600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Q31. Where have you seen a new domain name extension in use?</a:t>
            </a:r>
          </a:p>
        </p:txBody>
      </p:sp>
    </p:spTree>
    <p:extLst>
      <p:ext uri="{BB962C8B-B14F-4D97-AF65-F5344CB8AC3E}">
        <p14:creationId xmlns:p14="http://schemas.microsoft.com/office/powerpoint/2010/main" val="33959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358783"/>
              </p:ext>
            </p:extLst>
          </p:nvPr>
        </p:nvGraphicFramePr>
        <p:xfrm>
          <a:off x="337835" y="1153043"/>
          <a:ext cx="8531978" cy="5092869"/>
        </p:xfrm>
        <a:graphic>
          <a:graphicData uri="http://schemas.openxmlformats.org/drawingml/2006/table">
            <a:tbl>
              <a:tblPr firstRow="1" bandCol="1">
                <a:tableStyleId>{1FECB4D8-DB02-4DC6-A0A2-4F2EBAE1DC90}</a:tableStyleId>
              </a:tblPr>
              <a:tblGrid>
                <a:gridCol w="1554480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</a:tblGrid>
              <a:tr h="703749">
                <a:tc>
                  <a:txBody>
                    <a:bodyPr/>
                    <a:lstStyle/>
                    <a:p>
                      <a:pPr marL="91440" algn="l"/>
                      <a:r>
                        <a:rPr lang="en-US" sz="1000" baseline="0" dirty="0" smtClean="0"/>
                        <a:t>   </a:t>
                      </a:r>
                      <a:r>
                        <a:rPr lang="en-US" sz="1000" dirty="0" smtClean="0"/>
                        <a:t>%</a:t>
                      </a:r>
                    </a:p>
                    <a:p>
                      <a:pPr marL="91440" algn="l"/>
                      <a:endParaRPr lang="en-US" sz="1000" dirty="0"/>
                    </a:p>
                  </a:txBody>
                  <a:tcPr marL="0" marR="0" marT="0" marB="0" anchor="b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/>
                      <a:endParaRPr lang="en-US" sz="1000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gridSpan="12"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400" b="1" u="sng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18-24</a:t>
                      </a:r>
                      <a:endParaRPr lang="en-US" sz="1400" b="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25-34</a:t>
                      </a:r>
                      <a:endParaRPr lang="en-US" sz="14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35-44</a:t>
                      </a:r>
                      <a:endParaRPr lang="en-US" sz="14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45-54</a:t>
                      </a:r>
                      <a:endParaRPr lang="en-US" sz="14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55-64</a:t>
                      </a:r>
                      <a:endParaRPr lang="en-US" sz="14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65-69</a:t>
                      </a:r>
                      <a:endParaRPr lang="en-US" sz="14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70+</a:t>
                      </a:r>
                      <a:endParaRPr lang="en-US" sz="14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gridSpan="12"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US" sz="1400" b="1" u="sng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400" b="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400" b="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 smtClean="0"/>
              <a:t>By Country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542513" y="6593812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Q3. What is your age?</a:t>
            </a:r>
          </a:p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Q4. Are you…?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94449" y="1200997"/>
            <a:ext cx="6830891" cy="617855"/>
            <a:chOff x="1894449" y="1200997"/>
            <a:chExt cx="6830891" cy="617855"/>
          </a:xfrm>
        </p:grpSpPr>
        <p:grpSp>
          <p:nvGrpSpPr>
            <p:cNvPr id="18" name="Group 17"/>
            <p:cNvGrpSpPr/>
            <p:nvPr/>
          </p:nvGrpSpPr>
          <p:grpSpPr>
            <a:xfrm>
              <a:off x="2469879" y="1207355"/>
              <a:ext cx="6255461" cy="611497"/>
              <a:chOff x="1863380" y="5511507"/>
              <a:chExt cx="6255461" cy="61149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863380" y="5511507"/>
                <a:ext cx="752129" cy="611497"/>
                <a:chOff x="1863380" y="5511507"/>
                <a:chExt cx="752129" cy="611497"/>
              </a:xfrm>
            </p:grpSpPr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9323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8" name="TextBox 47"/>
                <p:cNvSpPr txBox="1"/>
                <p:nvPr/>
              </p:nvSpPr>
              <p:spPr>
                <a:xfrm>
                  <a:off x="1863380" y="5876783"/>
                  <a:ext cx="75212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Australia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596080" y="5511507"/>
                <a:ext cx="542136" cy="611497"/>
                <a:chOff x="2596080" y="5511507"/>
                <a:chExt cx="542136" cy="611497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1846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>
                  <a:off x="2596080" y="5876783"/>
                  <a:ext cx="54213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Brazil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3214364" y="5511507"/>
                <a:ext cx="550151" cy="611497"/>
                <a:chOff x="3214364" y="5511507"/>
                <a:chExt cx="550151" cy="611497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1320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>
                  <a:off x="3214364" y="5876783"/>
                  <a:ext cx="55015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China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481553" y="5511507"/>
                <a:ext cx="513282" cy="611497"/>
                <a:chOff x="4481553" y="5511507"/>
                <a:chExt cx="513282" cy="611497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22854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2" name="TextBox 41"/>
                <p:cNvSpPr txBox="1"/>
                <p:nvPr/>
              </p:nvSpPr>
              <p:spPr>
                <a:xfrm>
                  <a:off x="4481553" y="5876783"/>
                  <a:ext cx="51328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India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3754578" y="5511507"/>
                <a:ext cx="774571" cy="611497"/>
                <a:chOff x="3754578" y="5511507"/>
                <a:chExt cx="774571" cy="611497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1180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3754578" y="5876783"/>
                  <a:ext cx="77457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Germany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055284" y="5511507"/>
                <a:ext cx="625492" cy="611497"/>
                <a:chOff x="5055284" y="5511507"/>
                <a:chExt cx="625492" cy="611497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2324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8" name="TextBox 37"/>
                <p:cNvSpPr txBox="1"/>
                <p:nvPr/>
              </p:nvSpPr>
              <p:spPr>
                <a:xfrm>
                  <a:off x="5055284" y="5876783"/>
                  <a:ext cx="62549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Mexico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704508" y="5511507"/>
                <a:ext cx="603050" cy="611497"/>
                <a:chOff x="5704508" y="5511507"/>
                <a:chExt cx="603050" cy="611497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8278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6" name="TextBox 35"/>
                <p:cNvSpPr txBox="1"/>
                <p:nvPr/>
              </p:nvSpPr>
              <p:spPr>
                <a:xfrm>
                  <a:off x="5704508" y="5876783"/>
                  <a:ext cx="6030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Russia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324134" y="5511507"/>
                <a:ext cx="627095" cy="611497"/>
                <a:chOff x="6324134" y="5511507"/>
                <a:chExt cx="627095" cy="611497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34508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4" name="TextBox 33"/>
                <p:cNvSpPr txBox="1"/>
                <p:nvPr/>
              </p:nvSpPr>
              <p:spPr>
                <a:xfrm>
                  <a:off x="6324134" y="5876783"/>
                  <a:ext cx="62709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Turkey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7101493" y="5511507"/>
                <a:ext cx="406349" cy="611497"/>
                <a:chOff x="7101493" y="5511507"/>
                <a:chExt cx="406349" cy="611497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01493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7107352" y="5876783"/>
                  <a:ext cx="36740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UK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7712492" y="5511507"/>
                <a:ext cx="406349" cy="611497"/>
                <a:chOff x="7712492" y="5511507"/>
                <a:chExt cx="406349" cy="611497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12492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7731962" y="5876783"/>
                  <a:ext cx="36740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US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894449" y="1200997"/>
              <a:ext cx="590226" cy="617855"/>
              <a:chOff x="1474568" y="1191666"/>
              <a:chExt cx="590226" cy="61785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474568" y="1563300"/>
                <a:ext cx="5902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Global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40" y="1191666"/>
                <a:ext cx="404633" cy="404633"/>
              </a:xfrm>
              <a:prstGeom prst="rect">
                <a:avLst/>
              </a:prstGeom>
            </p:spPr>
          </p:pic>
        </p:grpSp>
      </p:grpSp>
      <p:pic>
        <p:nvPicPr>
          <p:cNvPr id="51" name="Picture 3" descr="\\psf\Host\Volumes\mktg\Marketing\Interactive_Studio\Marketing\Post_Merger\Presentations\RN_Mobile_Icon_Gallery_9_13\Icons\Icon_2_0005_GENDER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6" y="5211738"/>
            <a:ext cx="228802" cy="2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378837" y="1924214"/>
            <a:ext cx="373126" cy="275564"/>
            <a:chOff x="817097" y="1360709"/>
            <a:chExt cx="373126" cy="250513"/>
          </a:xfrm>
        </p:grpSpPr>
        <p:pic>
          <p:nvPicPr>
            <p:cNvPr id="53" name="Picture 3" descr="\\psf\Host\Volumes\mktg\Marketing\Interactive_Studio\Marketing\Post_Merger\Presentations\RN_Mobile_Icon_Gallery_9_13\Icons\Icon_2_0005_GENDER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043"/>
            <a:stretch/>
          </p:blipFill>
          <p:spPr bwMode="auto">
            <a:xfrm>
              <a:off x="1075921" y="1360709"/>
              <a:ext cx="114302" cy="250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 descr="\\psf\Host\Volumes\mktg\Marketing\Interactive_Studio\Marketing\Post_Merger\Presentations\RN_Mobile_Icon_Gallery_9_13\Icons\Icon_2_0005_GENDER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043"/>
            <a:stretch/>
          </p:blipFill>
          <p:spPr bwMode="auto">
            <a:xfrm>
              <a:off x="928364" y="1406123"/>
              <a:ext cx="91914" cy="201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3" descr="\\psf\Host\Volumes\mktg\Marketing\Interactive_Studio\Marketing\Post_Merger\Presentations\RN_Mobile_Icon_Gallery_9_13\Icons\Icon_2_0005_GENDER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043"/>
            <a:stretch/>
          </p:blipFill>
          <p:spPr bwMode="auto">
            <a:xfrm>
              <a:off x="817097" y="1474447"/>
              <a:ext cx="61550" cy="134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999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638657"/>
              </p:ext>
            </p:extLst>
          </p:nvPr>
        </p:nvGraphicFramePr>
        <p:xfrm>
          <a:off x="337835" y="1153043"/>
          <a:ext cx="8531978" cy="44223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54480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</a:tblGrid>
              <a:tr h="703749">
                <a:tc>
                  <a:txBody>
                    <a:bodyPr/>
                    <a:lstStyle/>
                    <a:p>
                      <a:pPr marL="91440" algn="l"/>
                      <a:r>
                        <a:rPr lang="en-US" sz="1000" baseline="0" dirty="0" smtClean="0"/>
                        <a:t>  </a:t>
                      </a:r>
                      <a:r>
                        <a:rPr lang="en-US" sz="1000" dirty="0" smtClean="0"/>
                        <a:t>%</a:t>
                      </a:r>
                    </a:p>
                    <a:p>
                      <a:pPr marL="91440" algn="l"/>
                      <a:endParaRPr lang="en-US" sz="1000" dirty="0"/>
                    </a:p>
                  </a:txBody>
                  <a:tcPr marL="0" marR="0" marT="0" marB="0" anchor="b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/>
                      <a:endParaRPr lang="en-US" sz="1000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gridSpan="12"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# Hours/Day Use Internet (not including email)</a:t>
                      </a:r>
                      <a:endParaRPr lang="en-US" sz="1400" b="1" u="sng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 to less than 2</a:t>
                      </a:r>
                      <a:endParaRPr lang="en-US" sz="14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 to less than 3</a:t>
                      </a:r>
                      <a:endParaRPr lang="en-US" sz="14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3 to less than 5</a:t>
                      </a:r>
                      <a:endParaRPr lang="en-US" sz="14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 or more hours/day</a:t>
                      </a:r>
                      <a:endParaRPr lang="en-US" sz="14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gridSpan="12"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Purpose Internet is Used the Most</a:t>
                      </a:r>
                      <a:endParaRPr lang="en-US" sz="1400" b="1" u="sng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Business/Work</a:t>
                      </a:r>
                      <a:endParaRPr lang="en-US" sz="1400" b="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  <a:endParaRPr lang="en-US" sz="1400" b="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Personal</a:t>
                      </a:r>
                      <a:endParaRPr lang="en-US" sz="1400" b="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Metrics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 smtClean="0"/>
              <a:t>By Country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542513" y="6593812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Q5. On average, how many hours per day do you use the Internet (not including checking/sending email)?</a:t>
            </a:r>
          </a:p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Q6. For what purposes do you use the Internet the most? 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94449" y="1200997"/>
            <a:ext cx="6830891" cy="617855"/>
            <a:chOff x="1894449" y="1200997"/>
            <a:chExt cx="6830891" cy="617855"/>
          </a:xfrm>
        </p:grpSpPr>
        <p:grpSp>
          <p:nvGrpSpPr>
            <p:cNvPr id="18" name="Group 17"/>
            <p:cNvGrpSpPr/>
            <p:nvPr/>
          </p:nvGrpSpPr>
          <p:grpSpPr>
            <a:xfrm>
              <a:off x="2469879" y="1207355"/>
              <a:ext cx="6255461" cy="611497"/>
              <a:chOff x="1863380" y="5511507"/>
              <a:chExt cx="6255461" cy="61149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863380" y="5511507"/>
                <a:ext cx="752129" cy="611497"/>
                <a:chOff x="1863380" y="5511507"/>
                <a:chExt cx="752129" cy="611497"/>
              </a:xfrm>
            </p:grpSpPr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9323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8" name="TextBox 47"/>
                <p:cNvSpPr txBox="1"/>
                <p:nvPr/>
              </p:nvSpPr>
              <p:spPr>
                <a:xfrm>
                  <a:off x="1863380" y="5876783"/>
                  <a:ext cx="75212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Australia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596080" y="5511507"/>
                <a:ext cx="542136" cy="611497"/>
                <a:chOff x="2596080" y="5511507"/>
                <a:chExt cx="542136" cy="611497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1846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>
                  <a:off x="2596080" y="5876783"/>
                  <a:ext cx="54213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Brazil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3214364" y="5511507"/>
                <a:ext cx="550151" cy="611497"/>
                <a:chOff x="3214364" y="5511507"/>
                <a:chExt cx="550151" cy="611497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1320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>
                  <a:off x="3214364" y="5876783"/>
                  <a:ext cx="55015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China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481553" y="5511507"/>
                <a:ext cx="513282" cy="611497"/>
                <a:chOff x="4481553" y="5511507"/>
                <a:chExt cx="513282" cy="611497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22854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2" name="TextBox 41"/>
                <p:cNvSpPr txBox="1"/>
                <p:nvPr/>
              </p:nvSpPr>
              <p:spPr>
                <a:xfrm>
                  <a:off x="4481553" y="5876783"/>
                  <a:ext cx="51328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India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3754578" y="5511507"/>
                <a:ext cx="774571" cy="611497"/>
                <a:chOff x="3754578" y="5511507"/>
                <a:chExt cx="774571" cy="611497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1180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3754578" y="5876783"/>
                  <a:ext cx="77457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Germany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055284" y="5511507"/>
                <a:ext cx="625492" cy="611497"/>
                <a:chOff x="5055284" y="5511507"/>
                <a:chExt cx="625492" cy="611497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2324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8" name="TextBox 37"/>
                <p:cNvSpPr txBox="1"/>
                <p:nvPr/>
              </p:nvSpPr>
              <p:spPr>
                <a:xfrm>
                  <a:off x="5055284" y="5876783"/>
                  <a:ext cx="62549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Mexico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704508" y="5511507"/>
                <a:ext cx="603050" cy="611497"/>
                <a:chOff x="5704508" y="5511507"/>
                <a:chExt cx="603050" cy="611497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8278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6" name="TextBox 35"/>
                <p:cNvSpPr txBox="1"/>
                <p:nvPr/>
              </p:nvSpPr>
              <p:spPr>
                <a:xfrm>
                  <a:off x="5704508" y="5876783"/>
                  <a:ext cx="6030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Russia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324134" y="5511507"/>
                <a:ext cx="627095" cy="611497"/>
                <a:chOff x="6324134" y="5511507"/>
                <a:chExt cx="627095" cy="611497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34508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4" name="TextBox 33"/>
                <p:cNvSpPr txBox="1"/>
                <p:nvPr/>
              </p:nvSpPr>
              <p:spPr>
                <a:xfrm>
                  <a:off x="6324134" y="5876783"/>
                  <a:ext cx="62709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Turkey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7101493" y="5511507"/>
                <a:ext cx="406349" cy="611497"/>
                <a:chOff x="7101493" y="5511507"/>
                <a:chExt cx="406349" cy="611497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01493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7107352" y="5876783"/>
                  <a:ext cx="36740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UK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7712492" y="5511507"/>
                <a:ext cx="406349" cy="611497"/>
                <a:chOff x="7712492" y="5511507"/>
                <a:chExt cx="406349" cy="611497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12492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7731962" y="5876783"/>
                  <a:ext cx="36740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US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894449" y="1200997"/>
              <a:ext cx="590226" cy="617855"/>
              <a:chOff x="1474568" y="1191666"/>
              <a:chExt cx="590226" cy="61785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474568" y="1563300"/>
                <a:ext cx="5902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Global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40" y="1191666"/>
                <a:ext cx="404633" cy="404633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9" y="4051485"/>
            <a:ext cx="396290" cy="396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0" y="1865507"/>
            <a:ext cx="361708" cy="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2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903133"/>
              </p:ext>
            </p:extLst>
          </p:nvPr>
        </p:nvGraphicFramePr>
        <p:xfrm>
          <a:off x="337835" y="1600909"/>
          <a:ext cx="8531978" cy="3474154"/>
        </p:xfrm>
        <a:graphic>
          <a:graphicData uri="http://schemas.openxmlformats.org/drawingml/2006/table">
            <a:tbl>
              <a:tblPr firstRow="1" bandCol="1">
                <a:tableStyleId>{1FECB4D8-DB02-4DC6-A0A2-4F2EBAE1DC90}</a:tableStyleId>
              </a:tblPr>
              <a:tblGrid>
                <a:gridCol w="1554480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</a:tblGrid>
              <a:tr h="834381">
                <a:tc>
                  <a:txBody>
                    <a:bodyPr/>
                    <a:lstStyle/>
                    <a:p>
                      <a:pPr marL="0" algn="l"/>
                      <a:r>
                        <a:rPr lang="en-US" sz="1000" baseline="0" dirty="0" smtClean="0"/>
                        <a:t>     </a:t>
                      </a:r>
                      <a:r>
                        <a:rPr lang="en-US" sz="1000" dirty="0" smtClean="0"/>
                        <a:t>%</a:t>
                      </a:r>
                    </a:p>
                    <a:p>
                      <a:pPr marL="91440" algn="l"/>
                      <a:endParaRPr lang="en-US" sz="1000" dirty="0"/>
                    </a:p>
                  </a:txBody>
                  <a:tcPr marL="0" marR="0" marT="0" marB="0" anchor="b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/>
                      <a:endParaRPr lang="en-US" sz="1000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286">
                <a:tc gridSpan="12"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Domain Name Ownership</a:t>
                      </a:r>
                      <a:endParaRPr lang="en-US" sz="1400" b="1" u="sng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49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Never registered</a:t>
                      </a:r>
                      <a:endParaRPr lang="en-US" sz="14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</a:tr>
              <a:tr h="489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Registered one</a:t>
                      </a:r>
                      <a:endParaRPr lang="en-US" sz="14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749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Registered multiple</a:t>
                      </a:r>
                    </a:p>
                  </a:txBody>
                  <a:tcPr marL="73025" marR="73025" marT="0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Metrics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 smtClean="0"/>
              <a:t>By Country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542513" y="6593812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Q8. Which of the following activities do you regularly conduct online?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94449" y="1742173"/>
            <a:ext cx="6830891" cy="617855"/>
            <a:chOff x="1894449" y="1200997"/>
            <a:chExt cx="6830891" cy="617855"/>
          </a:xfrm>
        </p:grpSpPr>
        <p:grpSp>
          <p:nvGrpSpPr>
            <p:cNvPr id="18" name="Group 17"/>
            <p:cNvGrpSpPr/>
            <p:nvPr/>
          </p:nvGrpSpPr>
          <p:grpSpPr>
            <a:xfrm>
              <a:off x="2469879" y="1207355"/>
              <a:ext cx="6255461" cy="611497"/>
              <a:chOff x="1863380" y="5511507"/>
              <a:chExt cx="6255461" cy="61149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863380" y="5511507"/>
                <a:ext cx="752129" cy="611497"/>
                <a:chOff x="1863380" y="5511507"/>
                <a:chExt cx="752129" cy="611497"/>
              </a:xfrm>
            </p:grpSpPr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9323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8" name="TextBox 47"/>
                <p:cNvSpPr txBox="1"/>
                <p:nvPr/>
              </p:nvSpPr>
              <p:spPr>
                <a:xfrm>
                  <a:off x="1863380" y="5876783"/>
                  <a:ext cx="75212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Australia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596080" y="5511507"/>
                <a:ext cx="542136" cy="611497"/>
                <a:chOff x="2596080" y="5511507"/>
                <a:chExt cx="542136" cy="611497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1846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>
                  <a:off x="2596080" y="5876783"/>
                  <a:ext cx="54213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Brazil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3214364" y="5511507"/>
                <a:ext cx="550151" cy="611497"/>
                <a:chOff x="3214364" y="5511507"/>
                <a:chExt cx="550151" cy="611497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1320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>
                  <a:off x="3214364" y="5876783"/>
                  <a:ext cx="55015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China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481553" y="5511507"/>
                <a:ext cx="513282" cy="611497"/>
                <a:chOff x="4481553" y="5511507"/>
                <a:chExt cx="513282" cy="611497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22854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2" name="TextBox 41"/>
                <p:cNvSpPr txBox="1"/>
                <p:nvPr/>
              </p:nvSpPr>
              <p:spPr>
                <a:xfrm>
                  <a:off x="4481553" y="5876783"/>
                  <a:ext cx="51328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India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3754578" y="5511507"/>
                <a:ext cx="774571" cy="611497"/>
                <a:chOff x="3754578" y="5511507"/>
                <a:chExt cx="774571" cy="611497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1180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3754578" y="5876783"/>
                  <a:ext cx="77457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Germany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055284" y="5511507"/>
                <a:ext cx="625492" cy="611497"/>
                <a:chOff x="5055284" y="5511507"/>
                <a:chExt cx="625492" cy="611497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2324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8" name="TextBox 37"/>
                <p:cNvSpPr txBox="1"/>
                <p:nvPr/>
              </p:nvSpPr>
              <p:spPr>
                <a:xfrm>
                  <a:off x="5055284" y="5876783"/>
                  <a:ext cx="62549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Mexico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704508" y="5511507"/>
                <a:ext cx="603050" cy="611497"/>
                <a:chOff x="5704508" y="5511507"/>
                <a:chExt cx="603050" cy="611497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8278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6" name="TextBox 35"/>
                <p:cNvSpPr txBox="1"/>
                <p:nvPr/>
              </p:nvSpPr>
              <p:spPr>
                <a:xfrm>
                  <a:off x="5704508" y="5876783"/>
                  <a:ext cx="6030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Russia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324134" y="5511507"/>
                <a:ext cx="627095" cy="611497"/>
                <a:chOff x="6324134" y="5511507"/>
                <a:chExt cx="627095" cy="611497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34508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4" name="TextBox 33"/>
                <p:cNvSpPr txBox="1"/>
                <p:nvPr/>
              </p:nvSpPr>
              <p:spPr>
                <a:xfrm>
                  <a:off x="6324134" y="5876783"/>
                  <a:ext cx="62709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Turkey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7101493" y="5511507"/>
                <a:ext cx="406349" cy="611497"/>
                <a:chOff x="7101493" y="5511507"/>
                <a:chExt cx="406349" cy="611497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01493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7107352" y="5876783"/>
                  <a:ext cx="36740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UK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7712492" y="5511507"/>
                <a:ext cx="406349" cy="611497"/>
                <a:chOff x="7712492" y="5511507"/>
                <a:chExt cx="406349" cy="611497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12492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7731962" y="5876783"/>
                  <a:ext cx="36740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US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894449" y="1200997"/>
              <a:ext cx="590226" cy="617855"/>
              <a:chOff x="1474568" y="1191666"/>
              <a:chExt cx="590226" cy="61785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474568" y="1563300"/>
                <a:ext cx="5902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Global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40" y="1191666"/>
                <a:ext cx="404633" cy="404633"/>
              </a:xfrm>
              <a:prstGeom prst="rect">
                <a:avLst/>
              </a:prstGeom>
            </p:spPr>
          </p:pic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3" y="2611959"/>
            <a:ext cx="304992" cy="26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8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034913"/>
              </p:ext>
            </p:extLst>
          </p:nvPr>
        </p:nvGraphicFramePr>
        <p:xfrm>
          <a:off x="337835" y="1059733"/>
          <a:ext cx="8531978" cy="5425627"/>
        </p:xfrm>
        <a:graphic>
          <a:graphicData uri="http://schemas.openxmlformats.org/drawingml/2006/table">
            <a:tbl>
              <a:tblPr firstRow="1" bandCol="1">
                <a:tableStyleId>{1FECB4D8-DB02-4DC6-A0A2-4F2EBAE1DC90}</a:tableStyleId>
              </a:tblPr>
              <a:tblGrid>
                <a:gridCol w="1554480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  <a:gridCol w="634318"/>
              </a:tblGrid>
              <a:tr h="629108">
                <a:tc>
                  <a:txBody>
                    <a:bodyPr/>
                    <a:lstStyle/>
                    <a:p>
                      <a:pPr marL="0" algn="l"/>
                      <a:r>
                        <a:rPr lang="en-US" sz="1000" baseline="0" dirty="0" smtClean="0"/>
                        <a:t>     </a:t>
                      </a:r>
                      <a:r>
                        <a:rPr lang="en-US" sz="1000" dirty="0" smtClean="0"/>
                        <a:t>%</a:t>
                      </a:r>
                    </a:p>
                    <a:p>
                      <a:pPr marL="91440" algn="l"/>
                      <a:endParaRPr lang="en-US" sz="1000" dirty="0"/>
                    </a:p>
                  </a:txBody>
                  <a:tcPr marL="0" marR="0" marT="0" marB="0" anchor="b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/>
                      <a:endParaRPr lang="en-US" sz="1000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15">
                <a:tc gridSpan="12"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r>
                        <a:rPr lang="en-US" sz="1200" b="1" u="sng" baseline="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Activities</a:t>
                      </a:r>
                      <a:r>
                        <a:rPr lang="en-US" sz="1200" b="0" i="1" u="none" baseline="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 (Multiple Responses; % “I Do This”)</a:t>
                      </a:r>
                      <a:endParaRPr lang="en-US" sz="1200" b="0" i="1" u="none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7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Search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web </a:t>
                      </a:r>
                      <a:r>
                        <a:rPr lang="en-US" sz="11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info</a:t>
                      </a:r>
                      <a:endParaRPr lang="en-US" sz="11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</a:tr>
              <a:tr h="6437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Make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reservations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restaurants or other entertainment</a:t>
                      </a:r>
                      <a:endParaRPr lang="en-US" sz="11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</a:tr>
              <a:tr h="4828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Purchase goods from well-known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websites</a:t>
                      </a:r>
                      <a:endParaRPr lang="en-US" sz="11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</a:tr>
              <a:tr h="8047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Purchase goods from a variety of websites, including some that are new to me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</a:tr>
              <a:tr h="356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Online banking and bill paying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</a:tr>
              <a:tr h="8047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Research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competitive offers/pricing for large ticket </a:t>
                      </a:r>
                      <a:r>
                        <a:rPr lang="en-US" sz="11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items like a car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965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Social activities such as communicating with others, gaming and entertainment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Metrics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 smtClean="0"/>
              <a:t>By Country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542513" y="6593812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Q8. Which of the following activities do you regularly conduct online?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94449" y="1089025"/>
            <a:ext cx="6830891" cy="617855"/>
            <a:chOff x="1894449" y="1200997"/>
            <a:chExt cx="6830891" cy="617855"/>
          </a:xfrm>
        </p:grpSpPr>
        <p:grpSp>
          <p:nvGrpSpPr>
            <p:cNvPr id="18" name="Group 17"/>
            <p:cNvGrpSpPr/>
            <p:nvPr/>
          </p:nvGrpSpPr>
          <p:grpSpPr>
            <a:xfrm>
              <a:off x="2469879" y="1207355"/>
              <a:ext cx="6255461" cy="611497"/>
              <a:chOff x="1863380" y="5511507"/>
              <a:chExt cx="6255461" cy="61149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863380" y="5511507"/>
                <a:ext cx="752129" cy="611497"/>
                <a:chOff x="1863380" y="5511507"/>
                <a:chExt cx="752129" cy="611497"/>
              </a:xfrm>
            </p:grpSpPr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9323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8" name="TextBox 47"/>
                <p:cNvSpPr txBox="1"/>
                <p:nvPr/>
              </p:nvSpPr>
              <p:spPr>
                <a:xfrm>
                  <a:off x="1863380" y="5876783"/>
                  <a:ext cx="75212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Australia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596080" y="5511507"/>
                <a:ext cx="542136" cy="611497"/>
                <a:chOff x="2596080" y="5511507"/>
                <a:chExt cx="542136" cy="611497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1846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>
                  <a:off x="2596080" y="5876783"/>
                  <a:ext cx="54213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Brazil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3214364" y="5511507"/>
                <a:ext cx="550151" cy="611497"/>
                <a:chOff x="3214364" y="5511507"/>
                <a:chExt cx="550151" cy="611497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1320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>
                  <a:off x="3214364" y="5876783"/>
                  <a:ext cx="55015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China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481553" y="5511507"/>
                <a:ext cx="513282" cy="611497"/>
                <a:chOff x="4481553" y="5511507"/>
                <a:chExt cx="513282" cy="611497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22854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2" name="TextBox 41"/>
                <p:cNvSpPr txBox="1"/>
                <p:nvPr/>
              </p:nvSpPr>
              <p:spPr>
                <a:xfrm>
                  <a:off x="4481553" y="5876783"/>
                  <a:ext cx="51328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India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3754578" y="5511507"/>
                <a:ext cx="774571" cy="611497"/>
                <a:chOff x="3754578" y="5511507"/>
                <a:chExt cx="774571" cy="611497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1180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3754578" y="5876783"/>
                  <a:ext cx="77457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Germany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055284" y="5511507"/>
                <a:ext cx="625492" cy="611497"/>
                <a:chOff x="5055284" y="5511507"/>
                <a:chExt cx="625492" cy="611497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2324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8" name="TextBox 37"/>
                <p:cNvSpPr txBox="1"/>
                <p:nvPr/>
              </p:nvSpPr>
              <p:spPr>
                <a:xfrm>
                  <a:off x="5055284" y="5876783"/>
                  <a:ext cx="62549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Mexico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704508" y="5511507"/>
                <a:ext cx="603050" cy="611497"/>
                <a:chOff x="5704508" y="5511507"/>
                <a:chExt cx="603050" cy="611497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8278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6" name="TextBox 35"/>
                <p:cNvSpPr txBox="1"/>
                <p:nvPr/>
              </p:nvSpPr>
              <p:spPr>
                <a:xfrm>
                  <a:off x="5704508" y="5876783"/>
                  <a:ext cx="60305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Russia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324134" y="5511507"/>
                <a:ext cx="627095" cy="611497"/>
                <a:chOff x="6324134" y="5511507"/>
                <a:chExt cx="627095" cy="611497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34508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4" name="TextBox 33"/>
                <p:cNvSpPr txBox="1"/>
                <p:nvPr/>
              </p:nvSpPr>
              <p:spPr>
                <a:xfrm>
                  <a:off x="6324134" y="5876783"/>
                  <a:ext cx="62709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Turkey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7101493" y="5511507"/>
                <a:ext cx="406349" cy="611497"/>
                <a:chOff x="7101493" y="5511507"/>
                <a:chExt cx="406349" cy="611497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01493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7107352" y="5876783"/>
                  <a:ext cx="36740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UK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7712492" y="5511507"/>
                <a:ext cx="406349" cy="611497"/>
                <a:chOff x="7712492" y="5511507"/>
                <a:chExt cx="406349" cy="611497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12492" y="5511507"/>
                  <a:ext cx="406349" cy="40634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7731962" y="5876783"/>
                  <a:ext cx="36740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</a:rPr>
                    <a:t>US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894449" y="1200997"/>
              <a:ext cx="590226" cy="617855"/>
              <a:chOff x="1474568" y="1191666"/>
              <a:chExt cx="590226" cy="61785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474568" y="1563300"/>
                <a:ext cx="5902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Global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40" y="1191666"/>
                <a:ext cx="404633" cy="404633"/>
              </a:xfrm>
              <a:prstGeom prst="rect">
                <a:avLst/>
              </a:prstGeom>
            </p:spPr>
          </p:pic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8" y="1706880"/>
            <a:ext cx="344868" cy="3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8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226272"/>
              </p:ext>
            </p:extLst>
          </p:nvPr>
        </p:nvGraphicFramePr>
        <p:xfrm>
          <a:off x="345233" y="942392"/>
          <a:ext cx="8453533" cy="552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Metrics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By Country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2513" y="6593812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Q8. Which of the following activities do you regularly conduct online?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1854" y="3918854"/>
            <a:ext cx="2808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%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56906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733016"/>
              </p:ext>
            </p:extLst>
          </p:nvPr>
        </p:nvGraphicFramePr>
        <p:xfrm>
          <a:off x="383762" y="1053059"/>
          <a:ext cx="8340360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- Generic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21854" y="599386"/>
            <a:ext cx="8064500" cy="360363"/>
          </a:xfrm>
        </p:spPr>
        <p:txBody>
          <a:bodyPr/>
          <a:lstStyle/>
          <a:p>
            <a:r>
              <a:rPr lang="en-US" sz="2000" dirty="0" smtClean="0"/>
              <a:t>Where would you go to buy shoes?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1990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82241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6915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29171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20293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72021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78000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20529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24134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57479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80450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Q9. Where would you go to buy shoes?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490112"/>
              </p:ext>
            </p:extLst>
          </p:nvPr>
        </p:nvGraphicFramePr>
        <p:xfrm>
          <a:off x="383762" y="1053059"/>
          <a:ext cx="8340360" cy="511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Domain Name Extension Preferences - Generic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21854" y="571393"/>
            <a:ext cx="8064500" cy="360363"/>
          </a:xfrm>
        </p:spPr>
        <p:txBody>
          <a:bodyPr/>
          <a:lstStyle/>
          <a:p>
            <a:r>
              <a:rPr lang="en-US" sz="2000" dirty="0" smtClean="0"/>
              <a:t>Where would you go to buy shoes?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4672" y="5587516"/>
            <a:ext cx="308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07593" y="5511507"/>
            <a:ext cx="752129" cy="611497"/>
            <a:chOff x="1014283" y="5511507"/>
            <a:chExt cx="752129" cy="61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2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014283" y="587678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Australia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52267" y="5511507"/>
            <a:ext cx="542136" cy="611497"/>
            <a:chOff x="1858957" y="5511507"/>
            <a:chExt cx="542136" cy="6114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723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58957" y="5876783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54523" y="5511507"/>
            <a:ext cx="550151" cy="611497"/>
            <a:chOff x="2561213" y="5511507"/>
            <a:chExt cx="550151" cy="6114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169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/>
            <p:cNvSpPr txBox="1"/>
            <p:nvPr/>
          </p:nvSpPr>
          <p:spPr>
            <a:xfrm>
              <a:off x="2561213" y="5876783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China</a:t>
              </a:r>
              <a:endParaRPr lang="en-US" sz="1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45645" y="5511507"/>
            <a:ext cx="513282" cy="611497"/>
            <a:chOff x="4052335" y="5511507"/>
            <a:chExt cx="513282" cy="61149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636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4052335" y="5876783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India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97373" y="5511507"/>
            <a:ext cx="774571" cy="611497"/>
            <a:chOff x="3204063" y="5511507"/>
            <a:chExt cx="774571" cy="6114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665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3204063" y="5876783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Germany</a:t>
              </a:r>
              <a:endParaRPr lang="en-US" sz="1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03352" y="5511507"/>
            <a:ext cx="625492" cy="611497"/>
            <a:chOff x="4710042" y="5511507"/>
            <a:chExt cx="625492" cy="61149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08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4710042" y="5876783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Mexico</a:t>
              </a:r>
              <a:endParaRPr lang="en-US" sz="1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45881" y="5511507"/>
            <a:ext cx="603050" cy="611497"/>
            <a:chOff x="5452571" y="5511507"/>
            <a:chExt cx="603050" cy="61149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34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5452571" y="5876783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Russia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49486" y="5511507"/>
            <a:ext cx="627095" cy="611497"/>
            <a:chOff x="6156176" y="5511507"/>
            <a:chExt cx="627095" cy="61149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50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6156176" y="5876783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Turkey</a:t>
              </a:r>
              <a:endParaRPr lang="en-US" sz="1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082831" y="5511507"/>
            <a:ext cx="406349" cy="611497"/>
            <a:chOff x="6989521" y="5511507"/>
            <a:chExt cx="406349" cy="61149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521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995380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UK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05802" y="5511507"/>
            <a:ext cx="406349" cy="611497"/>
            <a:chOff x="7712492" y="5511507"/>
            <a:chExt cx="406349" cy="61149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492" y="5511507"/>
              <a:ext cx="406349" cy="4063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7731962" y="5876783"/>
              <a:ext cx="36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US</a:t>
              </a:r>
              <a:endParaRPr lang="en-US" sz="10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542513" y="6612474"/>
            <a:ext cx="5965824" cy="218163"/>
          </a:xfrm>
          <a:prstGeom prst="rect">
            <a:avLst/>
          </a:prstGeom>
          <a:noFill/>
        </p:spPr>
        <p:txBody>
          <a:bodyPr wrap="none" tIns="0" bIns="0" rtlCol="0" anchor="t">
            <a:no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Q9. Where would you go to buy shoes?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search Now Theme">
  <a:themeElements>
    <a:clrScheme name="Custom 1">
      <a:dk1>
        <a:sysClr val="windowText" lastClr="000000"/>
      </a:dk1>
      <a:lt1>
        <a:sysClr val="window" lastClr="FFFFFF"/>
      </a:lt1>
      <a:dk2>
        <a:srgbClr val="2D1955"/>
      </a:dk2>
      <a:lt2>
        <a:srgbClr val="14B9A5"/>
      </a:lt2>
      <a:accent1>
        <a:srgbClr val="636466"/>
      </a:accent1>
      <a:accent2>
        <a:srgbClr val="D8E0E5"/>
      </a:accent2>
      <a:accent3>
        <a:srgbClr val="7D9AAA"/>
      </a:accent3>
      <a:accent4>
        <a:srgbClr val="FF4400"/>
      </a:accent4>
      <a:accent5>
        <a:srgbClr val="FFD200"/>
      </a:accent5>
      <a:accent6>
        <a:srgbClr val="C8DC2A"/>
      </a:accent6>
      <a:hlink>
        <a:srgbClr val="7B1C72"/>
      </a:hlink>
      <a:folHlink>
        <a:srgbClr val="DA487E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8D209751D5C45AEA8D2434DB9691D" ma:contentTypeVersion="1" ma:contentTypeDescription="Create a new document." ma:contentTypeScope="" ma:versionID="2e18b03c4e55e1aa40b6d524722c759f">
  <xsd:schema xmlns:xsd="http://www.w3.org/2001/XMLSchema" xmlns:xs="http://www.w3.org/2001/XMLSchema" xmlns:p="http://schemas.microsoft.com/office/2006/metadata/properties" xmlns:ns2="015751e7-8076-4598-bf34-e6b7ce5721b7" targetNamespace="http://schemas.microsoft.com/office/2006/metadata/properties" ma:root="true" ma:fieldsID="575d90a2741ff84ed82611e1929b3004" ns2:_="">
    <xsd:import namespace="015751e7-8076-4598-bf34-e6b7ce5721b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751e7-8076-4598-bf34-e6b7ce5721b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5751e7-8076-4598-bf34-e6b7ce5721b7">AYXP433TMNR6-36-191</_dlc_DocId>
    <_dlc_DocIdUrl xmlns="015751e7-8076-4598-bf34-e6b7ce5721b7">
      <Url>http://thezone.researchnow.com/MarkCom/_layouts/DocIdRedir.aspx?ID=AYXP433TMNR6-36-191</Url>
      <Description>AYXP433TMNR6-36-191</Description>
    </_dlc_DocIdUrl>
  </documentManagement>
</p:properties>
</file>

<file path=customXml/itemProps1.xml><?xml version="1.0" encoding="utf-8"?>
<ds:datastoreItem xmlns:ds="http://schemas.openxmlformats.org/officeDocument/2006/customXml" ds:itemID="{3A11CF41-D8A2-4CBE-A202-4C30392042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5751e7-8076-4598-bf34-e6b7ce572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F8187B-B70F-4327-A750-CAE0482B9C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EF9D4E-612B-4077-9575-0A08BBE9424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67C5189-1D34-4F49-85E9-53661384039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015751e7-8076-4598-bf34-e6b7ce5721b7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5183</Words>
  <Application>Microsoft Macintosh PowerPoint</Application>
  <PresentationFormat>On-screen Show (4:3)</PresentationFormat>
  <Paragraphs>1620</Paragraphs>
  <Slides>75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Research Now Theme</vt:lpstr>
      <vt:lpstr>PowerPoint Presentation</vt:lpstr>
      <vt:lpstr>PowerPoint Presentation</vt:lpstr>
      <vt:lpstr>PowerPoint Presentation</vt:lpstr>
      <vt:lpstr>Methodology and Fielding</vt:lpstr>
      <vt:lpstr>Domain Name Extension Groupings</vt:lpstr>
      <vt:lpstr>PowerPoint Presentation</vt:lpstr>
      <vt:lpstr>Domain Name Extension Preferences - Generic</vt:lpstr>
      <vt:lpstr>Domain Name Extension Preferences - Generic</vt:lpstr>
      <vt:lpstr>Domain Name Extension Preferences - Generic</vt:lpstr>
      <vt:lpstr>Domain Name Extension Preferences - Industry Vertical</vt:lpstr>
      <vt:lpstr>Domain Name Extension Preferences - Industry Vertical</vt:lpstr>
      <vt:lpstr>Domain Name Extension Preferences - Industry Vertical</vt:lpstr>
      <vt:lpstr>Domain Name Extension Preferences - Commercial</vt:lpstr>
      <vt:lpstr>Domain Name Extension Preferences - Commercial</vt:lpstr>
      <vt:lpstr>Domain Name Extension Preferences - Commercial</vt:lpstr>
      <vt:lpstr>Domain Name Extension Preferences - Commercial</vt:lpstr>
      <vt:lpstr>Domain Name Extension Preferences - Commercial</vt:lpstr>
      <vt:lpstr>Domain Name Extension Preferences - Commercial</vt:lpstr>
      <vt:lpstr>Domain Name Extension Preferences - Societal</vt:lpstr>
      <vt:lpstr>Domain Name Extension Preferences - Societal</vt:lpstr>
      <vt:lpstr>Domain Name Extension Preferences - Societal</vt:lpstr>
      <vt:lpstr>Domain Name Extension Preferences - Referential</vt:lpstr>
      <vt:lpstr>Domain Name Extension Preferences - Referential</vt:lpstr>
      <vt:lpstr>Domain Name Extension Preferences - Referential</vt:lpstr>
      <vt:lpstr>Intrinsic Values of Domain Name Extension Preferences</vt:lpstr>
      <vt:lpstr>Intrinsic Values of Domain Name Extension Preferences</vt:lpstr>
      <vt:lpstr>Intrinsic Values of Domain Name Extension Preferences</vt:lpstr>
      <vt:lpstr>Intrinsic Values of Domain Name Extension Preferences</vt:lpstr>
      <vt:lpstr>Intrinsic Values of Domain Name Extension Preferences</vt:lpstr>
      <vt:lpstr>Intrinsic Values of Domain Name Extension Preferences</vt:lpstr>
      <vt:lpstr>Intrinsic Values of Domain Name Extension Preferences</vt:lpstr>
      <vt:lpstr>Intrinsic Values of Domain Name Extension Preferences</vt:lpstr>
      <vt:lpstr>Intrinsic Values of Domain Name Extension Preferences</vt:lpstr>
      <vt:lpstr>Intrinsic Values of Domain Name Extension Preferences</vt:lpstr>
      <vt:lpstr>Intrinsic Values of Domain Name Extension Preferences</vt:lpstr>
      <vt:lpstr>Intrinsic Values of Domain Name Extension Preferences</vt:lpstr>
      <vt:lpstr>Intrinsic Values of Domain Name Extension Preferences</vt:lpstr>
      <vt:lpstr>Intrinsic Values of Domain Name Extension Preferences</vt:lpstr>
      <vt:lpstr>Intrinsic Values of Domain Name Extension Preferences</vt:lpstr>
      <vt:lpstr>Domain Name Extension Use</vt:lpstr>
      <vt:lpstr>Domain Name Extension Use</vt:lpstr>
      <vt:lpstr>Domain Name Extension Use</vt:lpstr>
      <vt:lpstr>Domain Name Extension Use</vt:lpstr>
      <vt:lpstr>Domain Name Extension Use</vt:lpstr>
      <vt:lpstr>Domain Name Extension Use</vt:lpstr>
      <vt:lpstr>Extrinsic Value of Domain Name Extensions</vt:lpstr>
      <vt:lpstr>Extrinsic Value of Domain Name Extensions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Internet Usage Preferences</vt:lpstr>
      <vt:lpstr>Demographics</vt:lpstr>
      <vt:lpstr>Usage Metrics</vt:lpstr>
      <vt:lpstr>Usage Metrics</vt:lpstr>
      <vt:lpstr>Usage Metrics</vt:lpstr>
      <vt:lpstr>Usage Metrics</vt:lpstr>
    </vt:vector>
  </TitlesOfParts>
  <Company>eRewards,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agkartzopoulou</dc:creator>
  <cp:lastModifiedBy>Monte Cahn</cp:lastModifiedBy>
  <cp:revision>377</cp:revision>
  <cp:lastPrinted>2014-10-13T11:14:06Z</cp:lastPrinted>
  <dcterms:created xsi:type="dcterms:W3CDTF">2012-07-04T09:20:59Z</dcterms:created>
  <dcterms:modified xsi:type="dcterms:W3CDTF">2014-10-30T15:10:19Z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0x010100A7C8D209751D5C45AEA8D2434DB9691D</vt:lpwstr>
  </property>
  <property fmtid="{D5CDD505-2E9C-101B-9397-08002B2CF9AE}" pid="3" name="_dlc_DocIdItemGuid">
    <vt:lpwstr>1c30ee91-329d-4e3a-8128-acb907c0288b</vt:lpwstr>
  </property>
</Properties>
</file>