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2.xml" ContentType="application/vnd.openxmlformats-officedocument.presentationml.notesSlide+xml"/>
  <Override PartName="/ppt/charts/chart8.xml" ContentType="application/vnd.openxmlformats-officedocument.drawingml.chart+xml"/>
  <Override PartName="/ppt/notesSlides/notesSlide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4.xml" ContentType="application/vnd.openxmlformats-officedocument.presentationml.notesSlide+xml"/>
  <Override PartName="/ppt/charts/chart14.xml" ContentType="application/vnd.openxmlformats-officedocument.drawingml.chart+xml"/>
  <Override PartName="/ppt/notesSlides/notesSlide5.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6.xml" ContentType="application/vnd.openxmlformats-officedocument.presentationml.notesSlide+xml"/>
  <Override PartName="/ppt/charts/chart17.xml" ContentType="application/vnd.openxmlformats-officedocument.drawingml.chart+xml"/>
  <Override PartName="/ppt/notesSlides/notesSlide7.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8.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9.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notesSlides/notesSlide10.xml" ContentType="application/vnd.openxmlformats-officedocument.presentationml.notesSlide+xml"/>
  <Override PartName="/ppt/charts/chart26.xml" ContentType="application/vnd.openxmlformats-officedocument.drawingml.chart+xml"/>
  <Override PartName="/ppt/notesSlides/notesSlide11.xml" ContentType="application/vnd.openxmlformats-officedocument.presentationml.notesSlide+xml"/>
  <Override PartName="/ppt/charts/chart27.xml" ContentType="application/vnd.openxmlformats-officedocument.drawingml.chart+xml"/>
  <Override PartName="/ppt/notesSlides/notesSlide1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1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notesSlides/notesSlide14.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15.xml" ContentType="application/vnd.openxmlformats-officedocument.presentationml.notesSlide+xml"/>
  <Override PartName="/ppt/charts/chart40.xml" ContentType="application/vnd.openxmlformats-officedocument.drawingml.chart+xml"/>
  <Override PartName="/ppt/notesSlides/notesSlide16.xml" ContentType="application/vnd.openxmlformats-officedocument.presentationml.notesSlide+xml"/>
  <Override PartName="/ppt/charts/chart41.xml" ContentType="application/vnd.openxmlformats-officedocument.drawingml.chart+xml"/>
  <Override PartName="/ppt/notesSlides/notesSlide1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18.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19.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361" r:id="rId3"/>
    <p:sldId id="360" r:id="rId4"/>
    <p:sldId id="410" r:id="rId5"/>
    <p:sldId id="442" r:id="rId6"/>
    <p:sldId id="430" r:id="rId7"/>
    <p:sldId id="478" r:id="rId8"/>
    <p:sldId id="476" r:id="rId9"/>
    <p:sldId id="477" r:id="rId10"/>
    <p:sldId id="311" r:id="rId11"/>
    <p:sldId id="443" r:id="rId12"/>
    <p:sldId id="465" r:id="rId13"/>
    <p:sldId id="445" r:id="rId14"/>
    <p:sldId id="454" r:id="rId15"/>
    <p:sldId id="455" r:id="rId16"/>
    <p:sldId id="473" r:id="rId17"/>
    <p:sldId id="381" r:id="rId18"/>
    <p:sldId id="468" r:id="rId19"/>
    <p:sldId id="444" r:id="rId20"/>
    <p:sldId id="470" r:id="rId21"/>
    <p:sldId id="446" r:id="rId22"/>
    <p:sldId id="469" r:id="rId23"/>
    <p:sldId id="471" r:id="rId24"/>
    <p:sldId id="447" r:id="rId25"/>
    <p:sldId id="475" r:id="rId26"/>
    <p:sldId id="448" r:id="rId27"/>
    <p:sldId id="449" r:id="rId28"/>
    <p:sldId id="472" r:id="rId29"/>
    <p:sldId id="451" r:id="rId30"/>
    <p:sldId id="462" r:id="rId31"/>
    <p:sldId id="456" r:id="rId32"/>
    <p:sldId id="474" r:id="rId33"/>
    <p:sldId id="463" r:id="rId34"/>
    <p:sldId id="460" r:id="rId35"/>
    <p:sldId id="384" r:id="rId36"/>
    <p:sldId id="263" r:id="rId3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F3F"/>
    <a:srgbClr val="FF0000"/>
    <a:srgbClr val="FFABAB"/>
    <a:srgbClr val="C9FFE1"/>
    <a:srgbClr val="B9FFD9"/>
    <a:srgbClr val="EA9C1E"/>
    <a:srgbClr val="F2F2F2"/>
    <a:srgbClr val="E9F6FB"/>
    <a:srgbClr val="DFF2F9"/>
    <a:srgbClr val="D5ED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06" autoAdjust="0"/>
    <p:restoredTop sz="97396" autoAdjust="0"/>
  </p:normalViewPr>
  <p:slideViewPr>
    <p:cSldViewPr>
      <p:cViewPr>
        <p:scale>
          <a:sx n="100" d="100"/>
          <a:sy n="100" d="100"/>
        </p:scale>
        <p:origin x="-834" y="504"/>
      </p:cViewPr>
      <p:guideLst>
        <p:guide orient="horz" pos="2160"/>
        <p:guide pos="2880"/>
      </p:guideLst>
    </p:cSldViewPr>
  </p:slideViewPr>
  <p:notesTextViewPr>
    <p:cViewPr>
      <p:scale>
        <a:sx n="1" d="1"/>
        <a:sy n="1" d="1"/>
      </p:scale>
      <p:origin x="0" y="0"/>
    </p:cViewPr>
  </p:notesTextViewPr>
  <p:sorterViewPr>
    <p:cViewPr>
      <p:scale>
        <a:sx n="100" d="100"/>
        <a:sy n="100" d="100"/>
      </p:scale>
      <p:origin x="0" y="864"/>
    </p:cViewPr>
  </p:sorterViewPr>
  <p:notesViewPr>
    <p:cSldViewPr>
      <p:cViewPr varScale="1">
        <p:scale>
          <a:sx n="84" d="100"/>
          <a:sy n="84" d="100"/>
        </p:scale>
        <p:origin x="-3144"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0267727717911714"/>
          <c:y val="4.7159731733030681E-2"/>
          <c:w val="0.49732272282088286"/>
          <c:h val="0.90568053653393865"/>
        </c:manualLayout>
      </c:layout>
      <c:barChart>
        <c:barDir val="bar"/>
        <c:grouping val="clustered"/>
        <c:varyColors val="0"/>
        <c:ser>
          <c:idx val="0"/>
          <c:order val="0"/>
          <c:tx>
            <c:strRef>
              <c:f>Sheet1!$B$1</c:f>
              <c:strCache>
                <c:ptCount val="1"/>
                <c:pt idx="0">
                  <c:v>US Regions</c:v>
                </c:pt>
              </c:strCache>
            </c:strRef>
          </c:tx>
          <c:spPr>
            <a:solidFill>
              <a:schemeClr val="accent1"/>
            </a:solidFill>
          </c:spPr>
          <c:invertIfNegative val="0"/>
          <c:dLbls>
            <c:txPr>
              <a:bodyPr/>
              <a:lstStyle/>
              <a:p>
                <a:pPr>
                  <a:defRPr sz="1100" b="0" i="0">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Sheet1!$A$2:$A$5</c:f>
              <c:strCache>
                <c:ptCount val="4"/>
                <c:pt idx="0">
                  <c:v>South      </c:v>
                </c:pt>
                <c:pt idx="1">
                  <c:v>West       </c:v>
                </c:pt>
                <c:pt idx="2">
                  <c:v>Midwest    </c:v>
                </c:pt>
                <c:pt idx="3">
                  <c:v>Northeast  </c:v>
                </c:pt>
              </c:strCache>
            </c:strRef>
          </c:cat>
          <c:val>
            <c:numRef>
              <c:f>Sheet1!$B$2:$B$5</c:f>
              <c:numCache>
                <c:formatCode>0%</c:formatCode>
                <c:ptCount val="4"/>
                <c:pt idx="0">
                  <c:v>0.36962177306383831</c:v>
                </c:pt>
                <c:pt idx="1">
                  <c:v>0.22973784270562336</c:v>
                </c:pt>
                <c:pt idx="2">
                  <c:v>0.22913748248949373</c:v>
                </c:pt>
                <c:pt idx="3">
                  <c:v>0.17150290174104463</c:v>
                </c:pt>
              </c:numCache>
            </c:numRef>
          </c:val>
        </c:ser>
        <c:dLbls>
          <c:dLblPos val="inEnd"/>
          <c:showLegendKey val="0"/>
          <c:showVal val="1"/>
          <c:showCatName val="0"/>
          <c:showSerName val="0"/>
          <c:showPercent val="0"/>
          <c:showBubbleSize val="0"/>
        </c:dLbls>
        <c:gapWidth val="50"/>
        <c:axId val="83808256"/>
        <c:axId val="83810944"/>
      </c:barChart>
      <c:catAx>
        <c:axId val="83808256"/>
        <c:scaling>
          <c:orientation val="maxMin"/>
        </c:scaling>
        <c:delete val="0"/>
        <c:axPos val="l"/>
        <c:majorTickMark val="out"/>
        <c:minorTickMark val="none"/>
        <c:tickLblPos val="nextTo"/>
        <c:txPr>
          <a:bodyPr/>
          <a:lstStyle/>
          <a:p>
            <a:pPr algn="r">
              <a:defRPr sz="1000">
                <a:solidFill>
                  <a:schemeClr val="tx1"/>
                </a:solidFill>
                <a:latin typeface="+mn-lt"/>
                <a:cs typeface="Arial" pitchFamily="34" charset="0"/>
              </a:defRPr>
            </a:pPr>
            <a:endParaRPr lang="en-US"/>
          </a:p>
        </c:txPr>
        <c:crossAx val="83810944"/>
        <c:crosses val="autoZero"/>
        <c:auto val="1"/>
        <c:lblAlgn val="ctr"/>
        <c:lblOffset val="100"/>
        <c:noMultiLvlLbl val="0"/>
      </c:catAx>
      <c:valAx>
        <c:axId val="83810944"/>
        <c:scaling>
          <c:orientation val="minMax"/>
          <c:max val="1"/>
          <c:min val="0"/>
        </c:scaling>
        <c:delete val="1"/>
        <c:axPos val="t"/>
        <c:numFmt formatCode="0%" sourceLinked="1"/>
        <c:majorTickMark val="out"/>
        <c:minorTickMark val="none"/>
        <c:tickLblPos val="nextTo"/>
        <c:crossAx val="838082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0267727717911714"/>
          <c:y val="4.7159731733030681E-2"/>
          <c:w val="0.49732272282088286"/>
          <c:h val="0.90568053653393865"/>
        </c:manualLayout>
      </c:layout>
      <c:barChart>
        <c:barDir val="bar"/>
        <c:grouping val="clustered"/>
        <c:varyColors val="0"/>
        <c:ser>
          <c:idx val="0"/>
          <c:order val="0"/>
          <c:tx>
            <c:strRef>
              <c:f>Sheet1!$B$1</c:f>
              <c:strCache>
                <c:ptCount val="1"/>
                <c:pt idx="0">
                  <c:v>Q3</c:v>
                </c:pt>
              </c:strCache>
            </c:strRef>
          </c:tx>
          <c:spPr>
            <a:solidFill>
              <a:schemeClr val="accent1"/>
            </a:solidFill>
          </c:spPr>
          <c:invertIfNegative val="0"/>
          <c:dPt>
            <c:idx val="0"/>
            <c:invertIfNegative val="0"/>
            <c:bubble3D val="0"/>
            <c:spPr>
              <a:solidFill>
                <a:schemeClr val="accent1"/>
              </a:solidFill>
              <a:effectLst>
                <a:outerShdw blurRad="40000" dist="23000" dir="5400000" rotWithShape="0">
                  <a:srgbClr val="000000">
                    <a:alpha val="35000"/>
                  </a:srgbClr>
                </a:outerShdw>
              </a:effectLst>
            </c:spPr>
          </c:dPt>
          <c:dLbls>
            <c:dLbl>
              <c:idx val="3"/>
              <c:layout/>
              <c:tx>
                <c:rich>
                  <a:bodyPr/>
                  <a:lstStyle/>
                  <a:p>
                    <a:r>
                      <a:rPr lang="en-US"/>
                      <a:t>76</a:t>
                    </a:r>
                    <a:r>
                      <a:rPr lang="en-US" smtClean="0"/>
                      <a:t>%*</a:t>
                    </a:r>
                    <a:endParaRPr lang="en-US"/>
                  </a:p>
                </c:rich>
              </c:tx>
              <c:dLblPos val="outEnd"/>
              <c:showLegendKey val="0"/>
              <c:showVal val="1"/>
              <c:showCatName val="0"/>
              <c:showSerName val="0"/>
              <c:showPercent val="0"/>
              <c:showBubbleSize val="0"/>
            </c:dLbl>
            <c:dLbl>
              <c:idx val="4"/>
              <c:layout/>
              <c:tx>
                <c:rich>
                  <a:bodyPr/>
                  <a:lstStyle/>
                  <a:p>
                    <a:r>
                      <a:rPr lang="en-US"/>
                      <a:t>68</a:t>
                    </a:r>
                    <a:r>
                      <a:rPr lang="en-US" smtClean="0"/>
                      <a:t>%*</a:t>
                    </a:r>
                    <a:endParaRPr lang="en-US"/>
                  </a:p>
                </c:rich>
              </c:tx>
              <c:dLblPos val="outEnd"/>
              <c:showLegendKey val="0"/>
              <c:showVal val="1"/>
              <c:showCatName val="0"/>
              <c:showSerName val="0"/>
              <c:showPercent val="0"/>
              <c:showBubbleSize val="0"/>
            </c:dLbl>
            <c:txPr>
              <a:bodyPr/>
              <a:lstStyle/>
              <a:p>
                <a:pPr>
                  <a:defRPr sz="1100" b="0" i="0">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Sheet1!$A$2:$A$9</c:f>
              <c:strCache>
                <c:ptCount val="8"/>
                <c:pt idx="0">
                  <c:v>Banks/financial management 
(your bank account, retirement fund, etc.)</c:v>
                </c:pt>
                <c:pt idx="1">
                  <c:v>Online shopping </c:v>
                </c:pt>
                <c:pt idx="2">
                  <c:v>Government sites </c:v>
                </c:pt>
                <c:pt idx="3">
                  <c:v>Medical websites 
(your personal patient gateway, etc.)</c:v>
                </c:pt>
                <c:pt idx="4">
                  <c:v>Education sites</c:v>
                </c:pt>
                <c:pt idx="5">
                  <c:v>News and information </c:v>
                </c:pt>
                <c:pt idx="6">
                  <c:v>Search engines</c:v>
                </c:pt>
                <c:pt idx="7">
                  <c:v>Social media </c:v>
                </c:pt>
              </c:strCache>
            </c:strRef>
          </c:cat>
          <c:val>
            <c:numRef>
              <c:f>Sheet1!$B$2:$B$9</c:f>
              <c:numCache>
                <c:formatCode>0%</c:formatCode>
                <c:ptCount val="8"/>
                <c:pt idx="0">
                  <c:v>0.86780000000000002</c:v>
                </c:pt>
                <c:pt idx="1">
                  <c:v>0.79600000000000004</c:v>
                </c:pt>
                <c:pt idx="2">
                  <c:v>0.71160000000000001</c:v>
                </c:pt>
                <c:pt idx="3">
                  <c:v>0.76480000000000004</c:v>
                </c:pt>
                <c:pt idx="4">
                  <c:v>0.67659999999999998</c:v>
                </c:pt>
                <c:pt idx="5">
                  <c:v>0.63519999999999999</c:v>
                </c:pt>
                <c:pt idx="6">
                  <c:v>0.61240000000000006</c:v>
                </c:pt>
                <c:pt idx="7">
                  <c:v>0.3906</c:v>
                </c:pt>
              </c:numCache>
            </c:numRef>
          </c:val>
        </c:ser>
        <c:dLbls>
          <c:dLblPos val="inEnd"/>
          <c:showLegendKey val="0"/>
          <c:showVal val="1"/>
          <c:showCatName val="0"/>
          <c:showSerName val="0"/>
          <c:showPercent val="0"/>
          <c:showBubbleSize val="0"/>
        </c:dLbls>
        <c:gapWidth val="50"/>
        <c:axId val="88348160"/>
        <c:axId val="88363776"/>
      </c:barChart>
      <c:catAx>
        <c:axId val="88348160"/>
        <c:scaling>
          <c:orientation val="maxMin"/>
        </c:scaling>
        <c:delete val="0"/>
        <c:axPos val="l"/>
        <c:majorTickMark val="out"/>
        <c:minorTickMark val="none"/>
        <c:tickLblPos val="nextTo"/>
        <c:txPr>
          <a:bodyPr/>
          <a:lstStyle/>
          <a:p>
            <a:pPr algn="r">
              <a:defRPr sz="1000">
                <a:solidFill>
                  <a:schemeClr val="tx1"/>
                </a:solidFill>
                <a:latin typeface="+mn-lt"/>
                <a:cs typeface="Arial" pitchFamily="34" charset="0"/>
              </a:defRPr>
            </a:pPr>
            <a:endParaRPr lang="en-US"/>
          </a:p>
        </c:txPr>
        <c:crossAx val="88363776"/>
        <c:crosses val="autoZero"/>
        <c:auto val="1"/>
        <c:lblAlgn val="ctr"/>
        <c:lblOffset val="100"/>
        <c:noMultiLvlLbl val="0"/>
      </c:catAx>
      <c:valAx>
        <c:axId val="88363776"/>
        <c:scaling>
          <c:orientation val="minMax"/>
          <c:max val="1.1000000000000001"/>
          <c:min val="0"/>
        </c:scaling>
        <c:delete val="1"/>
        <c:axPos val="t"/>
        <c:numFmt formatCode="0%" sourceLinked="1"/>
        <c:majorTickMark val="out"/>
        <c:minorTickMark val="none"/>
        <c:tickLblPos val="nextTo"/>
        <c:crossAx val="883481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I’m uncomfortable sharing my personal information (e.g., name, address, email, date of birth, etc.) online because I don’t want other companies to have access to it</c:v>
                </c:pt>
              </c:strCache>
            </c:strRef>
          </c:tx>
          <c:spPr>
            <a:solidFill>
              <a:schemeClr val="accent1"/>
            </a:solidFill>
            <a:ln>
              <a:solidFill>
                <a:schemeClr val="accent1"/>
              </a:solidFill>
            </a:ln>
            <a:scene3d>
              <a:camera prst="orthographicFront"/>
              <a:lightRig rig="threePt" dir="t">
                <a:rot lat="0" lon="0" rev="0"/>
              </a:lightRig>
            </a:scene3d>
            <a:sp3d>
              <a:bevelT w="63500" h="25400"/>
            </a:sp3d>
          </c:spPr>
          <c:invertIfNegative val="0"/>
          <c:dPt>
            <c:idx val="1"/>
            <c:invertIfNegative val="0"/>
            <c:bubble3D val="0"/>
          </c:dPt>
          <c:dLbls>
            <c:txPr>
              <a:bodyPr/>
              <a:lstStyle/>
              <a:p>
                <a:pPr>
                  <a:defRPr sz="1000"/>
                </a:pPr>
                <a:endParaRPr lang="en-US"/>
              </a:p>
            </c:txPr>
            <c:dLblPos val="outEnd"/>
            <c:showLegendKey val="0"/>
            <c:showVal val="1"/>
            <c:showCatName val="0"/>
            <c:showSerName val="0"/>
            <c:showPercent val="0"/>
            <c:showBubbleSize val="0"/>
            <c:showLeaderLines val="0"/>
          </c:dLbls>
          <c:cat>
            <c:strRef>
              <c:f>Sheet1!$A$2:$A$5</c:f>
              <c:strCache>
                <c:ptCount val="4"/>
                <c:pt idx="0">
                  <c:v>Social media </c:v>
                </c:pt>
                <c:pt idx="1">
                  <c:v>Banks/ financial 
management (your bank 
account, retirement fund, etc.)</c:v>
                </c:pt>
                <c:pt idx="2">
                  <c:v>Medical websites 
(your personal patient 
gateway, etc.)</c:v>
                </c:pt>
                <c:pt idx="3">
                  <c:v>Online shopping </c:v>
                </c:pt>
              </c:strCache>
            </c:strRef>
          </c:cat>
          <c:val>
            <c:numRef>
              <c:f>Sheet1!$B$2:$B$5</c:f>
              <c:numCache>
                <c:formatCode>0%</c:formatCode>
                <c:ptCount val="4"/>
                <c:pt idx="0">
                  <c:v>0.57419590643274854</c:v>
                </c:pt>
                <c:pt idx="1">
                  <c:v>0.38336713995943206</c:v>
                </c:pt>
                <c:pt idx="2">
                  <c:v>0.46901072705601909</c:v>
                </c:pt>
                <c:pt idx="3">
                  <c:v>0.38362652232746958</c:v>
                </c:pt>
              </c:numCache>
            </c:numRef>
          </c:val>
        </c:ser>
        <c:ser>
          <c:idx val="1"/>
          <c:order val="1"/>
          <c:tx>
            <c:strRef>
              <c:f>Sheet1!$C$1</c:f>
              <c:strCache>
                <c:ptCount val="1"/>
                <c:pt idx="0">
                  <c:v>I’m uncomfortable sharing my financial information online because I don’t want other companies to have access to it</c:v>
                </c:pt>
              </c:strCache>
            </c:strRef>
          </c:tx>
          <c:spPr>
            <a:solidFill>
              <a:schemeClr val="accent2"/>
            </a:solidFill>
            <a:ln>
              <a:solidFill>
                <a:schemeClr val="accent2"/>
              </a:solidFill>
            </a:ln>
            <a:scene3d>
              <a:camera prst="orthographicFront"/>
              <a:lightRig rig="threePt" dir="t"/>
            </a:scene3d>
            <a:sp3d>
              <a:bevelT h="25400"/>
            </a:sp3d>
          </c:spPr>
          <c:invertIfNegative val="0"/>
          <c:dLbls>
            <c:txPr>
              <a:bodyPr/>
              <a:lstStyle/>
              <a:p>
                <a:pPr>
                  <a:defRPr sz="1000"/>
                </a:pPr>
                <a:endParaRPr lang="en-US"/>
              </a:p>
            </c:txPr>
            <c:dLblPos val="outEnd"/>
            <c:showLegendKey val="0"/>
            <c:showVal val="1"/>
            <c:showCatName val="0"/>
            <c:showSerName val="0"/>
            <c:showPercent val="0"/>
            <c:showBubbleSize val="0"/>
            <c:showLeaderLines val="0"/>
          </c:dLbls>
          <c:cat>
            <c:strRef>
              <c:f>Sheet1!$A$2:$A$5</c:f>
              <c:strCache>
                <c:ptCount val="4"/>
                <c:pt idx="0">
                  <c:v>Social media </c:v>
                </c:pt>
                <c:pt idx="1">
                  <c:v>Banks/ financial 
management (your bank 
account, retirement fund, etc.)</c:v>
                </c:pt>
                <c:pt idx="2">
                  <c:v>Medical websites 
(your personal patient 
gateway, etc.)</c:v>
                </c:pt>
                <c:pt idx="3">
                  <c:v>Online shopping </c:v>
                </c:pt>
              </c:strCache>
            </c:strRef>
          </c:cat>
          <c:val>
            <c:numRef>
              <c:f>Sheet1!$C$2:$C$5</c:f>
              <c:numCache>
                <c:formatCode>0%</c:formatCode>
                <c:ptCount val="4"/>
                <c:pt idx="0">
                  <c:v>0.36951754385964913</c:v>
                </c:pt>
                <c:pt idx="1">
                  <c:v>0.39350912778904662</c:v>
                </c:pt>
                <c:pt idx="2">
                  <c:v>0.31525625744934443</c:v>
                </c:pt>
                <c:pt idx="3">
                  <c:v>0.42557510148849803</c:v>
                </c:pt>
              </c:numCache>
            </c:numRef>
          </c:val>
        </c:ser>
        <c:ser>
          <c:idx val="2"/>
          <c:order val="2"/>
          <c:tx>
            <c:strRef>
              <c:f>Sheet1!$D$1</c:f>
              <c:strCache>
                <c:ptCount val="1"/>
                <c:pt idx="0">
                  <c:v>I’m uncomfortable sharing my personal and/or financial info online because I fear identity thefts/hacks</c:v>
                </c:pt>
              </c:strCache>
            </c:strRef>
          </c:tx>
          <c:spPr>
            <a:solidFill>
              <a:schemeClr val="accent3"/>
            </a:solidFill>
            <a:ln>
              <a:solidFill>
                <a:schemeClr val="accent3"/>
              </a:solidFill>
            </a:ln>
            <a:scene3d>
              <a:camera prst="orthographicFront"/>
              <a:lightRig rig="threePt" dir="t"/>
            </a:scene3d>
            <a:sp3d>
              <a:bevelT h="25400"/>
            </a:sp3d>
          </c:spPr>
          <c:invertIfNegative val="0"/>
          <c:dLbls>
            <c:txPr>
              <a:bodyPr/>
              <a:lstStyle/>
              <a:p>
                <a:pPr>
                  <a:defRPr sz="1000"/>
                </a:pPr>
                <a:endParaRPr lang="en-US"/>
              </a:p>
            </c:txPr>
            <c:dLblPos val="outEnd"/>
            <c:showLegendKey val="0"/>
            <c:showVal val="1"/>
            <c:showCatName val="0"/>
            <c:showSerName val="0"/>
            <c:showPercent val="0"/>
            <c:showBubbleSize val="0"/>
            <c:showLeaderLines val="0"/>
          </c:dLbls>
          <c:cat>
            <c:strRef>
              <c:f>Sheet1!$A$2:$A$5</c:f>
              <c:strCache>
                <c:ptCount val="4"/>
                <c:pt idx="0">
                  <c:v>Social media </c:v>
                </c:pt>
                <c:pt idx="1">
                  <c:v>Banks/ financial 
management (your bank 
account, retirement fund, etc.)</c:v>
                </c:pt>
                <c:pt idx="2">
                  <c:v>Medical websites 
(your personal patient 
gateway, etc.)</c:v>
                </c:pt>
                <c:pt idx="3">
                  <c:v>Online shopping </c:v>
                </c:pt>
              </c:strCache>
            </c:strRef>
          </c:cat>
          <c:val>
            <c:numRef>
              <c:f>Sheet1!$D$2:$D$5</c:f>
              <c:numCache>
                <c:formatCode>0%</c:formatCode>
                <c:ptCount val="4"/>
                <c:pt idx="0">
                  <c:v>0.52119883040935677</c:v>
                </c:pt>
                <c:pt idx="1">
                  <c:v>0.55476673427991885</c:v>
                </c:pt>
                <c:pt idx="2">
                  <c:v>0.42729439809296788</c:v>
                </c:pt>
                <c:pt idx="3">
                  <c:v>0.5230040595399188</c:v>
                </c:pt>
              </c:numCache>
            </c:numRef>
          </c:val>
        </c:ser>
        <c:ser>
          <c:idx val="3"/>
          <c:order val="3"/>
          <c:tx>
            <c:strRef>
              <c:f>Sheet1!$E$1</c:f>
              <c:strCache>
                <c:ptCount val="1"/>
                <c:pt idx="0">
                  <c:v>I am not too clear on the risks but am worried about things I’m hearing in the news  </c:v>
                </c:pt>
              </c:strCache>
            </c:strRef>
          </c:tx>
          <c:spPr>
            <a:solidFill>
              <a:schemeClr val="accent4">
                <a:lumMod val="90000"/>
              </a:schemeClr>
            </a:solidFill>
            <a:ln>
              <a:solidFill>
                <a:schemeClr val="accent4">
                  <a:lumMod val="90000"/>
                </a:schemeClr>
              </a:solidFill>
            </a:ln>
            <a:scene3d>
              <a:camera prst="orthographicFront"/>
              <a:lightRig rig="threePt" dir="t"/>
            </a:scene3d>
            <a:sp3d>
              <a:bevelT h="25400"/>
            </a:sp3d>
          </c:spPr>
          <c:invertIfNegative val="0"/>
          <c:dLbls>
            <c:txPr>
              <a:bodyPr/>
              <a:lstStyle/>
              <a:p>
                <a:pPr>
                  <a:defRPr sz="1000"/>
                </a:pPr>
                <a:endParaRPr lang="en-US"/>
              </a:p>
            </c:txPr>
            <c:dLblPos val="outEnd"/>
            <c:showLegendKey val="0"/>
            <c:showVal val="1"/>
            <c:showCatName val="0"/>
            <c:showSerName val="0"/>
            <c:showPercent val="0"/>
            <c:showBubbleSize val="0"/>
            <c:showLeaderLines val="0"/>
          </c:dLbls>
          <c:cat>
            <c:strRef>
              <c:f>Sheet1!$A$2:$A$5</c:f>
              <c:strCache>
                <c:ptCount val="4"/>
                <c:pt idx="0">
                  <c:v>Social media </c:v>
                </c:pt>
                <c:pt idx="1">
                  <c:v>Banks/ financial 
management (your bank 
account, retirement fund, etc.)</c:v>
                </c:pt>
                <c:pt idx="2">
                  <c:v>Medical websites 
(your personal patient 
gateway, etc.)</c:v>
                </c:pt>
                <c:pt idx="3">
                  <c:v>Online shopping </c:v>
                </c:pt>
              </c:strCache>
            </c:strRef>
          </c:cat>
          <c:val>
            <c:numRef>
              <c:f>Sheet1!$E$2:$E$5</c:f>
              <c:numCache>
                <c:formatCode>0%</c:formatCode>
                <c:ptCount val="4"/>
                <c:pt idx="0">
                  <c:v>0.17214912280701752</c:v>
                </c:pt>
                <c:pt idx="1">
                  <c:v>0.14705882352941177</c:v>
                </c:pt>
                <c:pt idx="2">
                  <c:v>0.16805721096543505</c:v>
                </c:pt>
                <c:pt idx="3">
                  <c:v>0.14546684709066307</c:v>
                </c:pt>
              </c:numCache>
            </c:numRef>
          </c:val>
        </c:ser>
        <c:ser>
          <c:idx val="4"/>
          <c:order val="4"/>
          <c:tx>
            <c:strRef>
              <c:f>Sheet1!$F$1</c:f>
              <c:strCache>
                <c:ptCount val="1"/>
                <c:pt idx="0">
                  <c:v>None of these</c:v>
                </c:pt>
              </c:strCache>
            </c:strRef>
          </c:tx>
          <c:spPr>
            <a:solidFill>
              <a:schemeClr val="accent5"/>
            </a:solidFill>
            <a:ln>
              <a:solidFill>
                <a:schemeClr val="accent5"/>
              </a:solidFill>
            </a:ln>
            <a:scene3d>
              <a:camera prst="orthographicFront"/>
              <a:lightRig rig="threePt" dir="t"/>
            </a:scene3d>
            <a:sp3d>
              <a:bevelT w="63500" h="25400"/>
            </a:sp3d>
          </c:spPr>
          <c:invertIfNegative val="0"/>
          <c:dLbls>
            <c:txPr>
              <a:bodyPr/>
              <a:lstStyle/>
              <a:p>
                <a:pPr>
                  <a:defRPr sz="1000"/>
                </a:pPr>
                <a:endParaRPr lang="en-US"/>
              </a:p>
            </c:txPr>
            <c:dLblPos val="outEnd"/>
            <c:showLegendKey val="0"/>
            <c:showVal val="1"/>
            <c:showCatName val="0"/>
            <c:showSerName val="0"/>
            <c:showPercent val="0"/>
            <c:showBubbleSize val="0"/>
            <c:showLeaderLines val="0"/>
          </c:dLbls>
          <c:cat>
            <c:strRef>
              <c:f>Sheet1!$A$2:$A$5</c:f>
              <c:strCache>
                <c:ptCount val="4"/>
                <c:pt idx="0">
                  <c:v>Social media </c:v>
                </c:pt>
                <c:pt idx="1">
                  <c:v>Banks/ financial 
management (your bank 
account, retirement fund, etc.)</c:v>
                </c:pt>
                <c:pt idx="2">
                  <c:v>Medical websites 
(your personal patient 
gateway, etc.)</c:v>
                </c:pt>
                <c:pt idx="3">
                  <c:v>Online shopping </c:v>
                </c:pt>
              </c:strCache>
            </c:strRef>
          </c:cat>
          <c:val>
            <c:numRef>
              <c:f>Sheet1!$F$2:$F$5</c:f>
              <c:numCache>
                <c:formatCode>0%</c:formatCode>
                <c:ptCount val="4"/>
                <c:pt idx="0">
                  <c:v>3.7646198830409358E-2</c:v>
                </c:pt>
                <c:pt idx="1">
                  <c:v>3.1440162271805273E-2</c:v>
                </c:pt>
                <c:pt idx="2">
                  <c:v>6.0190703218116808E-2</c:v>
                </c:pt>
                <c:pt idx="3">
                  <c:v>3.4506089309878217E-2</c:v>
                </c:pt>
              </c:numCache>
            </c:numRef>
          </c:val>
        </c:ser>
        <c:dLbls>
          <c:dLblPos val="outEnd"/>
          <c:showLegendKey val="0"/>
          <c:showVal val="1"/>
          <c:showCatName val="0"/>
          <c:showSerName val="0"/>
          <c:showPercent val="0"/>
          <c:showBubbleSize val="0"/>
        </c:dLbls>
        <c:gapWidth val="87"/>
        <c:overlap val="-4"/>
        <c:axId val="90098304"/>
        <c:axId val="90702208"/>
      </c:barChart>
      <c:catAx>
        <c:axId val="90098304"/>
        <c:scaling>
          <c:orientation val="minMax"/>
        </c:scaling>
        <c:delete val="0"/>
        <c:axPos val="b"/>
        <c:numFmt formatCode="General" sourceLinked="1"/>
        <c:majorTickMark val="out"/>
        <c:minorTickMark val="none"/>
        <c:tickLblPos val="nextTo"/>
        <c:txPr>
          <a:bodyPr/>
          <a:lstStyle/>
          <a:p>
            <a:pPr>
              <a:defRPr sz="900"/>
            </a:pPr>
            <a:endParaRPr lang="en-US"/>
          </a:p>
        </c:txPr>
        <c:crossAx val="90702208"/>
        <c:crosses val="autoZero"/>
        <c:auto val="1"/>
        <c:lblAlgn val="ctr"/>
        <c:lblOffset val="100"/>
        <c:noMultiLvlLbl val="0"/>
      </c:catAx>
      <c:valAx>
        <c:axId val="90702208"/>
        <c:scaling>
          <c:orientation val="minMax"/>
          <c:max val="1"/>
          <c:min val="0"/>
        </c:scaling>
        <c:delete val="1"/>
        <c:axPos val="l"/>
        <c:numFmt formatCode="General" sourceLinked="0"/>
        <c:majorTickMark val="out"/>
        <c:minorTickMark val="none"/>
        <c:tickLblPos val="nextTo"/>
        <c:crossAx val="90098304"/>
        <c:crossesAt val="1"/>
        <c:crossBetween val="between"/>
        <c:majorUnit val="1"/>
        <c:minorUnit val="2.0000000000000004E-2"/>
      </c:valAx>
    </c:plotArea>
    <c:plotVisOnly val="1"/>
    <c:dispBlanksAs val="gap"/>
    <c:showDLblsOverMax val="0"/>
  </c:chart>
  <c:txPr>
    <a:bodyPr/>
    <a:lstStyle/>
    <a:p>
      <a:pPr>
        <a:defRPr sz="12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I’m uncomfortable sharing my personal information (e.g., name, address, email, date of birth, etc.) online because I don’t want other companies to have access to it</c:v>
                </c:pt>
              </c:strCache>
            </c:strRef>
          </c:tx>
          <c:spPr>
            <a:solidFill>
              <a:schemeClr val="accent1"/>
            </a:solidFill>
            <a:ln>
              <a:solidFill>
                <a:schemeClr val="accent1"/>
              </a:solidFill>
            </a:ln>
            <a:scene3d>
              <a:camera prst="orthographicFront"/>
              <a:lightRig rig="threePt" dir="t">
                <a:rot lat="0" lon="0" rev="0"/>
              </a:lightRig>
            </a:scene3d>
            <a:sp3d>
              <a:bevelT w="63500" h="25400"/>
            </a:sp3d>
          </c:spPr>
          <c:invertIfNegative val="0"/>
          <c:dPt>
            <c:idx val="1"/>
            <c:invertIfNegative val="0"/>
            <c:bubble3D val="0"/>
          </c:dPt>
          <c:dLbls>
            <c:txPr>
              <a:bodyPr/>
              <a:lstStyle/>
              <a:p>
                <a:pPr>
                  <a:defRPr sz="1000"/>
                </a:pPr>
                <a:endParaRPr lang="en-US"/>
              </a:p>
            </c:txPr>
            <c:dLblPos val="outEnd"/>
            <c:showLegendKey val="0"/>
            <c:showVal val="1"/>
            <c:showCatName val="0"/>
            <c:showSerName val="0"/>
            <c:showPercent val="0"/>
            <c:showBubbleSize val="0"/>
            <c:showLeaderLines val="0"/>
          </c:dLbls>
          <c:cat>
            <c:strRef>
              <c:f>Sheet1!$A$2:$A$5</c:f>
              <c:strCache>
                <c:ptCount val="4"/>
                <c:pt idx="0">
                  <c:v>News and information </c:v>
                </c:pt>
                <c:pt idx="1">
                  <c:v>Search engines</c:v>
                </c:pt>
                <c:pt idx="2">
                  <c:v>Education sites</c:v>
                </c:pt>
                <c:pt idx="3">
                  <c:v>Government sites </c:v>
                </c:pt>
              </c:strCache>
            </c:strRef>
          </c:cat>
          <c:val>
            <c:numRef>
              <c:f>Sheet1!$B$2:$B$5</c:f>
              <c:numCache>
                <c:formatCode>0%</c:formatCode>
                <c:ptCount val="4"/>
                <c:pt idx="0">
                  <c:v>0.40054249547920434</c:v>
                </c:pt>
                <c:pt idx="1">
                  <c:v>0.46560846560846558</c:v>
                </c:pt>
                <c:pt idx="2">
                  <c:v>0.40346682606096834</c:v>
                </c:pt>
                <c:pt idx="3">
                  <c:v>0.44704433497536944</c:v>
                </c:pt>
              </c:numCache>
            </c:numRef>
          </c:val>
        </c:ser>
        <c:ser>
          <c:idx val="1"/>
          <c:order val="1"/>
          <c:tx>
            <c:strRef>
              <c:f>Sheet1!$C$1</c:f>
              <c:strCache>
                <c:ptCount val="1"/>
                <c:pt idx="0">
                  <c:v>I’m uncomfortable sharing my financial information online because I don’t want other companies to have access to it</c:v>
                </c:pt>
              </c:strCache>
            </c:strRef>
          </c:tx>
          <c:spPr>
            <a:solidFill>
              <a:schemeClr val="accent2"/>
            </a:solidFill>
            <a:ln>
              <a:solidFill>
                <a:schemeClr val="accent2"/>
              </a:solidFill>
            </a:ln>
            <a:scene3d>
              <a:camera prst="orthographicFront"/>
              <a:lightRig rig="threePt" dir="t"/>
            </a:scene3d>
            <a:sp3d>
              <a:bevelT h="25400"/>
            </a:sp3d>
          </c:spPr>
          <c:invertIfNegative val="0"/>
          <c:dLbls>
            <c:txPr>
              <a:bodyPr/>
              <a:lstStyle/>
              <a:p>
                <a:pPr>
                  <a:defRPr sz="1000"/>
                </a:pPr>
                <a:endParaRPr lang="en-US"/>
              </a:p>
            </c:txPr>
            <c:dLblPos val="outEnd"/>
            <c:showLegendKey val="0"/>
            <c:showVal val="1"/>
            <c:showCatName val="0"/>
            <c:showSerName val="0"/>
            <c:showPercent val="0"/>
            <c:showBubbleSize val="0"/>
            <c:showLeaderLines val="0"/>
          </c:dLbls>
          <c:cat>
            <c:strRef>
              <c:f>Sheet1!$A$2:$A$5</c:f>
              <c:strCache>
                <c:ptCount val="4"/>
                <c:pt idx="0">
                  <c:v>News and information </c:v>
                </c:pt>
                <c:pt idx="1">
                  <c:v>Search engines</c:v>
                </c:pt>
                <c:pt idx="2">
                  <c:v>Education sites</c:v>
                </c:pt>
                <c:pt idx="3">
                  <c:v>Government sites </c:v>
                </c:pt>
              </c:strCache>
            </c:strRef>
          </c:cat>
          <c:val>
            <c:numRef>
              <c:f>Sheet1!$C$2:$C$5</c:f>
              <c:numCache>
                <c:formatCode>0%</c:formatCode>
                <c:ptCount val="4"/>
                <c:pt idx="0">
                  <c:v>0.31283905967450271</c:v>
                </c:pt>
                <c:pt idx="1">
                  <c:v>0.35308641975308641</c:v>
                </c:pt>
                <c:pt idx="2">
                  <c:v>0.30065750149432158</c:v>
                </c:pt>
                <c:pt idx="3">
                  <c:v>0.32635467980295568</c:v>
                </c:pt>
              </c:numCache>
            </c:numRef>
          </c:val>
        </c:ser>
        <c:ser>
          <c:idx val="2"/>
          <c:order val="2"/>
          <c:tx>
            <c:strRef>
              <c:f>Sheet1!$D$1</c:f>
              <c:strCache>
                <c:ptCount val="1"/>
                <c:pt idx="0">
                  <c:v>I’m uncomfortable sharing my personal and/or financial info online because I fear identity thefts/hacks</c:v>
                </c:pt>
              </c:strCache>
            </c:strRef>
          </c:tx>
          <c:spPr>
            <a:solidFill>
              <a:schemeClr val="accent3"/>
            </a:solidFill>
            <a:ln>
              <a:solidFill>
                <a:schemeClr val="accent3"/>
              </a:solidFill>
            </a:ln>
            <a:scene3d>
              <a:camera prst="orthographicFront"/>
              <a:lightRig rig="threePt" dir="t"/>
            </a:scene3d>
            <a:sp3d>
              <a:bevelT h="25400"/>
            </a:sp3d>
          </c:spPr>
          <c:invertIfNegative val="0"/>
          <c:dLbls>
            <c:txPr>
              <a:bodyPr/>
              <a:lstStyle/>
              <a:p>
                <a:pPr>
                  <a:defRPr sz="1000"/>
                </a:pPr>
                <a:endParaRPr lang="en-US"/>
              </a:p>
            </c:txPr>
            <c:dLblPos val="outEnd"/>
            <c:showLegendKey val="0"/>
            <c:showVal val="1"/>
            <c:showCatName val="0"/>
            <c:showSerName val="0"/>
            <c:showPercent val="0"/>
            <c:showBubbleSize val="0"/>
            <c:showLeaderLines val="0"/>
          </c:dLbls>
          <c:cat>
            <c:strRef>
              <c:f>Sheet1!$A$2:$A$5</c:f>
              <c:strCache>
                <c:ptCount val="4"/>
                <c:pt idx="0">
                  <c:v>News and information </c:v>
                </c:pt>
                <c:pt idx="1">
                  <c:v>Search engines</c:v>
                </c:pt>
                <c:pt idx="2">
                  <c:v>Education sites</c:v>
                </c:pt>
                <c:pt idx="3">
                  <c:v>Government sites </c:v>
                </c:pt>
              </c:strCache>
            </c:strRef>
          </c:cat>
          <c:val>
            <c:numRef>
              <c:f>Sheet1!$D$2:$D$5</c:f>
              <c:numCache>
                <c:formatCode>0%</c:formatCode>
                <c:ptCount val="4"/>
                <c:pt idx="0">
                  <c:v>0.39150090415913202</c:v>
                </c:pt>
                <c:pt idx="1">
                  <c:v>0.46313932980599648</c:v>
                </c:pt>
                <c:pt idx="2">
                  <c:v>0.41004184100418412</c:v>
                </c:pt>
                <c:pt idx="3">
                  <c:v>0.46798029556650245</c:v>
                </c:pt>
              </c:numCache>
            </c:numRef>
          </c:val>
        </c:ser>
        <c:ser>
          <c:idx val="3"/>
          <c:order val="3"/>
          <c:tx>
            <c:strRef>
              <c:f>Sheet1!$E$1</c:f>
              <c:strCache>
                <c:ptCount val="1"/>
                <c:pt idx="0">
                  <c:v>I am not too clear on the risks but am worried about things I’m hearing in the news  </c:v>
                </c:pt>
              </c:strCache>
            </c:strRef>
          </c:tx>
          <c:spPr>
            <a:solidFill>
              <a:schemeClr val="accent4">
                <a:lumMod val="90000"/>
              </a:schemeClr>
            </a:solidFill>
            <a:ln>
              <a:solidFill>
                <a:schemeClr val="accent4">
                  <a:lumMod val="90000"/>
                </a:schemeClr>
              </a:solidFill>
            </a:ln>
            <a:scene3d>
              <a:camera prst="orthographicFront"/>
              <a:lightRig rig="threePt" dir="t"/>
            </a:scene3d>
            <a:sp3d>
              <a:bevelT h="25400"/>
            </a:sp3d>
          </c:spPr>
          <c:invertIfNegative val="0"/>
          <c:dLbls>
            <c:txPr>
              <a:bodyPr/>
              <a:lstStyle/>
              <a:p>
                <a:pPr>
                  <a:defRPr sz="1000"/>
                </a:pPr>
                <a:endParaRPr lang="en-US"/>
              </a:p>
            </c:txPr>
            <c:dLblPos val="outEnd"/>
            <c:showLegendKey val="0"/>
            <c:showVal val="1"/>
            <c:showCatName val="0"/>
            <c:showSerName val="0"/>
            <c:showPercent val="0"/>
            <c:showBubbleSize val="0"/>
            <c:showLeaderLines val="0"/>
          </c:dLbls>
          <c:cat>
            <c:strRef>
              <c:f>Sheet1!$A$2:$A$5</c:f>
              <c:strCache>
                <c:ptCount val="4"/>
                <c:pt idx="0">
                  <c:v>News and information </c:v>
                </c:pt>
                <c:pt idx="1">
                  <c:v>Search engines</c:v>
                </c:pt>
                <c:pt idx="2">
                  <c:v>Education sites</c:v>
                </c:pt>
                <c:pt idx="3">
                  <c:v>Government sites </c:v>
                </c:pt>
              </c:strCache>
            </c:strRef>
          </c:cat>
          <c:val>
            <c:numRef>
              <c:f>Sheet1!$E$2:$E$5</c:f>
              <c:numCache>
                <c:formatCode>0%</c:formatCode>
                <c:ptCount val="4"/>
                <c:pt idx="0">
                  <c:v>0.20569620253164558</c:v>
                </c:pt>
                <c:pt idx="1">
                  <c:v>0.19964726631393298</c:v>
                </c:pt>
                <c:pt idx="2">
                  <c:v>0.18529587567244468</c:v>
                </c:pt>
                <c:pt idx="3">
                  <c:v>0.2056650246305419</c:v>
                </c:pt>
              </c:numCache>
            </c:numRef>
          </c:val>
        </c:ser>
        <c:ser>
          <c:idx val="4"/>
          <c:order val="4"/>
          <c:tx>
            <c:strRef>
              <c:f>Sheet1!$F$1</c:f>
              <c:strCache>
                <c:ptCount val="1"/>
                <c:pt idx="0">
                  <c:v>None of these</c:v>
                </c:pt>
              </c:strCache>
            </c:strRef>
          </c:tx>
          <c:spPr>
            <a:solidFill>
              <a:schemeClr val="accent5"/>
            </a:solidFill>
            <a:ln>
              <a:solidFill>
                <a:schemeClr val="accent5"/>
              </a:solidFill>
            </a:ln>
            <a:scene3d>
              <a:camera prst="orthographicFront"/>
              <a:lightRig rig="threePt" dir="t"/>
            </a:scene3d>
            <a:sp3d>
              <a:bevelT w="63500" h="25400"/>
            </a:sp3d>
          </c:spPr>
          <c:invertIfNegative val="0"/>
          <c:dLbls>
            <c:txPr>
              <a:bodyPr/>
              <a:lstStyle/>
              <a:p>
                <a:pPr>
                  <a:defRPr sz="1000"/>
                </a:pPr>
                <a:endParaRPr lang="en-US"/>
              </a:p>
            </c:txPr>
            <c:dLblPos val="outEnd"/>
            <c:showLegendKey val="0"/>
            <c:showVal val="1"/>
            <c:showCatName val="0"/>
            <c:showSerName val="0"/>
            <c:showPercent val="0"/>
            <c:showBubbleSize val="0"/>
            <c:showLeaderLines val="0"/>
          </c:dLbls>
          <c:cat>
            <c:strRef>
              <c:f>Sheet1!$A$2:$A$5</c:f>
              <c:strCache>
                <c:ptCount val="4"/>
                <c:pt idx="0">
                  <c:v>News and information </c:v>
                </c:pt>
                <c:pt idx="1">
                  <c:v>Search engines</c:v>
                </c:pt>
                <c:pt idx="2">
                  <c:v>Education sites</c:v>
                </c:pt>
                <c:pt idx="3">
                  <c:v>Government sites </c:v>
                </c:pt>
              </c:strCache>
            </c:strRef>
          </c:cat>
          <c:val>
            <c:numRef>
              <c:f>Sheet1!$F$2:$F$5</c:f>
              <c:numCache>
                <c:formatCode>0%</c:formatCode>
                <c:ptCount val="4"/>
                <c:pt idx="0">
                  <c:v>0.10669077757685352</c:v>
                </c:pt>
                <c:pt idx="1">
                  <c:v>6.1022927689594358E-2</c:v>
                </c:pt>
                <c:pt idx="2">
                  <c:v>8.9659294680215176E-2</c:v>
                </c:pt>
                <c:pt idx="3">
                  <c:v>5.6034482758620691E-2</c:v>
                </c:pt>
              </c:numCache>
            </c:numRef>
          </c:val>
        </c:ser>
        <c:dLbls>
          <c:dLblPos val="outEnd"/>
          <c:showLegendKey val="0"/>
          <c:showVal val="1"/>
          <c:showCatName val="0"/>
          <c:showSerName val="0"/>
          <c:showPercent val="0"/>
          <c:showBubbleSize val="0"/>
        </c:dLbls>
        <c:gapWidth val="87"/>
        <c:overlap val="-4"/>
        <c:axId val="90760320"/>
        <c:axId val="90761856"/>
      </c:barChart>
      <c:catAx>
        <c:axId val="90760320"/>
        <c:scaling>
          <c:orientation val="minMax"/>
        </c:scaling>
        <c:delete val="0"/>
        <c:axPos val="b"/>
        <c:numFmt formatCode="General" sourceLinked="1"/>
        <c:majorTickMark val="out"/>
        <c:minorTickMark val="none"/>
        <c:tickLblPos val="nextTo"/>
        <c:txPr>
          <a:bodyPr/>
          <a:lstStyle/>
          <a:p>
            <a:pPr>
              <a:defRPr sz="900"/>
            </a:pPr>
            <a:endParaRPr lang="en-US"/>
          </a:p>
        </c:txPr>
        <c:crossAx val="90761856"/>
        <c:crosses val="autoZero"/>
        <c:auto val="1"/>
        <c:lblAlgn val="ctr"/>
        <c:lblOffset val="100"/>
        <c:noMultiLvlLbl val="0"/>
      </c:catAx>
      <c:valAx>
        <c:axId val="90761856"/>
        <c:scaling>
          <c:orientation val="minMax"/>
          <c:max val="1"/>
          <c:min val="0"/>
        </c:scaling>
        <c:delete val="1"/>
        <c:axPos val="l"/>
        <c:numFmt formatCode="General" sourceLinked="0"/>
        <c:majorTickMark val="out"/>
        <c:minorTickMark val="none"/>
        <c:tickLblPos val="nextTo"/>
        <c:crossAx val="90760320"/>
        <c:crossesAt val="1"/>
        <c:crossBetween val="between"/>
        <c:majorUnit val="1"/>
        <c:minorUnit val="2.0000000000000004E-2"/>
      </c:valAx>
    </c:plotArea>
    <c:plotVisOnly val="1"/>
    <c:dispBlanksAs val="gap"/>
    <c:showDLblsOverMax val="0"/>
  </c:chart>
  <c:txPr>
    <a:bodyPr/>
    <a:lstStyle/>
    <a:p>
      <a:pPr>
        <a:defRPr sz="12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I’m uncomfortable sharing my personal information (e.g., name, address, email, date of birth, etc.) online because I don’t want other companies to have access to it</c:v>
                </c:pt>
              </c:strCache>
            </c:strRef>
          </c:tx>
          <c:spPr>
            <a:solidFill>
              <a:schemeClr val="accent1"/>
            </a:solidFill>
            <a:ln>
              <a:solidFill>
                <a:schemeClr val="accent1"/>
              </a:solidFill>
            </a:ln>
            <a:scene3d>
              <a:camera prst="orthographicFront"/>
              <a:lightRig rig="threePt" dir="t">
                <a:rot lat="0" lon="0" rev="0"/>
              </a:lightRig>
            </a:scene3d>
            <a:sp3d>
              <a:bevelT w="63500" h="25400"/>
            </a:sp3d>
          </c:spPr>
          <c:invertIfNegative val="0"/>
          <c:dPt>
            <c:idx val="1"/>
            <c:invertIfNegative val="0"/>
            <c:bubble3D val="0"/>
          </c:dPt>
          <c:cat>
            <c:numRef>
              <c:f>Sheet1!$A$2</c:f>
              <c:numCache>
                <c:formatCode>General</c:formatCode>
                <c:ptCount val="1"/>
              </c:numCache>
            </c:numRef>
          </c:cat>
          <c:val>
            <c:numRef>
              <c:f>Sheet1!$B$2</c:f>
              <c:numCache>
                <c:formatCode>0%</c:formatCode>
                <c:ptCount val="1"/>
              </c:numCache>
            </c:numRef>
          </c:val>
        </c:ser>
        <c:ser>
          <c:idx val="1"/>
          <c:order val="1"/>
          <c:tx>
            <c:strRef>
              <c:f>Sheet1!$C$1</c:f>
              <c:strCache>
                <c:ptCount val="1"/>
                <c:pt idx="0">
                  <c:v>I’m uncomfortable sharing my financial information online because I don’t want other companies to have access to it</c:v>
                </c:pt>
              </c:strCache>
            </c:strRef>
          </c:tx>
          <c:spPr>
            <a:solidFill>
              <a:schemeClr val="accent2"/>
            </a:solidFill>
            <a:ln>
              <a:solidFill>
                <a:schemeClr val="accent2"/>
              </a:solidFill>
            </a:ln>
            <a:scene3d>
              <a:camera prst="orthographicFront"/>
              <a:lightRig rig="threePt" dir="t"/>
            </a:scene3d>
            <a:sp3d>
              <a:bevelT h="25400"/>
            </a:sp3d>
          </c:spPr>
          <c:invertIfNegative val="0"/>
          <c:cat>
            <c:numRef>
              <c:f>Sheet1!$A$2</c:f>
              <c:numCache>
                <c:formatCode>General</c:formatCode>
                <c:ptCount val="1"/>
              </c:numCache>
            </c:numRef>
          </c:cat>
          <c:val>
            <c:numRef>
              <c:f>Sheet1!$C$2</c:f>
              <c:numCache>
                <c:formatCode>0%</c:formatCode>
                <c:ptCount val="1"/>
              </c:numCache>
            </c:numRef>
          </c:val>
        </c:ser>
        <c:ser>
          <c:idx val="2"/>
          <c:order val="2"/>
          <c:tx>
            <c:strRef>
              <c:f>Sheet1!$D$1</c:f>
              <c:strCache>
                <c:ptCount val="1"/>
                <c:pt idx="0">
                  <c:v>I’m uncomfortable sharing my personal and/or financial info online because I fear identity thefts/hacks</c:v>
                </c:pt>
              </c:strCache>
            </c:strRef>
          </c:tx>
          <c:spPr>
            <a:solidFill>
              <a:schemeClr val="accent3"/>
            </a:solidFill>
            <a:ln>
              <a:solidFill>
                <a:schemeClr val="accent3"/>
              </a:solidFill>
            </a:ln>
            <a:scene3d>
              <a:camera prst="orthographicFront"/>
              <a:lightRig rig="threePt" dir="t"/>
            </a:scene3d>
            <a:sp3d>
              <a:bevelT h="25400"/>
            </a:sp3d>
          </c:spPr>
          <c:invertIfNegative val="0"/>
          <c:cat>
            <c:numRef>
              <c:f>Sheet1!$A$2</c:f>
              <c:numCache>
                <c:formatCode>General</c:formatCode>
                <c:ptCount val="1"/>
              </c:numCache>
            </c:numRef>
          </c:cat>
          <c:val>
            <c:numRef>
              <c:f>Sheet1!$D$2</c:f>
              <c:numCache>
                <c:formatCode>0%</c:formatCode>
                <c:ptCount val="1"/>
              </c:numCache>
            </c:numRef>
          </c:val>
        </c:ser>
        <c:ser>
          <c:idx val="3"/>
          <c:order val="3"/>
          <c:tx>
            <c:strRef>
              <c:f>Sheet1!$E$1</c:f>
              <c:strCache>
                <c:ptCount val="1"/>
                <c:pt idx="0">
                  <c:v>I am not too clear on the risks but am worried about things I’m hearing in the news  </c:v>
                </c:pt>
              </c:strCache>
            </c:strRef>
          </c:tx>
          <c:spPr>
            <a:solidFill>
              <a:schemeClr val="accent4">
                <a:lumMod val="90000"/>
              </a:schemeClr>
            </a:solidFill>
            <a:ln>
              <a:solidFill>
                <a:schemeClr val="accent4">
                  <a:lumMod val="90000"/>
                </a:schemeClr>
              </a:solidFill>
            </a:ln>
            <a:scene3d>
              <a:camera prst="orthographicFront"/>
              <a:lightRig rig="threePt" dir="t"/>
            </a:scene3d>
            <a:sp3d>
              <a:bevelT h="25400"/>
            </a:sp3d>
          </c:spPr>
          <c:invertIfNegative val="0"/>
          <c:cat>
            <c:numRef>
              <c:f>Sheet1!$A$2</c:f>
              <c:numCache>
                <c:formatCode>General</c:formatCode>
                <c:ptCount val="1"/>
              </c:numCache>
            </c:numRef>
          </c:cat>
          <c:val>
            <c:numRef>
              <c:f>Sheet1!$E$2</c:f>
              <c:numCache>
                <c:formatCode>0%</c:formatCode>
                <c:ptCount val="1"/>
              </c:numCache>
            </c:numRef>
          </c:val>
        </c:ser>
        <c:ser>
          <c:idx val="4"/>
          <c:order val="4"/>
          <c:tx>
            <c:strRef>
              <c:f>Sheet1!$F$1</c:f>
              <c:strCache>
                <c:ptCount val="1"/>
                <c:pt idx="0">
                  <c:v>None of these</c:v>
                </c:pt>
              </c:strCache>
            </c:strRef>
          </c:tx>
          <c:spPr>
            <a:solidFill>
              <a:schemeClr val="accent5"/>
            </a:solidFill>
            <a:ln>
              <a:solidFill>
                <a:schemeClr val="accent5"/>
              </a:solidFill>
            </a:ln>
            <a:scene3d>
              <a:camera prst="orthographicFront"/>
              <a:lightRig rig="threePt" dir="t"/>
            </a:scene3d>
            <a:sp3d>
              <a:bevelT w="63500" h="25400"/>
            </a:sp3d>
          </c:spPr>
          <c:invertIfNegative val="0"/>
          <c:cat>
            <c:numRef>
              <c:f>Sheet1!$A$2</c:f>
              <c:numCache>
                <c:formatCode>General</c:formatCode>
                <c:ptCount val="1"/>
              </c:numCache>
            </c:numRef>
          </c:cat>
          <c:val>
            <c:numRef>
              <c:f>Sheet1!$F$2</c:f>
              <c:numCache>
                <c:formatCode>0%</c:formatCode>
                <c:ptCount val="1"/>
              </c:numCache>
            </c:numRef>
          </c:val>
        </c:ser>
        <c:dLbls>
          <c:dLblPos val="outEnd"/>
          <c:showLegendKey val="0"/>
          <c:showVal val="1"/>
          <c:showCatName val="0"/>
          <c:showSerName val="0"/>
          <c:showPercent val="0"/>
          <c:showBubbleSize val="0"/>
        </c:dLbls>
        <c:gapWidth val="87"/>
        <c:axId val="91111424"/>
        <c:axId val="91112960"/>
      </c:barChart>
      <c:catAx>
        <c:axId val="91111424"/>
        <c:scaling>
          <c:orientation val="minMax"/>
        </c:scaling>
        <c:delete val="1"/>
        <c:axPos val="b"/>
        <c:numFmt formatCode="General" sourceLinked="1"/>
        <c:majorTickMark val="out"/>
        <c:minorTickMark val="none"/>
        <c:tickLblPos val="nextTo"/>
        <c:crossAx val="91112960"/>
        <c:crosses val="autoZero"/>
        <c:auto val="1"/>
        <c:lblAlgn val="ctr"/>
        <c:lblOffset val="100"/>
        <c:noMultiLvlLbl val="0"/>
      </c:catAx>
      <c:valAx>
        <c:axId val="91112960"/>
        <c:scaling>
          <c:orientation val="minMax"/>
          <c:max val="1"/>
          <c:min val="0"/>
        </c:scaling>
        <c:delete val="1"/>
        <c:axPos val="l"/>
        <c:numFmt formatCode="General" sourceLinked="0"/>
        <c:majorTickMark val="out"/>
        <c:minorTickMark val="none"/>
        <c:tickLblPos val="nextTo"/>
        <c:crossAx val="91111424"/>
        <c:crossesAt val="1"/>
        <c:crossBetween val="between"/>
        <c:majorUnit val="1"/>
        <c:minorUnit val="2.0000000000000004E-2"/>
      </c:valAx>
      <c:spPr>
        <a:noFill/>
        <a:ln w="25400">
          <a:noFill/>
        </a:ln>
      </c:spPr>
    </c:plotArea>
    <c:legend>
      <c:legendPos val="b"/>
      <c:layout>
        <c:manualLayout>
          <c:xMode val="edge"/>
          <c:yMode val="edge"/>
          <c:x val="1.9403530441047815E-2"/>
          <c:y val="0.12303794582866052"/>
          <c:w val="0.94975503062117239"/>
          <c:h val="0.82335074879937409"/>
        </c:manualLayout>
      </c:layout>
      <c:overlay val="1"/>
    </c:legend>
    <c:plotVisOnly val="1"/>
    <c:dispBlanksAs val="gap"/>
    <c:showDLblsOverMax val="0"/>
  </c:chart>
  <c:txPr>
    <a:bodyPr/>
    <a:lstStyle/>
    <a:p>
      <a:pPr>
        <a:defRPr sz="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3424020895217369"/>
          <c:y val="0.14035087719298245"/>
          <c:w val="0.54591937343030417"/>
          <c:h val="0.82361306188077854"/>
        </c:manualLayout>
      </c:layout>
      <c:barChart>
        <c:barDir val="bar"/>
        <c:grouping val="stacked"/>
        <c:varyColors val="0"/>
        <c:ser>
          <c:idx val="0"/>
          <c:order val="0"/>
          <c:tx>
            <c:strRef>
              <c:f>Sheet1!$B$1</c:f>
              <c:strCache>
                <c:ptCount val="1"/>
                <c:pt idx="0">
                  <c:v>Extremely confident</c:v>
                </c:pt>
              </c:strCache>
            </c:strRef>
          </c:tx>
          <c:spPr>
            <a:scene3d>
              <a:camera prst="orthographicFront"/>
              <a:lightRig rig="threePt" dir="t"/>
            </a:scene3d>
            <a:sp3d>
              <a:bevelT w="63500" h="25400"/>
            </a:sp3d>
          </c:spPr>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Sheet1!$A$2:$A$9</c:f>
              <c:strCache>
                <c:ptCount val="8"/>
                <c:pt idx="0">
                  <c:v>A link I have bookmarked</c:v>
                </c:pt>
                <c:pt idx="1">
                  <c:v>A URL I typed directly into a web browser</c:v>
                </c:pt>
                <c:pt idx="2">
                  <c:v>A link resulting from a search from a recognized brand or company name</c:v>
                </c:pt>
                <c:pt idx="3">
                  <c:v>A link from an email or newsletter</c:v>
                </c:pt>
                <c:pt idx="4">
                  <c:v>One of the links resulting from a search on the 1st page above the fold (links that are visible without scrolling)</c:v>
                </c:pt>
                <c:pt idx="5">
                  <c:v>One of the links resulting from a search anywhere on the 1st page</c:v>
                </c:pt>
                <c:pt idx="6">
                  <c:v>Paid-for advertisements on search</c:v>
                </c:pt>
                <c:pt idx="7">
                  <c:v>A link from another website (like social media, shopping sites, etc.)</c:v>
                </c:pt>
              </c:strCache>
            </c:strRef>
          </c:cat>
          <c:val>
            <c:numRef>
              <c:f>Sheet1!$B$2:$B$9</c:f>
              <c:numCache>
                <c:formatCode>0%</c:formatCode>
                <c:ptCount val="8"/>
                <c:pt idx="0">
                  <c:v>0.28260000000000002</c:v>
                </c:pt>
                <c:pt idx="1">
                  <c:v>0.23100000000000001</c:v>
                </c:pt>
                <c:pt idx="2">
                  <c:v>8.1900000000000001E-2</c:v>
                </c:pt>
                <c:pt idx="3">
                  <c:v>5.7500000000000002E-2</c:v>
                </c:pt>
                <c:pt idx="4">
                  <c:v>5.7500000000000002E-2</c:v>
                </c:pt>
                <c:pt idx="5">
                  <c:v>5.0900000000000001E-2</c:v>
                </c:pt>
                <c:pt idx="6">
                  <c:v>4.5400000000000003E-2</c:v>
                </c:pt>
                <c:pt idx="7">
                  <c:v>3.5099999999999999E-2</c:v>
                </c:pt>
              </c:numCache>
            </c:numRef>
          </c:val>
        </c:ser>
        <c:ser>
          <c:idx val="1"/>
          <c:order val="1"/>
          <c:tx>
            <c:strRef>
              <c:f>Sheet1!$C$1</c:f>
              <c:strCache>
                <c:ptCount val="1"/>
                <c:pt idx="0">
                  <c:v>Very confident</c:v>
                </c:pt>
              </c:strCache>
            </c:strRef>
          </c:tx>
          <c:spPr>
            <a:scene3d>
              <a:camera prst="orthographicFront"/>
              <a:lightRig rig="threePt" dir="t"/>
            </a:scene3d>
            <a:sp3d>
              <a:bevelT h="25400"/>
            </a:sp3d>
          </c:spPr>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Sheet1!$A$2:$A$9</c:f>
              <c:strCache>
                <c:ptCount val="8"/>
                <c:pt idx="0">
                  <c:v>A link I have bookmarked</c:v>
                </c:pt>
                <c:pt idx="1">
                  <c:v>A URL I typed directly into a web browser</c:v>
                </c:pt>
                <c:pt idx="2">
                  <c:v>A link resulting from a search from a recognized brand or company name</c:v>
                </c:pt>
                <c:pt idx="3">
                  <c:v>A link from an email or newsletter</c:v>
                </c:pt>
                <c:pt idx="4">
                  <c:v>One of the links resulting from a search on the 1st page above the fold (links that are visible without scrolling)</c:v>
                </c:pt>
                <c:pt idx="5">
                  <c:v>One of the links resulting from a search anywhere on the 1st page</c:v>
                </c:pt>
                <c:pt idx="6">
                  <c:v>Paid-for advertisements on search</c:v>
                </c:pt>
                <c:pt idx="7">
                  <c:v>A link from another website (like social media, shopping sites, etc.)</c:v>
                </c:pt>
              </c:strCache>
            </c:strRef>
          </c:cat>
          <c:val>
            <c:numRef>
              <c:f>Sheet1!$C$2:$C$9</c:f>
              <c:numCache>
                <c:formatCode>0%</c:formatCode>
                <c:ptCount val="8"/>
                <c:pt idx="0">
                  <c:v>0.38219999999999998</c:v>
                </c:pt>
                <c:pt idx="1">
                  <c:v>0.39200000000000002</c:v>
                </c:pt>
                <c:pt idx="2">
                  <c:v>0.31759999999999999</c:v>
                </c:pt>
                <c:pt idx="3">
                  <c:v>0.20019999999999999</c:v>
                </c:pt>
                <c:pt idx="4">
                  <c:v>0.1956</c:v>
                </c:pt>
                <c:pt idx="5">
                  <c:v>0.19500000000000001</c:v>
                </c:pt>
                <c:pt idx="6">
                  <c:v>0.10059999999999998</c:v>
                </c:pt>
                <c:pt idx="7">
                  <c:v>0.10890000000000001</c:v>
                </c:pt>
              </c:numCache>
            </c:numRef>
          </c:val>
        </c:ser>
        <c:ser>
          <c:idx val="2"/>
          <c:order val="2"/>
          <c:tx>
            <c:strRef>
              <c:f>Sheet1!$D$1</c:f>
              <c:strCache>
                <c:ptCount val="1"/>
                <c:pt idx="0">
                  <c:v>Somewhat confident</c:v>
                </c:pt>
              </c:strCache>
            </c:strRef>
          </c:tx>
          <c:spPr>
            <a:scene3d>
              <a:camera prst="orthographicFront"/>
              <a:lightRig rig="threePt" dir="t"/>
            </a:scene3d>
            <a:sp3d>
              <a:bevelT h="25400"/>
            </a:sp3d>
          </c:spPr>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Sheet1!$A$2:$A$9</c:f>
              <c:strCache>
                <c:ptCount val="8"/>
                <c:pt idx="0">
                  <c:v>A link I have bookmarked</c:v>
                </c:pt>
                <c:pt idx="1">
                  <c:v>A URL I typed directly into a web browser</c:v>
                </c:pt>
                <c:pt idx="2">
                  <c:v>A link resulting from a search from a recognized brand or company name</c:v>
                </c:pt>
                <c:pt idx="3">
                  <c:v>A link from an email or newsletter</c:v>
                </c:pt>
                <c:pt idx="4">
                  <c:v>One of the links resulting from a search on the 1st page above the fold (links that are visible without scrolling)</c:v>
                </c:pt>
                <c:pt idx="5">
                  <c:v>One of the links resulting from a search anywhere on the 1st page</c:v>
                </c:pt>
                <c:pt idx="6">
                  <c:v>Paid-for advertisements on search</c:v>
                </c:pt>
                <c:pt idx="7">
                  <c:v>A link from another website (like social media, shopping sites, etc.)</c:v>
                </c:pt>
              </c:strCache>
            </c:strRef>
          </c:cat>
          <c:val>
            <c:numRef>
              <c:f>Sheet1!$D$2:$D$9</c:f>
              <c:numCache>
                <c:formatCode>0%</c:formatCode>
                <c:ptCount val="8"/>
                <c:pt idx="0">
                  <c:v>0.26129999999999998</c:v>
                </c:pt>
                <c:pt idx="1">
                  <c:v>0.30180000000000001</c:v>
                </c:pt>
                <c:pt idx="2">
                  <c:v>0.46520000000000006</c:v>
                </c:pt>
                <c:pt idx="3">
                  <c:v>0.42499999999999999</c:v>
                </c:pt>
                <c:pt idx="4">
                  <c:v>0.47510000000000008</c:v>
                </c:pt>
                <c:pt idx="5">
                  <c:v>0.52680000000000005</c:v>
                </c:pt>
                <c:pt idx="6">
                  <c:v>0.35510000000000003</c:v>
                </c:pt>
                <c:pt idx="7">
                  <c:v>0.38740000000000002</c:v>
                </c:pt>
              </c:numCache>
            </c:numRef>
          </c:val>
        </c:ser>
        <c:ser>
          <c:idx val="3"/>
          <c:order val="3"/>
          <c:tx>
            <c:strRef>
              <c:f>Sheet1!$E$1</c:f>
              <c:strCache>
                <c:ptCount val="1"/>
                <c:pt idx="0">
                  <c:v>Not very confident</c:v>
                </c:pt>
              </c:strCache>
            </c:strRef>
          </c:tx>
          <c:spPr>
            <a:solidFill>
              <a:schemeClr val="bg1">
                <a:lumMod val="75000"/>
              </a:schemeClr>
            </a:solidFill>
            <a:scene3d>
              <a:camera prst="orthographicFront"/>
              <a:lightRig rig="threePt" dir="t"/>
            </a:scene3d>
            <a:sp3d>
              <a:bevelT h="25400"/>
            </a:sp3d>
          </c:spPr>
          <c:invertIfNegative val="0"/>
          <c:dLbls>
            <c:dLblPos val="ctr"/>
            <c:showLegendKey val="0"/>
            <c:showVal val="1"/>
            <c:showCatName val="0"/>
            <c:showSerName val="0"/>
            <c:showPercent val="0"/>
            <c:showBubbleSize val="0"/>
            <c:showLeaderLines val="0"/>
          </c:dLbls>
          <c:cat>
            <c:strRef>
              <c:f>Sheet1!$A$2:$A$9</c:f>
              <c:strCache>
                <c:ptCount val="8"/>
                <c:pt idx="0">
                  <c:v>A link I have bookmarked</c:v>
                </c:pt>
                <c:pt idx="1">
                  <c:v>A URL I typed directly into a web browser</c:v>
                </c:pt>
                <c:pt idx="2">
                  <c:v>A link resulting from a search from a recognized brand or company name</c:v>
                </c:pt>
                <c:pt idx="3">
                  <c:v>A link from an email or newsletter</c:v>
                </c:pt>
                <c:pt idx="4">
                  <c:v>One of the links resulting from a search on the 1st page above the fold (links that are visible without scrolling)</c:v>
                </c:pt>
                <c:pt idx="5">
                  <c:v>One of the links resulting from a search anywhere on the 1st page</c:v>
                </c:pt>
                <c:pt idx="6">
                  <c:v>Paid-for advertisements on search</c:v>
                </c:pt>
                <c:pt idx="7">
                  <c:v>A link from another website (like social media, shopping sites, etc.)</c:v>
                </c:pt>
              </c:strCache>
            </c:strRef>
          </c:cat>
          <c:val>
            <c:numRef>
              <c:f>Sheet1!$E$2:$E$9</c:f>
              <c:numCache>
                <c:formatCode>0%</c:formatCode>
                <c:ptCount val="8"/>
                <c:pt idx="0">
                  <c:v>4.9799999999999997E-2</c:v>
                </c:pt>
                <c:pt idx="1">
                  <c:v>5.33E-2</c:v>
                </c:pt>
                <c:pt idx="2">
                  <c:v>0.1036</c:v>
                </c:pt>
                <c:pt idx="3">
                  <c:v>0.22750000000000001</c:v>
                </c:pt>
                <c:pt idx="4">
                  <c:v>0.20449999999999999</c:v>
                </c:pt>
                <c:pt idx="5">
                  <c:v>0.17800000000000002</c:v>
                </c:pt>
                <c:pt idx="6">
                  <c:v>0.3251</c:v>
                </c:pt>
                <c:pt idx="7">
                  <c:v>0.32150000000000001</c:v>
                </c:pt>
              </c:numCache>
            </c:numRef>
          </c:val>
        </c:ser>
        <c:ser>
          <c:idx val="4"/>
          <c:order val="4"/>
          <c:tx>
            <c:strRef>
              <c:f>Sheet1!$F$1</c:f>
              <c:strCache>
                <c:ptCount val="1"/>
                <c:pt idx="0">
                  <c:v>Not at all confident </c:v>
                </c:pt>
              </c:strCache>
            </c:strRef>
          </c:tx>
          <c:spPr>
            <a:scene3d>
              <a:camera prst="orthographicFront"/>
              <a:lightRig rig="threePt" dir="t"/>
            </a:scene3d>
            <a:sp3d>
              <a:bevelT h="25400"/>
            </a:sp3d>
          </c:spPr>
          <c:invertIfNegative val="0"/>
          <c:dLbls>
            <c:dLbl>
              <c:idx val="0"/>
              <c:layout>
                <c:manualLayout>
                  <c:x val="1.5822888754332146E-2"/>
                  <c:y val="2.4919000787938807E-7"/>
                </c:manualLayout>
              </c:layout>
              <c:dLblPos val="ctr"/>
              <c:showLegendKey val="0"/>
              <c:showVal val="1"/>
              <c:showCatName val="0"/>
              <c:showSerName val="0"/>
              <c:showPercent val="0"/>
              <c:showBubbleSize val="0"/>
            </c:dLbl>
            <c:dLbl>
              <c:idx val="1"/>
              <c:layout>
                <c:manualLayout>
                  <c:x val="1.150755545769603E-2"/>
                  <c:y val="0"/>
                </c:manualLayout>
              </c:layout>
              <c:dLblPos val="ctr"/>
              <c:showLegendKey val="0"/>
              <c:showVal val="1"/>
              <c:showCatName val="0"/>
              <c:showSerName val="0"/>
              <c:showPercent val="0"/>
              <c:showBubbleSize val="0"/>
            </c:dLbl>
            <c:dLbl>
              <c:idx val="2"/>
              <c:layout>
                <c:manualLayout>
                  <c:x val="1.0069111025484025E-2"/>
                  <c:y val="0"/>
                </c:manualLayout>
              </c:layout>
              <c:dLblPos val="ctr"/>
              <c:showLegendKey val="0"/>
              <c:showVal val="1"/>
              <c:showCatName val="0"/>
              <c:showSerName val="0"/>
              <c:showPercent val="0"/>
              <c:showBubbleSize val="0"/>
            </c:dLbl>
            <c:dLbl>
              <c:idx val="3"/>
              <c:spPr/>
              <c:txPr>
                <a:bodyPr/>
                <a:lstStyle/>
                <a:p>
                  <a:pPr>
                    <a:defRPr>
                      <a:solidFill>
                        <a:schemeClr val="bg1"/>
                      </a:solidFill>
                    </a:defRPr>
                  </a:pPr>
                  <a:endParaRPr lang="en-US"/>
                </a:p>
              </c:txPr>
              <c:dLblPos val="ctr"/>
              <c:showLegendKey val="0"/>
              <c:showVal val="1"/>
              <c:showCatName val="0"/>
              <c:showSerName val="0"/>
              <c:showPercent val="0"/>
              <c:showBubbleSize val="0"/>
            </c:dLbl>
            <c:dLbl>
              <c:idx val="4"/>
              <c:spPr/>
              <c:txPr>
                <a:bodyPr/>
                <a:lstStyle/>
                <a:p>
                  <a:pPr>
                    <a:defRPr>
                      <a:solidFill>
                        <a:schemeClr val="bg1"/>
                      </a:solidFill>
                    </a:defRPr>
                  </a:pPr>
                  <a:endParaRPr lang="en-US"/>
                </a:p>
              </c:txPr>
              <c:dLblPos val="ctr"/>
              <c:showLegendKey val="0"/>
              <c:showVal val="1"/>
              <c:showCatName val="0"/>
              <c:showSerName val="0"/>
              <c:showPercent val="0"/>
              <c:showBubbleSize val="0"/>
            </c:dLbl>
            <c:dLbl>
              <c:idx val="5"/>
              <c:spPr/>
              <c:txPr>
                <a:bodyPr/>
                <a:lstStyle/>
                <a:p>
                  <a:pPr>
                    <a:defRPr>
                      <a:solidFill>
                        <a:schemeClr val="bg1"/>
                      </a:solidFill>
                    </a:defRPr>
                  </a:pPr>
                  <a:endParaRPr lang="en-US"/>
                </a:p>
              </c:txPr>
              <c:dLblPos val="ctr"/>
              <c:showLegendKey val="0"/>
              <c:showVal val="1"/>
              <c:showCatName val="0"/>
              <c:showSerName val="0"/>
              <c:showPercent val="0"/>
              <c:showBubbleSize val="0"/>
            </c:dLbl>
            <c:dLbl>
              <c:idx val="6"/>
              <c:spPr/>
              <c:txPr>
                <a:bodyPr/>
                <a:lstStyle/>
                <a:p>
                  <a:pPr>
                    <a:defRPr>
                      <a:solidFill>
                        <a:schemeClr val="bg1"/>
                      </a:solidFill>
                    </a:defRPr>
                  </a:pPr>
                  <a:endParaRPr lang="en-US"/>
                </a:p>
              </c:txPr>
              <c:dLblPos val="ctr"/>
              <c:showLegendKey val="0"/>
              <c:showVal val="1"/>
              <c:showCatName val="0"/>
              <c:showSerName val="0"/>
              <c:showPercent val="0"/>
              <c:showBubbleSize val="0"/>
            </c:dLbl>
            <c:dLbl>
              <c:idx val="7"/>
              <c:spPr/>
              <c:txPr>
                <a:bodyPr/>
                <a:lstStyle/>
                <a:p>
                  <a:pPr>
                    <a:defRPr>
                      <a:solidFill>
                        <a:schemeClr val="bg1"/>
                      </a:solidFill>
                    </a:defRPr>
                  </a:pPr>
                  <a:endParaRPr lang="en-US"/>
                </a:p>
              </c:txPr>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Sheet1!$A$2:$A$9</c:f>
              <c:strCache>
                <c:ptCount val="8"/>
                <c:pt idx="0">
                  <c:v>A link I have bookmarked</c:v>
                </c:pt>
                <c:pt idx="1">
                  <c:v>A URL I typed directly into a web browser</c:v>
                </c:pt>
                <c:pt idx="2">
                  <c:v>A link resulting from a search from a recognized brand or company name</c:v>
                </c:pt>
                <c:pt idx="3">
                  <c:v>A link from an email or newsletter</c:v>
                </c:pt>
                <c:pt idx="4">
                  <c:v>One of the links resulting from a search on the 1st page above the fold (links that are visible without scrolling)</c:v>
                </c:pt>
                <c:pt idx="5">
                  <c:v>One of the links resulting from a search anywhere on the 1st page</c:v>
                </c:pt>
                <c:pt idx="6">
                  <c:v>Paid-for advertisements on search</c:v>
                </c:pt>
                <c:pt idx="7">
                  <c:v>A link from another website (like social media, shopping sites, etc.)</c:v>
                </c:pt>
              </c:strCache>
            </c:strRef>
          </c:cat>
          <c:val>
            <c:numRef>
              <c:f>Sheet1!$F$2:$F$9</c:f>
              <c:numCache>
                <c:formatCode>0%</c:formatCode>
                <c:ptCount val="8"/>
                <c:pt idx="0">
                  <c:v>2.41E-2</c:v>
                </c:pt>
                <c:pt idx="1">
                  <c:v>2.1899999999999999E-2</c:v>
                </c:pt>
                <c:pt idx="2">
                  <c:v>3.1699999999999999E-2</c:v>
                </c:pt>
                <c:pt idx="3">
                  <c:v>8.9800000000000005E-2</c:v>
                </c:pt>
                <c:pt idx="4">
                  <c:v>6.7299999999999999E-2</c:v>
                </c:pt>
                <c:pt idx="5">
                  <c:v>4.9299999999999997E-2</c:v>
                </c:pt>
                <c:pt idx="6">
                  <c:v>0.17380000000000004</c:v>
                </c:pt>
                <c:pt idx="7">
                  <c:v>0.14710000000000001</c:v>
                </c:pt>
              </c:numCache>
            </c:numRef>
          </c:val>
        </c:ser>
        <c:dLbls>
          <c:showLegendKey val="0"/>
          <c:showVal val="0"/>
          <c:showCatName val="0"/>
          <c:showSerName val="0"/>
          <c:showPercent val="0"/>
          <c:showBubbleSize val="0"/>
        </c:dLbls>
        <c:gapWidth val="54"/>
        <c:overlap val="100"/>
        <c:axId val="91285376"/>
        <c:axId val="91283840"/>
      </c:barChart>
      <c:valAx>
        <c:axId val="91283840"/>
        <c:scaling>
          <c:orientation val="minMax"/>
        </c:scaling>
        <c:delete val="1"/>
        <c:axPos val="t"/>
        <c:numFmt formatCode="0%" sourceLinked="1"/>
        <c:majorTickMark val="out"/>
        <c:minorTickMark val="none"/>
        <c:tickLblPos val="nextTo"/>
        <c:crossAx val="91285376"/>
        <c:crosses val="autoZero"/>
        <c:crossBetween val="between"/>
      </c:valAx>
      <c:catAx>
        <c:axId val="91285376"/>
        <c:scaling>
          <c:orientation val="maxMin"/>
        </c:scaling>
        <c:delete val="0"/>
        <c:axPos val="l"/>
        <c:majorTickMark val="out"/>
        <c:minorTickMark val="none"/>
        <c:tickLblPos val="nextTo"/>
        <c:txPr>
          <a:bodyPr rot="0" vert="horz" anchor="ctr" anchorCtr="0"/>
          <a:lstStyle/>
          <a:p>
            <a:pPr>
              <a:defRPr sz="900"/>
            </a:pPr>
            <a:endParaRPr lang="en-US"/>
          </a:p>
        </c:txPr>
        <c:crossAx val="91283840"/>
        <c:crosses val="autoZero"/>
        <c:auto val="1"/>
        <c:lblAlgn val="ctr"/>
        <c:lblOffset val="0"/>
        <c:noMultiLvlLbl val="0"/>
      </c:catAx>
    </c:plotArea>
    <c:plotVisOnly val="1"/>
    <c:dispBlanksAs val="gap"/>
    <c:showDLblsOverMax val="0"/>
  </c:chart>
  <c:txPr>
    <a:bodyPr/>
    <a:lstStyle/>
    <a:p>
      <a:pPr>
        <a:defRPr sz="12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0267727717911714"/>
          <c:y val="4.7159731733030681E-2"/>
          <c:w val="0.49732272282088286"/>
          <c:h val="0.90568053653393865"/>
        </c:manualLayout>
      </c:layout>
      <c:barChart>
        <c:barDir val="bar"/>
        <c:grouping val="clustered"/>
        <c:varyColors val="0"/>
        <c:ser>
          <c:idx val="0"/>
          <c:order val="0"/>
          <c:tx>
            <c:strRef>
              <c:f>Sheet1!$B$1</c:f>
              <c:strCache>
                <c:ptCount val="1"/>
                <c:pt idx="0">
                  <c:v>Q11</c:v>
                </c:pt>
              </c:strCache>
            </c:strRef>
          </c:tx>
          <c:spPr>
            <a:solidFill>
              <a:schemeClr val="accent2"/>
            </a:solidFill>
          </c:spPr>
          <c:invertIfNegative val="0"/>
          <c:dPt>
            <c:idx val="0"/>
            <c:invertIfNegative val="0"/>
            <c:bubble3D val="0"/>
            <c:spPr>
              <a:solidFill>
                <a:schemeClr val="accent2"/>
              </a:solidFill>
              <a:effectLst>
                <a:outerShdw blurRad="40000" dist="23000" dir="5400000" rotWithShape="0">
                  <a:srgbClr val="000000">
                    <a:alpha val="35000"/>
                  </a:srgbClr>
                </a:outerShdw>
              </a:effectLst>
            </c:spPr>
          </c:dPt>
          <c:dLbls>
            <c:dLbl>
              <c:idx val="6"/>
              <c:layout/>
              <c:tx>
                <c:rich>
                  <a:bodyPr/>
                  <a:lstStyle/>
                  <a:p>
                    <a:r>
                      <a:rPr lang="en-US"/>
                      <a:t>16</a:t>
                    </a:r>
                    <a:r>
                      <a:rPr lang="en-US" smtClean="0"/>
                      <a:t>%*</a:t>
                    </a:r>
                    <a:endParaRPr lang="en-US"/>
                  </a:p>
                </c:rich>
              </c:tx>
              <c:dLblPos val="outEnd"/>
              <c:showLegendKey val="0"/>
              <c:showVal val="1"/>
              <c:showCatName val="0"/>
              <c:showSerName val="0"/>
              <c:showPercent val="0"/>
              <c:showBubbleSize val="0"/>
            </c:dLbl>
            <c:txPr>
              <a:bodyPr/>
              <a:lstStyle/>
              <a:p>
                <a:pPr>
                  <a:defRPr sz="1100" b="0" i="0">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Sheet1!$A$2:$A$9</c:f>
              <c:strCache>
                <c:ptCount val="8"/>
                <c:pt idx="0">
                  <c:v>A link I have bookmarked</c:v>
                </c:pt>
                <c:pt idx="1">
                  <c:v>A URL I typed directly into a web browser</c:v>
                </c:pt>
                <c:pt idx="2">
                  <c:v>A link resulting from a search from a recognized brand or company name</c:v>
                </c:pt>
                <c:pt idx="3">
                  <c:v>A link from an email or newsletter</c:v>
                </c:pt>
                <c:pt idx="4">
                  <c:v>One of the links resulting from a search on the 1st page above the fold (links that are visible without scrolling)</c:v>
                </c:pt>
                <c:pt idx="5">
                  <c:v>One of the links resulting from a search anywhere on the 1st page</c:v>
                </c:pt>
                <c:pt idx="6">
                  <c:v>Paid-for advertisements on search</c:v>
                </c:pt>
                <c:pt idx="7">
                  <c:v>A link from another website (like social media, shopping sites, etc.)</c:v>
                </c:pt>
              </c:strCache>
            </c:strRef>
          </c:cat>
          <c:val>
            <c:numRef>
              <c:f>Sheet1!$B$2:$B$9</c:f>
              <c:numCache>
                <c:formatCode>0%</c:formatCode>
                <c:ptCount val="8"/>
                <c:pt idx="0">
                  <c:v>0.63839999999999997</c:v>
                </c:pt>
                <c:pt idx="1">
                  <c:v>0.59440000000000004</c:v>
                </c:pt>
                <c:pt idx="2">
                  <c:v>0.373</c:v>
                </c:pt>
                <c:pt idx="3">
                  <c:v>0.25979999999999998</c:v>
                </c:pt>
                <c:pt idx="4">
                  <c:v>0.249</c:v>
                </c:pt>
                <c:pt idx="5">
                  <c:v>0.23760000000000001</c:v>
                </c:pt>
                <c:pt idx="6">
                  <c:v>0.15620000000000001</c:v>
                </c:pt>
                <c:pt idx="7">
                  <c:v>0.13</c:v>
                </c:pt>
              </c:numCache>
            </c:numRef>
          </c:val>
        </c:ser>
        <c:dLbls>
          <c:dLblPos val="inEnd"/>
          <c:showLegendKey val="0"/>
          <c:showVal val="1"/>
          <c:showCatName val="0"/>
          <c:showSerName val="0"/>
          <c:showPercent val="0"/>
          <c:showBubbleSize val="0"/>
        </c:dLbls>
        <c:gapWidth val="50"/>
        <c:axId val="101978880"/>
        <c:axId val="101986304"/>
      </c:barChart>
      <c:catAx>
        <c:axId val="101978880"/>
        <c:scaling>
          <c:orientation val="maxMin"/>
        </c:scaling>
        <c:delete val="0"/>
        <c:axPos val="l"/>
        <c:majorTickMark val="out"/>
        <c:minorTickMark val="none"/>
        <c:tickLblPos val="none"/>
        <c:txPr>
          <a:bodyPr/>
          <a:lstStyle/>
          <a:p>
            <a:pPr algn="r">
              <a:defRPr sz="900">
                <a:solidFill>
                  <a:schemeClr val="tx1"/>
                </a:solidFill>
                <a:latin typeface="+mn-lt"/>
                <a:cs typeface="Arial" pitchFamily="34" charset="0"/>
              </a:defRPr>
            </a:pPr>
            <a:endParaRPr lang="en-US"/>
          </a:p>
        </c:txPr>
        <c:crossAx val="101986304"/>
        <c:crosses val="autoZero"/>
        <c:auto val="1"/>
        <c:lblAlgn val="ctr"/>
        <c:lblOffset val="100"/>
        <c:noMultiLvlLbl val="0"/>
      </c:catAx>
      <c:valAx>
        <c:axId val="101986304"/>
        <c:scaling>
          <c:orientation val="minMax"/>
          <c:max val="1.1000000000000001"/>
          <c:min val="0"/>
        </c:scaling>
        <c:delete val="1"/>
        <c:axPos val="t"/>
        <c:numFmt formatCode="0%" sourceLinked="1"/>
        <c:majorTickMark val="out"/>
        <c:minorTickMark val="none"/>
        <c:tickLblPos val="nextTo"/>
        <c:crossAx val="1019788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0267727717911714"/>
          <c:y val="4.7159731733030681E-2"/>
          <c:w val="0.49732272282088286"/>
          <c:h val="0.90568053653393865"/>
        </c:manualLayout>
      </c:layout>
      <c:barChart>
        <c:barDir val="bar"/>
        <c:grouping val="clustered"/>
        <c:varyColors val="0"/>
        <c:ser>
          <c:idx val="0"/>
          <c:order val="0"/>
          <c:tx>
            <c:strRef>
              <c:f>Sheet1!$B$1</c:f>
              <c:strCache>
                <c:ptCount val="1"/>
                <c:pt idx="0">
                  <c:v>Q11</c:v>
                </c:pt>
              </c:strCache>
            </c:strRef>
          </c:tx>
          <c:spPr>
            <a:solidFill>
              <a:schemeClr val="accent1"/>
            </a:solidFill>
          </c:spPr>
          <c:invertIfNegative val="0"/>
          <c:dPt>
            <c:idx val="0"/>
            <c:invertIfNegative val="0"/>
            <c:bubble3D val="0"/>
            <c:spPr>
              <a:solidFill>
                <a:schemeClr val="accent1"/>
              </a:solidFill>
              <a:effectLst>
                <a:outerShdw blurRad="40000" dist="23000" dir="5400000" rotWithShape="0">
                  <a:srgbClr val="000000">
                    <a:alpha val="35000"/>
                  </a:srgbClr>
                </a:outerShdw>
              </a:effectLst>
            </c:spPr>
          </c:dPt>
          <c:dLbls>
            <c:dLbl>
              <c:idx val="0"/>
              <c:layout/>
              <c:tx>
                <c:rich>
                  <a:bodyPr/>
                  <a:lstStyle/>
                  <a:p>
                    <a:r>
                      <a:rPr lang="en-US"/>
                      <a:t>69</a:t>
                    </a:r>
                    <a:r>
                      <a:rPr lang="en-US" smtClean="0"/>
                      <a:t>%*</a:t>
                    </a:r>
                    <a:endParaRPr lang="en-US"/>
                  </a:p>
                </c:rich>
              </c:tx>
              <c:dLblPos val="outEnd"/>
              <c:showLegendKey val="0"/>
              <c:showVal val="1"/>
              <c:showCatName val="0"/>
              <c:showSerName val="0"/>
              <c:showPercent val="0"/>
              <c:showBubbleSize val="0"/>
            </c:dLbl>
            <c:dLbl>
              <c:idx val="1"/>
              <c:layout/>
              <c:tx>
                <c:rich>
                  <a:bodyPr/>
                  <a:lstStyle/>
                  <a:p>
                    <a:r>
                      <a:rPr lang="en-US"/>
                      <a:t>65</a:t>
                    </a:r>
                    <a:r>
                      <a:rPr lang="en-US" smtClean="0"/>
                      <a:t>%*</a:t>
                    </a:r>
                    <a:endParaRPr lang="en-US" dirty="0"/>
                  </a:p>
                </c:rich>
              </c:tx>
              <c:dLblPos val="outEnd"/>
              <c:showLegendKey val="0"/>
              <c:showVal val="1"/>
              <c:showCatName val="0"/>
              <c:showSerName val="0"/>
              <c:showPercent val="0"/>
              <c:showBubbleSize val="0"/>
            </c:dLbl>
            <c:dLbl>
              <c:idx val="2"/>
              <c:layout/>
              <c:tx>
                <c:rich>
                  <a:bodyPr/>
                  <a:lstStyle/>
                  <a:p>
                    <a:r>
                      <a:rPr lang="en-US"/>
                      <a:t>43</a:t>
                    </a:r>
                    <a:r>
                      <a:rPr lang="en-US" smtClean="0"/>
                      <a:t>%*</a:t>
                    </a:r>
                    <a:endParaRPr lang="en-US"/>
                  </a:p>
                </c:rich>
              </c:tx>
              <c:dLblPos val="outEnd"/>
              <c:showLegendKey val="0"/>
              <c:showVal val="1"/>
              <c:showCatName val="0"/>
              <c:showSerName val="0"/>
              <c:showPercent val="0"/>
              <c:showBubbleSize val="0"/>
            </c:dLbl>
            <c:dLbl>
              <c:idx val="7"/>
              <c:layout/>
              <c:tx>
                <c:rich>
                  <a:bodyPr/>
                  <a:lstStyle/>
                  <a:p>
                    <a:r>
                      <a:rPr lang="en-US"/>
                      <a:t>16</a:t>
                    </a:r>
                    <a:r>
                      <a:rPr lang="en-US" smtClean="0"/>
                      <a:t>%*</a:t>
                    </a:r>
                    <a:endParaRPr lang="en-US" dirty="0"/>
                  </a:p>
                </c:rich>
              </c:tx>
              <c:dLblPos val="outEnd"/>
              <c:showLegendKey val="0"/>
              <c:showVal val="1"/>
              <c:showCatName val="0"/>
              <c:showSerName val="0"/>
              <c:showPercent val="0"/>
              <c:showBubbleSize val="0"/>
            </c:dLbl>
            <c:txPr>
              <a:bodyPr/>
              <a:lstStyle/>
              <a:p>
                <a:pPr>
                  <a:defRPr sz="1100" b="0" i="0">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Sheet1!$A$2:$A$9</c:f>
              <c:strCache>
                <c:ptCount val="8"/>
                <c:pt idx="0">
                  <c:v>A link I have bookmarked</c:v>
                </c:pt>
                <c:pt idx="1">
                  <c:v>A URL I typed directly into a web browser</c:v>
                </c:pt>
                <c:pt idx="2">
                  <c:v>A link resulting from a search from a recognized brand or company name</c:v>
                </c:pt>
                <c:pt idx="3">
                  <c:v>A link from an email or newsletter</c:v>
                </c:pt>
                <c:pt idx="4">
                  <c:v>One of the links resulting from a search on the 1st page above the fold (links that are visible without scrolling)</c:v>
                </c:pt>
                <c:pt idx="5">
                  <c:v>One of the links resulting from a search anywhere on the 1st page</c:v>
                </c:pt>
                <c:pt idx="6">
                  <c:v>Paid-for advertisements on search</c:v>
                </c:pt>
                <c:pt idx="7">
                  <c:v>A link from another website (like social media, shopping sites, etc.)</c:v>
                </c:pt>
              </c:strCache>
            </c:strRef>
          </c:cat>
          <c:val>
            <c:numRef>
              <c:f>Sheet1!$B$2:$B$9</c:f>
              <c:numCache>
                <c:formatCode>0%</c:formatCode>
                <c:ptCount val="8"/>
                <c:pt idx="0">
                  <c:v>0.69120000000000004</c:v>
                </c:pt>
                <c:pt idx="1">
                  <c:v>0.65159999999999996</c:v>
                </c:pt>
                <c:pt idx="2">
                  <c:v>0.42599999999999999</c:v>
                </c:pt>
                <c:pt idx="3">
                  <c:v>0.25559999999999999</c:v>
                </c:pt>
                <c:pt idx="4">
                  <c:v>0.25719999999999998</c:v>
                </c:pt>
                <c:pt idx="5">
                  <c:v>0.25419999999999998</c:v>
                </c:pt>
                <c:pt idx="6">
                  <c:v>0.1358</c:v>
                </c:pt>
                <c:pt idx="7">
                  <c:v>0.158</c:v>
                </c:pt>
              </c:numCache>
            </c:numRef>
          </c:val>
        </c:ser>
        <c:dLbls>
          <c:dLblPos val="inEnd"/>
          <c:showLegendKey val="0"/>
          <c:showVal val="1"/>
          <c:showCatName val="0"/>
          <c:showSerName val="0"/>
          <c:showPercent val="0"/>
          <c:showBubbleSize val="0"/>
        </c:dLbls>
        <c:gapWidth val="50"/>
        <c:axId val="101992704"/>
        <c:axId val="102032896"/>
      </c:barChart>
      <c:catAx>
        <c:axId val="101992704"/>
        <c:scaling>
          <c:orientation val="maxMin"/>
        </c:scaling>
        <c:delete val="0"/>
        <c:axPos val="l"/>
        <c:majorTickMark val="out"/>
        <c:minorTickMark val="none"/>
        <c:tickLblPos val="nextTo"/>
        <c:txPr>
          <a:bodyPr/>
          <a:lstStyle/>
          <a:p>
            <a:pPr algn="r">
              <a:defRPr sz="950">
                <a:solidFill>
                  <a:schemeClr val="tx1"/>
                </a:solidFill>
                <a:latin typeface="+mn-lt"/>
                <a:cs typeface="Arial" pitchFamily="34" charset="0"/>
              </a:defRPr>
            </a:pPr>
            <a:endParaRPr lang="en-US"/>
          </a:p>
        </c:txPr>
        <c:crossAx val="102032896"/>
        <c:crosses val="autoZero"/>
        <c:auto val="1"/>
        <c:lblAlgn val="ctr"/>
        <c:lblOffset val="100"/>
        <c:noMultiLvlLbl val="0"/>
      </c:catAx>
      <c:valAx>
        <c:axId val="102032896"/>
        <c:scaling>
          <c:orientation val="minMax"/>
          <c:max val="1.1000000000000001"/>
          <c:min val="0"/>
        </c:scaling>
        <c:delete val="1"/>
        <c:axPos val="t"/>
        <c:numFmt formatCode="0%" sourceLinked="1"/>
        <c:majorTickMark val="out"/>
        <c:minorTickMark val="none"/>
        <c:tickLblPos val="nextTo"/>
        <c:crossAx val="1019927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0267727717911714"/>
          <c:y val="4.7159731733030681E-2"/>
          <c:w val="0.49732272282088286"/>
          <c:h val="0.90568053653393865"/>
        </c:manualLayout>
      </c:layout>
      <c:barChart>
        <c:barDir val="bar"/>
        <c:grouping val="clustered"/>
        <c:varyColors val="0"/>
        <c:ser>
          <c:idx val="0"/>
          <c:order val="0"/>
          <c:tx>
            <c:strRef>
              <c:f>Sheet1!$B$1</c:f>
              <c:strCache>
                <c:ptCount val="1"/>
                <c:pt idx="0">
                  <c:v>Q4</c:v>
                </c:pt>
              </c:strCache>
            </c:strRef>
          </c:tx>
          <c:spPr>
            <a:solidFill>
              <a:schemeClr val="accent1"/>
            </a:solidFill>
          </c:spPr>
          <c:invertIfNegative val="0"/>
          <c:dPt>
            <c:idx val="0"/>
            <c:invertIfNegative val="0"/>
            <c:bubble3D val="0"/>
            <c:spPr>
              <a:solidFill>
                <a:schemeClr val="accent1"/>
              </a:solidFill>
              <a:effectLst>
                <a:outerShdw blurRad="40000" dist="23000" dir="5400000" rotWithShape="0">
                  <a:srgbClr val="000000">
                    <a:alpha val="35000"/>
                  </a:srgbClr>
                </a:outerShdw>
              </a:effectLst>
            </c:spPr>
          </c:dPt>
          <c:dLbls>
            <c:txPr>
              <a:bodyPr/>
              <a:lstStyle/>
              <a:p>
                <a:pPr>
                  <a:defRPr sz="1100" b="0" i="0">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Sheet1!$A$2:$A$9</c:f>
              <c:strCache>
                <c:ptCount val="8"/>
                <c:pt idx="0">
                  <c:v>I have had a positive past experience with the website</c:v>
                </c:pt>
                <c:pt idx="1">
                  <c:v>Website is associated with a brand or company that is known/familiar to me</c:v>
                </c:pt>
                <c:pt idx="2">
                  <c:v>Website has a familiar domain extension (like .com, .gov, .edu, .org)</c:v>
                </c:pt>
                <c:pt idx="3">
                  <c:v>Website is recommended by friends/family</c:v>
                </c:pt>
                <c:pt idx="4">
                  <c:v>Website has a large number of comments/ recommendations/ reviews on site</c:v>
                </c:pt>
                <c:pt idx="5">
                  <c:v>Listing/link to the website appears on first page of search results</c:v>
                </c:pt>
                <c:pt idx="6">
                  <c:v>Website has a large number of social media followers (i.e., Facebook, Twitter)</c:v>
                </c:pt>
                <c:pt idx="7">
                  <c:v>None of the above</c:v>
                </c:pt>
              </c:strCache>
            </c:strRef>
          </c:cat>
          <c:val>
            <c:numRef>
              <c:f>Sheet1!$B$2:$B$9</c:f>
              <c:numCache>
                <c:formatCode>0%</c:formatCode>
                <c:ptCount val="8"/>
                <c:pt idx="0">
                  <c:v>0.65229999999999999</c:v>
                </c:pt>
                <c:pt idx="1">
                  <c:v>0.60099999999999998</c:v>
                </c:pt>
                <c:pt idx="2">
                  <c:v>0.49530000000000002</c:v>
                </c:pt>
                <c:pt idx="3">
                  <c:v>0.29099999999999998</c:v>
                </c:pt>
                <c:pt idx="4">
                  <c:v>0.26619999999999999</c:v>
                </c:pt>
                <c:pt idx="5">
                  <c:v>0.17879999999999999</c:v>
                </c:pt>
                <c:pt idx="6">
                  <c:v>0.17269999999999999</c:v>
                </c:pt>
                <c:pt idx="7">
                  <c:v>0.1125</c:v>
                </c:pt>
              </c:numCache>
            </c:numRef>
          </c:val>
        </c:ser>
        <c:dLbls>
          <c:dLblPos val="inEnd"/>
          <c:showLegendKey val="0"/>
          <c:showVal val="1"/>
          <c:showCatName val="0"/>
          <c:showSerName val="0"/>
          <c:showPercent val="0"/>
          <c:showBubbleSize val="0"/>
        </c:dLbls>
        <c:gapWidth val="50"/>
        <c:axId val="90476928"/>
        <c:axId val="90480000"/>
      </c:barChart>
      <c:catAx>
        <c:axId val="90476928"/>
        <c:scaling>
          <c:orientation val="maxMin"/>
        </c:scaling>
        <c:delete val="0"/>
        <c:axPos val="l"/>
        <c:majorTickMark val="out"/>
        <c:minorTickMark val="none"/>
        <c:tickLblPos val="nextTo"/>
        <c:txPr>
          <a:bodyPr/>
          <a:lstStyle/>
          <a:p>
            <a:pPr algn="r">
              <a:defRPr sz="1000">
                <a:solidFill>
                  <a:schemeClr val="tx1"/>
                </a:solidFill>
                <a:latin typeface="+mn-lt"/>
                <a:cs typeface="Arial" pitchFamily="34" charset="0"/>
              </a:defRPr>
            </a:pPr>
            <a:endParaRPr lang="en-US"/>
          </a:p>
        </c:txPr>
        <c:crossAx val="90480000"/>
        <c:crosses val="autoZero"/>
        <c:auto val="1"/>
        <c:lblAlgn val="ctr"/>
        <c:lblOffset val="100"/>
        <c:noMultiLvlLbl val="0"/>
      </c:catAx>
      <c:valAx>
        <c:axId val="90480000"/>
        <c:scaling>
          <c:orientation val="minMax"/>
          <c:max val="1"/>
          <c:min val="0"/>
        </c:scaling>
        <c:delete val="1"/>
        <c:axPos val="t"/>
        <c:numFmt formatCode="0%" sourceLinked="1"/>
        <c:majorTickMark val="out"/>
        <c:minorTickMark val="none"/>
        <c:tickLblPos val="nextTo"/>
        <c:crossAx val="904769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0267727717911714"/>
          <c:y val="4.7159731733030681E-2"/>
          <c:w val="0.49732272282088286"/>
          <c:h val="0.90568053653393865"/>
        </c:manualLayout>
      </c:layout>
      <c:barChart>
        <c:barDir val="bar"/>
        <c:grouping val="clustered"/>
        <c:varyColors val="0"/>
        <c:ser>
          <c:idx val="0"/>
          <c:order val="0"/>
          <c:tx>
            <c:strRef>
              <c:f>Sheet1!$B$1</c:f>
              <c:strCache>
                <c:ptCount val="1"/>
                <c:pt idx="0">
                  <c:v>Q4</c:v>
                </c:pt>
              </c:strCache>
            </c:strRef>
          </c:tx>
          <c:spPr>
            <a:solidFill>
              <a:schemeClr val="accent2"/>
            </a:solidFill>
          </c:spPr>
          <c:invertIfNegative val="0"/>
          <c:dPt>
            <c:idx val="0"/>
            <c:invertIfNegative val="0"/>
            <c:bubble3D val="0"/>
            <c:spPr>
              <a:solidFill>
                <a:schemeClr val="accent2"/>
              </a:solidFill>
              <a:effectLst>
                <a:outerShdw blurRad="40000" dist="23000" dir="5400000" rotWithShape="0">
                  <a:srgbClr val="000000">
                    <a:alpha val="35000"/>
                  </a:srgbClr>
                </a:outerShdw>
              </a:effectLst>
            </c:spPr>
          </c:dPt>
          <c:dLbls>
            <c:dLbl>
              <c:idx val="1"/>
              <c:layout/>
              <c:tx>
                <c:rich>
                  <a:bodyPr/>
                  <a:lstStyle/>
                  <a:p>
                    <a:r>
                      <a:rPr lang="en-US"/>
                      <a:t>61</a:t>
                    </a:r>
                    <a:r>
                      <a:rPr lang="en-US" smtClean="0"/>
                      <a:t>%*</a:t>
                    </a:r>
                    <a:endParaRPr lang="en-US"/>
                  </a:p>
                </c:rich>
              </c:tx>
              <c:dLblPos val="outEnd"/>
              <c:showLegendKey val="0"/>
              <c:showVal val="1"/>
              <c:showCatName val="0"/>
              <c:showSerName val="0"/>
              <c:showPercent val="0"/>
              <c:showBubbleSize val="0"/>
            </c:dLbl>
            <c:dLbl>
              <c:idx val="2"/>
              <c:layout/>
              <c:tx>
                <c:rich>
                  <a:bodyPr/>
                  <a:lstStyle/>
                  <a:p>
                    <a:r>
                      <a:rPr lang="en-US"/>
                      <a:t>52</a:t>
                    </a:r>
                    <a:r>
                      <a:rPr lang="en-US" smtClean="0"/>
                      <a:t>%*</a:t>
                    </a:r>
                    <a:endParaRPr lang="en-US"/>
                  </a:p>
                </c:rich>
              </c:tx>
              <c:dLblPos val="outEnd"/>
              <c:showLegendKey val="0"/>
              <c:showVal val="1"/>
              <c:showCatName val="0"/>
              <c:showSerName val="0"/>
              <c:showPercent val="0"/>
              <c:showBubbleSize val="0"/>
            </c:dLbl>
            <c:dLbl>
              <c:idx val="4"/>
              <c:layout/>
              <c:tx>
                <c:rich>
                  <a:bodyPr/>
                  <a:lstStyle/>
                  <a:p>
                    <a:r>
                      <a:rPr lang="en-US"/>
                      <a:t>28</a:t>
                    </a:r>
                    <a:r>
                      <a:rPr lang="en-US" smtClean="0"/>
                      <a:t>%*</a:t>
                    </a:r>
                    <a:endParaRPr lang="en-US"/>
                  </a:p>
                </c:rich>
              </c:tx>
              <c:dLblPos val="outEnd"/>
              <c:showLegendKey val="0"/>
              <c:showVal val="1"/>
              <c:showCatName val="0"/>
              <c:showSerName val="0"/>
              <c:showPercent val="0"/>
              <c:showBubbleSize val="0"/>
            </c:dLbl>
            <c:txPr>
              <a:bodyPr/>
              <a:lstStyle/>
              <a:p>
                <a:pPr>
                  <a:defRPr sz="1100" b="0" i="0">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Sheet1!$A$2:$A$9</c:f>
              <c:strCache>
                <c:ptCount val="8"/>
                <c:pt idx="0">
                  <c:v>I have had a positive past experience with the website</c:v>
                </c:pt>
                <c:pt idx="1">
                  <c:v>Website is associated with a brand or company that is known/familiar to me</c:v>
                </c:pt>
                <c:pt idx="2">
                  <c:v>Website has a familiar domain extension (like .com, .gov, .edu, .org)</c:v>
                </c:pt>
                <c:pt idx="3">
                  <c:v>Website is recommended by friends/family</c:v>
                </c:pt>
                <c:pt idx="4">
                  <c:v>Website has a large number of comments/recommendations/reviews on site</c:v>
                </c:pt>
                <c:pt idx="5">
                  <c:v>Listing/link to the website appears on first page of search results</c:v>
                </c:pt>
                <c:pt idx="6">
                  <c:v>Website has a large number of social media followers (i.e., Facebook, Twitter)</c:v>
                </c:pt>
                <c:pt idx="7">
                  <c:v>None of the above</c:v>
                </c:pt>
              </c:strCache>
            </c:strRef>
          </c:cat>
          <c:val>
            <c:numRef>
              <c:f>Sheet1!$B$2:$B$9</c:f>
              <c:numCache>
                <c:formatCode>0%</c:formatCode>
                <c:ptCount val="8"/>
                <c:pt idx="0">
                  <c:v>0.65</c:v>
                </c:pt>
                <c:pt idx="1">
                  <c:v>0.61360000000000003</c:v>
                </c:pt>
                <c:pt idx="2">
                  <c:v>0.51559999999999995</c:v>
                </c:pt>
                <c:pt idx="3">
                  <c:v>0.29480000000000001</c:v>
                </c:pt>
                <c:pt idx="4">
                  <c:v>0.27679999999999999</c:v>
                </c:pt>
                <c:pt idx="5">
                  <c:v>0.18179999999999999</c:v>
                </c:pt>
                <c:pt idx="6">
                  <c:v>0.16820000000000002</c:v>
                </c:pt>
                <c:pt idx="7">
                  <c:v>0.10220000000000001</c:v>
                </c:pt>
              </c:numCache>
            </c:numRef>
          </c:val>
        </c:ser>
        <c:dLbls>
          <c:dLblPos val="inEnd"/>
          <c:showLegendKey val="0"/>
          <c:showVal val="1"/>
          <c:showCatName val="0"/>
          <c:showSerName val="0"/>
          <c:showPercent val="0"/>
          <c:showBubbleSize val="0"/>
        </c:dLbls>
        <c:gapWidth val="50"/>
        <c:axId val="90637440"/>
        <c:axId val="90640768"/>
      </c:barChart>
      <c:catAx>
        <c:axId val="90637440"/>
        <c:scaling>
          <c:orientation val="maxMin"/>
        </c:scaling>
        <c:delete val="0"/>
        <c:axPos val="l"/>
        <c:majorTickMark val="out"/>
        <c:minorTickMark val="none"/>
        <c:tickLblPos val="none"/>
        <c:txPr>
          <a:bodyPr/>
          <a:lstStyle/>
          <a:p>
            <a:pPr algn="r">
              <a:defRPr sz="900">
                <a:solidFill>
                  <a:schemeClr val="tx1"/>
                </a:solidFill>
                <a:latin typeface="+mn-lt"/>
                <a:cs typeface="Arial" pitchFamily="34" charset="0"/>
              </a:defRPr>
            </a:pPr>
            <a:endParaRPr lang="en-US"/>
          </a:p>
        </c:txPr>
        <c:crossAx val="90640768"/>
        <c:crosses val="autoZero"/>
        <c:auto val="1"/>
        <c:lblAlgn val="ctr"/>
        <c:lblOffset val="100"/>
        <c:noMultiLvlLbl val="0"/>
      </c:catAx>
      <c:valAx>
        <c:axId val="90640768"/>
        <c:scaling>
          <c:orientation val="minMax"/>
          <c:max val="1.1000000000000001"/>
          <c:min val="0"/>
        </c:scaling>
        <c:delete val="1"/>
        <c:axPos val="t"/>
        <c:numFmt formatCode="0%" sourceLinked="1"/>
        <c:majorTickMark val="out"/>
        <c:minorTickMark val="none"/>
        <c:tickLblPos val="nextTo"/>
        <c:crossAx val="906374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0267727717911714"/>
          <c:y val="4.7159731733030681E-2"/>
          <c:w val="0.49732272282088286"/>
          <c:h val="0.90568053653393865"/>
        </c:manualLayout>
      </c:layout>
      <c:barChart>
        <c:barDir val="bar"/>
        <c:grouping val="clustered"/>
        <c:varyColors val="0"/>
        <c:ser>
          <c:idx val="0"/>
          <c:order val="0"/>
          <c:tx>
            <c:strRef>
              <c:f>Sheet1!$B$1</c:f>
              <c:strCache>
                <c:ptCount val="1"/>
                <c:pt idx="0">
                  <c:v>Q4</c:v>
                </c:pt>
              </c:strCache>
            </c:strRef>
          </c:tx>
          <c:spPr>
            <a:solidFill>
              <a:schemeClr val="accent1"/>
            </a:solidFill>
          </c:spPr>
          <c:invertIfNegative val="0"/>
          <c:dPt>
            <c:idx val="0"/>
            <c:invertIfNegative val="0"/>
            <c:bubble3D val="0"/>
            <c:spPr>
              <a:solidFill>
                <a:schemeClr val="accent1"/>
              </a:solidFill>
              <a:effectLst>
                <a:outerShdw blurRad="40000" dist="23000" dir="5400000" rotWithShape="0">
                  <a:srgbClr val="000000">
                    <a:alpha val="35000"/>
                  </a:srgbClr>
                </a:outerShdw>
              </a:effectLst>
            </c:spPr>
          </c:dPt>
          <c:dLbls>
            <c:dLbl>
              <c:idx val="7"/>
              <c:layout/>
              <c:tx>
                <c:rich>
                  <a:bodyPr/>
                  <a:lstStyle/>
                  <a:p>
                    <a:r>
                      <a:rPr lang="en-US"/>
                      <a:t>12</a:t>
                    </a:r>
                    <a:r>
                      <a:rPr lang="en-US" smtClean="0"/>
                      <a:t>%*</a:t>
                    </a:r>
                    <a:endParaRPr lang="en-US"/>
                  </a:p>
                </c:rich>
              </c:tx>
              <c:dLblPos val="outEnd"/>
              <c:showLegendKey val="0"/>
              <c:showVal val="1"/>
              <c:showCatName val="0"/>
              <c:showSerName val="0"/>
              <c:showPercent val="0"/>
              <c:showBubbleSize val="0"/>
            </c:dLbl>
            <c:txPr>
              <a:bodyPr/>
              <a:lstStyle/>
              <a:p>
                <a:pPr>
                  <a:defRPr sz="1100" b="0" i="0">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Sheet1!$A$2:$A$9</c:f>
              <c:strCache>
                <c:ptCount val="8"/>
                <c:pt idx="0">
                  <c:v>I have had a positive past experience with the website</c:v>
                </c:pt>
                <c:pt idx="1">
                  <c:v>Website is associated with a brand or company that is known/familiar to me</c:v>
                </c:pt>
                <c:pt idx="2">
                  <c:v>Website has a familiar domain extension (like .com, .gov, .edu, .org)</c:v>
                </c:pt>
                <c:pt idx="3">
                  <c:v>Website is recommended by friends/family</c:v>
                </c:pt>
                <c:pt idx="4">
                  <c:v>Website has a large number of comments/recommendations/reviews on site</c:v>
                </c:pt>
                <c:pt idx="5">
                  <c:v>Listing/link to the website appears on first page of search results</c:v>
                </c:pt>
                <c:pt idx="6">
                  <c:v>Website has a large number of social media followers (i.e., Facebook, Twitter)</c:v>
                </c:pt>
                <c:pt idx="7">
                  <c:v>None of the above</c:v>
                </c:pt>
              </c:strCache>
            </c:strRef>
          </c:cat>
          <c:val>
            <c:numRef>
              <c:f>Sheet1!$B$2:$B$9</c:f>
              <c:numCache>
                <c:formatCode>0%</c:formatCode>
                <c:ptCount val="8"/>
                <c:pt idx="0">
                  <c:v>0.65459999999999996</c:v>
                </c:pt>
                <c:pt idx="1">
                  <c:v>0.58840000000000003</c:v>
                </c:pt>
                <c:pt idx="2">
                  <c:v>0.47499999999999998</c:v>
                </c:pt>
                <c:pt idx="3">
                  <c:v>0.28720000000000001</c:v>
                </c:pt>
                <c:pt idx="4">
                  <c:v>0.25559999999999999</c:v>
                </c:pt>
                <c:pt idx="5">
                  <c:v>0.17580000000000001</c:v>
                </c:pt>
                <c:pt idx="6">
                  <c:v>0.1772</c:v>
                </c:pt>
                <c:pt idx="7">
                  <c:v>0.12280000000000001</c:v>
                </c:pt>
              </c:numCache>
            </c:numRef>
          </c:val>
        </c:ser>
        <c:dLbls>
          <c:dLblPos val="inEnd"/>
          <c:showLegendKey val="0"/>
          <c:showVal val="1"/>
          <c:showCatName val="0"/>
          <c:showSerName val="0"/>
          <c:showPercent val="0"/>
          <c:showBubbleSize val="0"/>
        </c:dLbls>
        <c:gapWidth val="50"/>
        <c:axId val="103094912"/>
        <c:axId val="103106432"/>
      </c:barChart>
      <c:catAx>
        <c:axId val="103094912"/>
        <c:scaling>
          <c:orientation val="maxMin"/>
        </c:scaling>
        <c:delete val="0"/>
        <c:axPos val="l"/>
        <c:majorTickMark val="out"/>
        <c:minorTickMark val="none"/>
        <c:tickLblPos val="nextTo"/>
        <c:txPr>
          <a:bodyPr/>
          <a:lstStyle/>
          <a:p>
            <a:pPr algn="r">
              <a:defRPr sz="900">
                <a:solidFill>
                  <a:schemeClr val="tx1"/>
                </a:solidFill>
                <a:latin typeface="+mn-lt"/>
                <a:cs typeface="Arial" pitchFamily="34" charset="0"/>
              </a:defRPr>
            </a:pPr>
            <a:endParaRPr lang="en-US"/>
          </a:p>
        </c:txPr>
        <c:crossAx val="103106432"/>
        <c:crosses val="autoZero"/>
        <c:auto val="1"/>
        <c:lblAlgn val="ctr"/>
        <c:lblOffset val="100"/>
        <c:noMultiLvlLbl val="0"/>
      </c:catAx>
      <c:valAx>
        <c:axId val="103106432"/>
        <c:scaling>
          <c:orientation val="minMax"/>
          <c:max val="1.1000000000000001"/>
          <c:min val="0"/>
        </c:scaling>
        <c:delete val="1"/>
        <c:axPos val="t"/>
        <c:numFmt formatCode="0%" sourceLinked="1"/>
        <c:majorTickMark val="out"/>
        <c:minorTickMark val="none"/>
        <c:tickLblPos val="nextTo"/>
        <c:crossAx val="1030949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8630826644476869"/>
          <c:y val="0.14061434138430859"/>
          <c:w val="0.61503828614923095"/>
          <c:h val="0.7538702411003072"/>
        </c:manualLayout>
      </c:layout>
      <c:pieChart>
        <c:varyColors val="1"/>
        <c:ser>
          <c:idx val="0"/>
          <c:order val="0"/>
          <c:tx>
            <c:strRef>
              <c:f>Sheet1!$B$1</c:f>
              <c:strCache>
                <c:ptCount val="1"/>
                <c:pt idx="0">
                  <c:v>Parent?</c:v>
                </c:pt>
              </c:strCache>
            </c:strRef>
          </c:tx>
          <c:spPr>
            <a:ln>
              <a:solidFill>
                <a:schemeClr val="bg1"/>
              </a:solidFill>
            </a:ln>
          </c:spPr>
          <c:dPt>
            <c:idx val="0"/>
            <c:bubble3D val="0"/>
            <c:spPr>
              <a:solidFill>
                <a:schemeClr val="accent1"/>
              </a:solidFill>
              <a:ln>
                <a:solidFill>
                  <a:schemeClr val="bg1"/>
                </a:solidFill>
              </a:ln>
              <a:scene3d>
                <a:camera prst="orthographicFront"/>
                <a:lightRig rig="threePt" dir="t">
                  <a:rot lat="0" lon="0" rev="0"/>
                </a:lightRig>
              </a:scene3d>
              <a:sp3d>
                <a:bevelT w="0" h="0"/>
              </a:sp3d>
            </c:spPr>
          </c:dPt>
          <c:dPt>
            <c:idx val="1"/>
            <c:bubble3D val="0"/>
            <c:spPr>
              <a:solidFill>
                <a:schemeClr val="accent2"/>
              </a:solidFill>
              <a:ln>
                <a:solidFill>
                  <a:schemeClr val="bg1"/>
                </a:solidFill>
              </a:ln>
              <a:scene3d>
                <a:camera prst="orthographicFront"/>
                <a:lightRig rig="threePt" dir="t"/>
              </a:scene3d>
              <a:sp3d>
                <a:bevelT w="0" h="0"/>
              </a:sp3d>
            </c:spPr>
          </c:dPt>
          <c:dPt>
            <c:idx val="2"/>
            <c:bubble3D val="0"/>
            <c:spPr>
              <a:ln>
                <a:solidFill>
                  <a:schemeClr val="bg1"/>
                </a:solidFill>
              </a:ln>
              <a:scene3d>
                <a:camera prst="orthographicFront"/>
                <a:lightRig rig="threePt" dir="t"/>
              </a:scene3d>
              <a:sp3d>
                <a:bevelT w="0" h="0"/>
              </a:sp3d>
            </c:spPr>
          </c:dPt>
          <c:dPt>
            <c:idx val="3"/>
            <c:bubble3D val="0"/>
            <c:spPr>
              <a:solidFill>
                <a:schemeClr val="bg1">
                  <a:lumMod val="75000"/>
                </a:schemeClr>
              </a:solidFill>
              <a:ln>
                <a:solidFill>
                  <a:schemeClr val="bg1"/>
                </a:solidFill>
              </a:ln>
            </c:spPr>
          </c:dPt>
          <c:dLbls>
            <c:txPr>
              <a:bodyPr/>
              <a:lstStyle/>
              <a:p>
                <a:pPr>
                  <a:defRPr sz="1200" b="1" i="0">
                    <a:solidFill>
                      <a:schemeClr val="bg1"/>
                    </a:solidFill>
                  </a:defRPr>
                </a:pPr>
                <a:endParaRPr lang="en-US"/>
              </a:p>
            </c:txPr>
            <c:dLblPos val="inEnd"/>
            <c:showLegendKey val="0"/>
            <c:showVal val="1"/>
            <c:showCatName val="0"/>
            <c:showSerName val="0"/>
            <c:showPercent val="0"/>
            <c:showBubbleSize val="0"/>
            <c:showLeaderLines val="1"/>
          </c:dLbls>
          <c:cat>
            <c:strRef>
              <c:f>Sheet1!$A$2:$A$3</c:f>
              <c:strCache>
                <c:ptCount val="2"/>
                <c:pt idx="0">
                  <c:v>Yes</c:v>
                </c:pt>
                <c:pt idx="1">
                  <c:v>No</c:v>
                </c:pt>
              </c:strCache>
            </c:strRef>
          </c:cat>
          <c:val>
            <c:numRef>
              <c:f>Sheet1!$B$2:$B$3</c:f>
              <c:numCache>
                <c:formatCode>0%</c:formatCode>
                <c:ptCount val="2"/>
                <c:pt idx="0">
                  <c:v>0.32659999999999995</c:v>
                </c:pt>
                <c:pt idx="1">
                  <c:v>0.6734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3424020895217369"/>
          <c:y val="0.14035087719298245"/>
          <c:w val="0.54591937343030417"/>
          <c:h val="0.82361306188077854"/>
        </c:manualLayout>
      </c:layout>
      <c:barChart>
        <c:barDir val="bar"/>
        <c:grouping val="stacked"/>
        <c:varyColors val="0"/>
        <c:ser>
          <c:idx val="0"/>
          <c:order val="0"/>
          <c:tx>
            <c:strRef>
              <c:f>Sheet1!$B$1</c:f>
              <c:strCache>
                <c:ptCount val="1"/>
                <c:pt idx="0">
                  <c:v>Strongly agree</c:v>
                </c:pt>
              </c:strCache>
            </c:strRef>
          </c:tx>
          <c:spPr>
            <a:scene3d>
              <a:camera prst="orthographicFront"/>
              <a:lightRig rig="threePt" dir="t"/>
            </a:scene3d>
            <a:sp3d>
              <a:bevelT w="63500" h="25400"/>
            </a:sp3d>
          </c:spPr>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Sheet1!$A$2:$A$5</c:f>
              <c:strCache>
                <c:ptCount val="4"/>
                <c:pt idx="0">
                  <c:v>I share more information online than I often feel comfortable or intend to share.</c:v>
                </c:pt>
                <c:pt idx="1">
                  <c:v>I’m comfortable sharing my financial details and completing financial transactions online.</c:v>
                </c:pt>
                <c:pt idx="2">
                  <c:v>I’m comfortable sharing my personal details (name, address, phone, DOB, mother’s maiden name) online.</c:v>
                </c:pt>
                <c:pt idx="3">
                  <c:v>My information is already in the public domain therefore I don’t care either way.</c:v>
                </c:pt>
              </c:strCache>
            </c:strRef>
          </c:cat>
          <c:val>
            <c:numRef>
              <c:f>Sheet1!$B$2:$B$5</c:f>
              <c:numCache>
                <c:formatCode>0%</c:formatCode>
                <c:ptCount val="4"/>
                <c:pt idx="0">
                  <c:v>8.8800000000000004E-2</c:v>
                </c:pt>
                <c:pt idx="1">
                  <c:v>8.4399999999999989E-2</c:v>
                </c:pt>
                <c:pt idx="2">
                  <c:v>6.0100000000000001E-2</c:v>
                </c:pt>
                <c:pt idx="3">
                  <c:v>4.0099999999999997E-2</c:v>
                </c:pt>
              </c:numCache>
            </c:numRef>
          </c:val>
        </c:ser>
        <c:ser>
          <c:idx val="1"/>
          <c:order val="1"/>
          <c:tx>
            <c:strRef>
              <c:f>Sheet1!$C$1</c:f>
              <c:strCache>
                <c:ptCount val="1"/>
                <c:pt idx="0">
                  <c:v>Somewhat agree</c:v>
                </c:pt>
              </c:strCache>
            </c:strRef>
          </c:tx>
          <c:spPr>
            <a:scene3d>
              <a:camera prst="orthographicFront"/>
              <a:lightRig rig="threePt" dir="t"/>
            </a:scene3d>
            <a:sp3d>
              <a:bevelT h="25400"/>
            </a:sp3d>
          </c:spPr>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Sheet1!$A$2:$A$5</c:f>
              <c:strCache>
                <c:ptCount val="4"/>
                <c:pt idx="0">
                  <c:v>I share more information online than I often feel comfortable or intend to share.</c:v>
                </c:pt>
                <c:pt idx="1">
                  <c:v>I’m comfortable sharing my financial details and completing financial transactions online.</c:v>
                </c:pt>
                <c:pt idx="2">
                  <c:v>I’m comfortable sharing my personal details (name, address, phone, DOB, mother’s maiden name) online.</c:v>
                </c:pt>
                <c:pt idx="3">
                  <c:v>My information is already in the public domain therefore I don’t care either way.</c:v>
                </c:pt>
              </c:strCache>
            </c:strRef>
          </c:cat>
          <c:val>
            <c:numRef>
              <c:f>Sheet1!$C$2:$C$5</c:f>
              <c:numCache>
                <c:formatCode>0%</c:formatCode>
                <c:ptCount val="4"/>
                <c:pt idx="0">
                  <c:v>0.32879999999999998</c:v>
                </c:pt>
                <c:pt idx="1">
                  <c:v>0.32530000000000003</c:v>
                </c:pt>
                <c:pt idx="2">
                  <c:v>0.24510000000000001</c:v>
                </c:pt>
                <c:pt idx="3">
                  <c:v>0.1338</c:v>
                </c:pt>
              </c:numCache>
            </c:numRef>
          </c:val>
        </c:ser>
        <c:ser>
          <c:idx val="2"/>
          <c:order val="2"/>
          <c:tx>
            <c:strRef>
              <c:f>Sheet1!$D$1</c:f>
              <c:strCache>
                <c:ptCount val="1"/>
                <c:pt idx="0">
                  <c:v>Neither agree nor disagree</c:v>
                </c:pt>
              </c:strCache>
            </c:strRef>
          </c:tx>
          <c:spPr>
            <a:scene3d>
              <a:camera prst="orthographicFront"/>
              <a:lightRig rig="threePt" dir="t"/>
            </a:scene3d>
            <a:sp3d>
              <a:bevelT h="25400"/>
            </a:sp3d>
          </c:spPr>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Sheet1!$A$2:$A$5</c:f>
              <c:strCache>
                <c:ptCount val="4"/>
                <c:pt idx="0">
                  <c:v>I share more information online than I often feel comfortable or intend to share.</c:v>
                </c:pt>
                <c:pt idx="1">
                  <c:v>I’m comfortable sharing my financial details and completing financial transactions online.</c:v>
                </c:pt>
                <c:pt idx="2">
                  <c:v>I’m comfortable sharing my personal details (name, address, phone, DOB, mother’s maiden name) online.</c:v>
                </c:pt>
                <c:pt idx="3">
                  <c:v>My information is already in the public domain therefore I don’t care either way.</c:v>
                </c:pt>
              </c:strCache>
            </c:strRef>
          </c:cat>
          <c:val>
            <c:numRef>
              <c:f>Sheet1!$D$2:$D$5</c:f>
              <c:numCache>
                <c:formatCode>0%</c:formatCode>
                <c:ptCount val="4"/>
                <c:pt idx="0">
                  <c:v>0.26900000000000002</c:v>
                </c:pt>
                <c:pt idx="1">
                  <c:v>0.22109999999999999</c:v>
                </c:pt>
                <c:pt idx="2">
                  <c:v>0.22830000000000003</c:v>
                </c:pt>
                <c:pt idx="3">
                  <c:v>0.26450000000000001</c:v>
                </c:pt>
              </c:numCache>
            </c:numRef>
          </c:val>
        </c:ser>
        <c:ser>
          <c:idx val="3"/>
          <c:order val="3"/>
          <c:tx>
            <c:strRef>
              <c:f>Sheet1!$E$1</c:f>
              <c:strCache>
                <c:ptCount val="1"/>
                <c:pt idx="0">
                  <c:v>Somewhat disagree</c:v>
                </c:pt>
              </c:strCache>
            </c:strRef>
          </c:tx>
          <c:spPr>
            <a:solidFill>
              <a:schemeClr val="bg1">
                <a:lumMod val="75000"/>
              </a:schemeClr>
            </a:solidFill>
            <a:scene3d>
              <a:camera prst="orthographicFront"/>
              <a:lightRig rig="threePt" dir="t"/>
            </a:scene3d>
            <a:sp3d>
              <a:bevelT h="25400"/>
            </a:sp3d>
          </c:spPr>
          <c:invertIfNegative val="0"/>
          <c:dLbls>
            <c:dLblPos val="ctr"/>
            <c:showLegendKey val="0"/>
            <c:showVal val="1"/>
            <c:showCatName val="0"/>
            <c:showSerName val="0"/>
            <c:showPercent val="0"/>
            <c:showBubbleSize val="0"/>
            <c:showLeaderLines val="0"/>
          </c:dLbls>
          <c:cat>
            <c:strRef>
              <c:f>Sheet1!$A$2:$A$5</c:f>
              <c:strCache>
                <c:ptCount val="4"/>
                <c:pt idx="0">
                  <c:v>I share more information online than I often feel comfortable or intend to share.</c:v>
                </c:pt>
                <c:pt idx="1">
                  <c:v>I’m comfortable sharing my financial details and completing financial transactions online.</c:v>
                </c:pt>
                <c:pt idx="2">
                  <c:v>I’m comfortable sharing my personal details (name, address, phone, DOB, mother’s maiden name) online.</c:v>
                </c:pt>
                <c:pt idx="3">
                  <c:v>My information is already in the public domain therefore I don’t care either way.</c:v>
                </c:pt>
              </c:strCache>
            </c:strRef>
          </c:cat>
          <c:val>
            <c:numRef>
              <c:f>Sheet1!$E$2:$E$5</c:f>
              <c:numCache>
                <c:formatCode>0%</c:formatCode>
                <c:ptCount val="4"/>
                <c:pt idx="0">
                  <c:v>0.188</c:v>
                </c:pt>
                <c:pt idx="1">
                  <c:v>0.2072</c:v>
                </c:pt>
                <c:pt idx="2">
                  <c:v>0.26719999999999999</c:v>
                </c:pt>
                <c:pt idx="3">
                  <c:v>0.24929999999999999</c:v>
                </c:pt>
              </c:numCache>
            </c:numRef>
          </c:val>
        </c:ser>
        <c:ser>
          <c:idx val="4"/>
          <c:order val="4"/>
          <c:tx>
            <c:strRef>
              <c:f>Sheet1!$F$1</c:f>
              <c:strCache>
                <c:ptCount val="1"/>
                <c:pt idx="0">
                  <c:v>Strongly disagree</c:v>
                </c:pt>
              </c:strCache>
            </c:strRef>
          </c:tx>
          <c:spPr>
            <a:scene3d>
              <a:camera prst="orthographicFront"/>
              <a:lightRig rig="threePt" dir="t"/>
            </a:scene3d>
            <a:sp3d>
              <a:bevelT h="25400"/>
            </a:sp3d>
          </c:spPr>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Sheet1!$A$2:$A$5</c:f>
              <c:strCache>
                <c:ptCount val="4"/>
                <c:pt idx="0">
                  <c:v>I share more information online than I often feel comfortable or intend to share.</c:v>
                </c:pt>
                <c:pt idx="1">
                  <c:v>I’m comfortable sharing my financial details and completing financial transactions online.</c:v>
                </c:pt>
                <c:pt idx="2">
                  <c:v>I’m comfortable sharing my personal details (name, address, phone, DOB, mother’s maiden name) online.</c:v>
                </c:pt>
                <c:pt idx="3">
                  <c:v>My information is already in the public domain therefore I don’t care either way.</c:v>
                </c:pt>
              </c:strCache>
            </c:strRef>
          </c:cat>
          <c:val>
            <c:numRef>
              <c:f>Sheet1!$F$2:$F$5</c:f>
              <c:numCache>
                <c:formatCode>0%</c:formatCode>
                <c:ptCount val="4"/>
                <c:pt idx="0">
                  <c:v>0.12540000000000001</c:v>
                </c:pt>
                <c:pt idx="1">
                  <c:v>0.16200000000000001</c:v>
                </c:pt>
                <c:pt idx="2">
                  <c:v>0.1993</c:v>
                </c:pt>
                <c:pt idx="3">
                  <c:v>0.31230000000000002</c:v>
                </c:pt>
              </c:numCache>
            </c:numRef>
          </c:val>
        </c:ser>
        <c:dLbls>
          <c:showLegendKey val="0"/>
          <c:showVal val="0"/>
          <c:showCatName val="0"/>
          <c:showSerName val="0"/>
          <c:showPercent val="0"/>
          <c:showBubbleSize val="0"/>
        </c:dLbls>
        <c:gapWidth val="54"/>
        <c:overlap val="100"/>
        <c:axId val="103227776"/>
        <c:axId val="103213696"/>
      </c:barChart>
      <c:valAx>
        <c:axId val="103213696"/>
        <c:scaling>
          <c:orientation val="minMax"/>
        </c:scaling>
        <c:delete val="1"/>
        <c:axPos val="t"/>
        <c:numFmt formatCode="0%" sourceLinked="1"/>
        <c:majorTickMark val="out"/>
        <c:minorTickMark val="none"/>
        <c:tickLblPos val="nextTo"/>
        <c:crossAx val="103227776"/>
        <c:crosses val="autoZero"/>
        <c:crossBetween val="between"/>
      </c:valAx>
      <c:catAx>
        <c:axId val="103227776"/>
        <c:scaling>
          <c:orientation val="maxMin"/>
        </c:scaling>
        <c:delete val="0"/>
        <c:axPos val="l"/>
        <c:majorTickMark val="out"/>
        <c:minorTickMark val="none"/>
        <c:tickLblPos val="nextTo"/>
        <c:txPr>
          <a:bodyPr rot="0" vert="horz" anchor="ctr" anchorCtr="0"/>
          <a:lstStyle/>
          <a:p>
            <a:pPr>
              <a:defRPr sz="1100"/>
            </a:pPr>
            <a:endParaRPr lang="en-US"/>
          </a:p>
        </c:txPr>
        <c:crossAx val="103213696"/>
        <c:crosses val="autoZero"/>
        <c:auto val="1"/>
        <c:lblAlgn val="ctr"/>
        <c:lblOffset val="0"/>
        <c:noMultiLvlLbl val="0"/>
      </c:catAx>
    </c:plotArea>
    <c:plotVisOnly val="1"/>
    <c:dispBlanksAs val="gap"/>
    <c:showDLblsOverMax val="0"/>
  </c:chart>
  <c:txPr>
    <a:bodyPr/>
    <a:lstStyle/>
    <a:p>
      <a:pPr>
        <a:defRPr sz="12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3424020895217369"/>
          <c:y val="0.14035087719298245"/>
          <c:w val="0.54591937343030417"/>
          <c:h val="0.82361306188077854"/>
        </c:manualLayout>
      </c:layout>
      <c:barChart>
        <c:barDir val="bar"/>
        <c:grouping val="stacked"/>
        <c:varyColors val="0"/>
        <c:ser>
          <c:idx val="0"/>
          <c:order val="0"/>
          <c:tx>
            <c:strRef>
              <c:f>Sheet1!$B$1</c:f>
              <c:strCache>
                <c:ptCount val="1"/>
                <c:pt idx="0">
                  <c:v>Strongly agree</c:v>
                </c:pt>
              </c:strCache>
            </c:strRef>
          </c:tx>
          <c:spPr>
            <a:scene3d>
              <a:camera prst="orthographicFront"/>
              <a:lightRig rig="threePt" dir="t"/>
            </a:scene3d>
            <a:sp3d>
              <a:bevelT w="63500" h="25400"/>
            </a:sp3d>
          </c:spPr>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Sheet1!$A$2</c:f>
              <c:strCache>
                <c:ptCount val="1"/>
                <c:pt idx="0">
                  <c:v>To complete online transactions I often must share information I would normally not feel comfortable sharing online.</c:v>
                </c:pt>
              </c:strCache>
            </c:strRef>
          </c:cat>
          <c:val>
            <c:numRef>
              <c:f>Sheet1!$B$2</c:f>
              <c:numCache>
                <c:formatCode>0%</c:formatCode>
                <c:ptCount val="1"/>
                <c:pt idx="0">
                  <c:v>0.14979999999999999</c:v>
                </c:pt>
              </c:numCache>
            </c:numRef>
          </c:val>
        </c:ser>
        <c:ser>
          <c:idx val="1"/>
          <c:order val="1"/>
          <c:tx>
            <c:strRef>
              <c:f>Sheet1!$C$1</c:f>
              <c:strCache>
                <c:ptCount val="1"/>
                <c:pt idx="0">
                  <c:v>Somewhat agree</c:v>
                </c:pt>
              </c:strCache>
            </c:strRef>
          </c:tx>
          <c:spPr>
            <a:scene3d>
              <a:camera prst="orthographicFront"/>
              <a:lightRig rig="threePt" dir="t"/>
            </a:scene3d>
            <a:sp3d>
              <a:bevelT h="25400"/>
            </a:sp3d>
          </c:spPr>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Sheet1!$A$2</c:f>
              <c:strCache>
                <c:ptCount val="1"/>
                <c:pt idx="0">
                  <c:v>To complete online transactions I often must share information I would normally not feel comfortable sharing online.</c:v>
                </c:pt>
              </c:strCache>
            </c:strRef>
          </c:cat>
          <c:val>
            <c:numRef>
              <c:f>Sheet1!$C$2</c:f>
              <c:numCache>
                <c:formatCode>0%</c:formatCode>
                <c:ptCount val="1"/>
                <c:pt idx="0">
                  <c:v>0.40810000000000002</c:v>
                </c:pt>
              </c:numCache>
            </c:numRef>
          </c:val>
        </c:ser>
        <c:ser>
          <c:idx val="2"/>
          <c:order val="2"/>
          <c:tx>
            <c:strRef>
              <c:f>Sheet1!$D$1</c:f>
              <c:strCache>
                <c:ptCount val="1"/>
                <c:pt idx="0">
                  <c:v>Neither agree nor disagree</c:v>
                </c:pt>
              </c:strCache>
            </c:strRef>
          </c:tx>
          <c:spPr>
            <a:scene3d>
              <a:camera prst="orthographicFront"/>
              <a:lightRig rig="threePt" dir="t"/>
            </a:scene3d>
            <a:sp3d>
              <a:bevelT h="25400"/>
            </a:sp3d>
          </c:spPr>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Sheet1!$A$2</c:f>
              <c:strCache>
                <c:ptCount val="1"/>
                <c:pt idx="0">
                  <c:v>To complete online transactions I often must share information I would normally not feel comfortable sharing online.</c:v>
                </c:pt>
              </c:strCache>
            </c:strRef>
          </c:cat>
          <c:val>
            <c:numRef>
              <c:f>Sheet1!$D$2</c:f>
              <c:numCache>
                <c:formatCode>0%</c:formatCode>
                <c:ptCount val="1"/>
                <c:pt idx="0">
                  <c:v>0.26300000000000001</c:v>
                </c:pt>
              </c:numCache>
            </c:numRef>
          </c:val>
        </c:ser>
        <c:ser>
          <c:idx val="3"/>
          <c:order val="3"/>
          <c:tx>
            <c:strRef>
              <c:f>Sheet1!$E$1</c:f>
              <c:strCache>
                <c:ptCount val="1"/>
                <c:pt idx="0">
                  <c:v>Somewhat disagree</c:v>
                </c:pt>
              </c:strCache>
            </c:strRef>
          </c:tx>
          <c:spPr>
            <a:solidFill>
              <a:schemeClr val="bg1">
                <a:lumMod val="75000"/>
              </a:schemeClr>
            </a:solidFill>
            <a:scene3d>
              <a:camera prst="orthographicFront"/>
              <a:lightRig rig="threePt" dir="t"/>
            </a:scene3d>
            <a:sp3d>
              <a:bevelT h="25400"/>
            </a:sp3d>
          </c:spPr>
          <c:invertIfNegative val="0"/>
          <c:dLbls>
            <c:dLblPos val="ctr"/>
            <c:showLegendKey val="0"/>
            <c:showVal val="1"/>
            <c:showCatName val="0"/>
            <c:showSerName val="0"/>
            <c:showPercent val="0"/>
            <c:showBubbleSize val="0"/>
            <c:showLeaderLines val="0"/>
          </c:dLbls>
          <c:cat>
            <c:strRef>
              <c:f>Sheet1!$A$2</c:f>
              <c:strCache>
                <c:ptCount val="1"/>
                <c:pt idx="0">
                  <c:v>To complete online transactions I often must share information I would normally not feel comfortable sharing online.</c:v>
                </c:pt>
              </c:strCache>
            </c:strRef>
          </c:cat>
          <c:val>
            <c:numRef>
              <c:f>Sheet1!$E$2</c:f>
              <c:numCache>
                <c:formatCode>0%</c:formatCode>
                <c:ptCount val="1"/>
                <c:pt idx="0">
                  <c:v>0.1278</c:v>
                </c:pt>
              </c:numCache>
            </c:numRef>
          </c:val>
        </c:ser>
        <c:ser>
          <c:idx val="4"/>
          <c:order val="4"/>
          <c:tx>
            <c:strRef>
              <c:f>Sheet1!$F$1</c:f>
              <c:strCache>
                <c:ptCount val="1"/>
                <c:pt idx="0">
                  <c:v>Strongly disagree</c:v>
                </c:pt>
              </c:strCache>
            </c:strRef>
          </c:tx>
          <c:spPr>
            <a:scene3d>
              <a:camera prst="orthographicFront"/>
              <a:lightRig rig="threePt" dir="t"/>
            </a:scene3d>
            <a:sp3d>
              <a:bevelT h="25400"/>
            </a:sp3d>
          </c:spPr>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Sheet1!$A$2</c:f>
              <c:strCache>
                <c:ptCount val="1"/>
                <c:pt idx="0">
                  <c:v>To complete online transactions I often must share information I would normally not feel comfortable sharing online.</c:v>
                </c:pt>
              </c:strCache>
            </c:strRef>
          </c:cat>
          <c:val>
            <c:numRef>
              <c:f>Sheet1!$F$2</c:f>
              <c:numCache>
                <c:formatCode>0%</c:formatCode>
                <c:ptCount val="1"/>
                <c:pt idx="0">
                  <c:v>5.1299999999999998E-2</c:v>
                </c:pt>
              </c:numCache>
            </c:numRef>
          </c:val>
        </c:ser>
        <c:dLbls>
          <c:showLegendKey val="0"/>
          <c:showVal val="0"/>
          <c:showCatName val="0"/>
          <c:showSerName val="0"/>
          <c:showPercent val="0"/>
          <c:showBubbleSize val="0"/>
        </c:dLbls>
        <c:gapWidth val="54"/>
        <c:overlap val="100"/>
        <c:axId val="104401152"/>
        <c:axId val="104399616"/>
      </c:barChart>
      <c:valAx>
        <c:axId val="104399616"/>
        <c:scaling>
          <c:orientation val="minMax"/>
        </c:scaling>
        <c:delete val="1"/>
        <c:axPos val="t"/>
        <c:numFmt formatCode="0%" sourceLinked="1"/>
        <c:majorTickMark val="out"/>
        <c:minorTickMark val="none"/>
        <c:tickLblPos val="nextTo"/>
        <c:crossAx val="104401152"/>
        <c:crosses val="autoZero"/>
        <c:crossBetween val="between"/>
      </c:valAx>
      <c:catAx>
        <c:axId val="104401152"/>
        <c:scaling>
          <c:orientation val="maxMin"/>
        </c:scaling>
        <c:delete val="0"/>
        <c:axPos val="l"/>
        <c:majorTickMark val="out"/>
        <c:minorTickMark val="none"/>
        <c:tickLblPos val="nextTo"/>
        <c:txPr>
          <a:bodyPr rot="0" vert="horz" anchor="ctr" anchorCtr="0"/>
          <a:lstStyle/>
          <a:p>
            <a:pPr>
              <a:defRPr sz="1100"/>
            </a:pPr>
            <a:endParaRPr lang="en-US"/>
          </a:p>
        </c:txPr>
        <c:crossAx val="104399616"/>
        <c:crosses val="autoZero"/>
        <c:auto val="1"/>
        <c:lblAlgn val="ctr"/>
        <c:lblOffset val="0"/>
        <c:noMultiLvlLbl val="0"/>
      </c:catAx>
    </c:plotArea>
    <c:plotVisOnly val="1"/>
    <c:dispBlanksAs val="gap"/>
    <c:showDLblsOverMax val="0"/>
  </c:chart>
  <c:txPr>
    <a:bodyPr/>
    <a:lstStyle/>
    <a:p>
      <a:pPr>
        <a:defRPr sz="12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0267727717911714"/>
          <c:y val="4.7159731733030681E-2"/>
          <c:w val="0.49732272282088286"/>
          <c:h val="0.90568053653393865"/>
        </c:manualLayout>
      </c:layout>
      <c:barChart>
        <c:barDir val="bar"/>
        <c:grouping val="clustered"/>
        <c:varyColors val="0"/>
        <c:ser>
          <c:idx val="0"/>
          <c:order val="0"/>
          <c:tx>
            <c:strRef>
              <c:f>Sheet1!$B$1</c:f>
              <c:strCache>
                <c:ptCount val="1"/>
                <c:pt idx="0">
                  <c:v>Q5</c:v>
                </c:pt>
              </c:strCache>
            </c:strRef>
          </c:tx>
          <c:spPr>
            <a:solidFill>
              <a:schemeClr val="accent2"/>
            </a:solidFill>
          </c:spPr>
          <c:invertIfNegative val="0"/>
          <c:dPt>
            <c:idx val="0"/>
            <c:invertIfNegative val="0"/>
            <c:bubble3D val="0"/>
            <c:spPr>
              <a:solidFill>
                <a:schemeClr val="accent2"/>
              </a:solidFill>
              <a:effectLst>
                <a:outerShdw blurRad="40000" dist="23000" dir="5400000" rotWithShape="0">
                  <a:srgbClr val="000000">
                    <a:alpha val="35000"/>
                  </a:srgbClr>
                </a:outerShdw>
              </a:effectLst>
            </c:spPr>
          </c:dPt>
          <c:dLbls>
            <c:dLbl>
              <c:idx val="1"/>
              <c:layout/>
              <c:tx>
                <c:rich>
                  <a:bodyPr/>
                  <a:lstStyle/>
                  <a:p>
                    <a:r>
                      <a:rPr lang="en-US"/>
                      <a:t>45</a:t>
                    </a:r>
                    <a:r>
                      <a:rPr lang="en-US" smtClean="0"/>
                      <a:t>%*</a:t>
                    </a:r>
                    <a:endParaRPr lang="en-US"/>
                  </a:p>
                </c:rich>
              </c:tx>
              <c:dLblPos val="outEnd"/>
              <c:showLegendKey val="0"/>
              <c:showVal val="1"/>
              <c:showCatName val="0"/>
              <c:showSerName val="0"/>
              <c:showPercent val="0"/>
              <c:showBubbleSize val="0"/>
            </c:dLbl>
            <c:dLbl>
              <c:idx val="2"/>
              <c:layout/>
              <c:tx>
                <c:rich>
                  <a:bodyPr/>
                  <a:lstStyle/>
                  <a:p>
                    <a:r>
                      <a:rPr lang="en-US"/>
                      <a:t>33</a:t>
                    </a:r>
                    <a:r>
                      <a:rPr lang="en-US" smtClean="0"/>
                      <a:t>%*</a:t>
                    </a:r>
                    <a:endParaRPr lang="en-US"/>
                  </a:p>
                </c:rich>
              </c:tx>
              <c:dLblPos val="outEnd"/>
              <c:showLegendKey val="0"/>
              <c:showVal val="1"/>
              <c:showCatName val="0"/>
              <c:showSerName val="0"/>
              <c:showPercent val="0"/>
              <c:showBubbleSize val="0"/>
            </c:dLbl>
            <c:txPr>
              <a:bodyPr/>
              <a:lstStyle/>
              <a:p>
                <a:pPr>
                  <a:defRPr sz="1100" b="0" i="0">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Sheet1!$A$2:$A$5</c:f>
              <c:strCache>
                <c:ptCount val="4"/>
                <c:pt idx="0">
                  <c:v>I share more information online than I often feel comfortable or intend to share.</c:v>
                </c:pt>
                <c:pt idx="1">
                  <c:v>I’m comfortable sharing my financial details and completing financial transactions online.</c:v>
                </c:pt>
                <c:pt idx="2">
                  <c:v>I’m comfortable sharing my personal details (name, address, phone, DOB, mother’s maiden name) online.</c:v>
                </c:pt>
                <c:pt idx="3">
                  <c:v>My information is already in the public domain therefore I don’t care either way.</c:v>
                </c:pt>
              </c:strCache>
            </c:strRef>
          </c:cat>
          <c:val>
            <c:numRef>
              <c:f>Sheet1!$B$2:$B$5</c:f>
              <c:numCache>
                <c:formatCode>0%</c:formatCode>
                <c:ptCount val="4"/>
                <c:pt idx="0">
                  <c:v>0.42719999999999997</c:v>
                </c:pt>
                <c:pt idx="1">
                  <c:v>0.45100000000000001</c:v>
                </c:pt>
                <c:pt idx="2">
                  <c:v>0.32600000000000001</c:v>
                </c:pt>
                <c:pt idx="3">
                  <c:v>0.17219999999999999</c:v>
                </c:pt>
              </c:numCache>
            </c:numRef>
          </c:val>
        </c:ser>
        <c:dLbls>
          <c:dLblPos val="inEnd"/>
          <c:showLegendKey val="0"/>
          <c:showVal val="1"/>
          <c:showCatName val="0"/>
          <c:showSerName val="0"/>
          <c:showPercent val="0"/>
          <c:showBubbleSize val="0"/>
        </c:dLbls>
        <c:gapWidth val="50"/>
        <c:axId val="104442880"/>
        <c:axId val="104462592"/>
      </c:barChart>
      <c:catAx>
        <c:axId val="104442880"/>
        <c:scaling>
          <c:orientation val="maxMin"/>
        </c:scaling>
        <c:delete val="0"/>
        <c:axPos val="l"/>
        <c:majorTickMark val="out"/>
        <c:minorTickMark val="none"/>
        <c:tickLblPos val="none"/>
        <c:txPr>
          <a:bodyPr/>
          <a:lstStyle/>
          <a:p>
            <a:pPr algn="r">
              <a:defRPr sz="900">
                <a:solidFill>
                  <a:schemeClr val="tx1"/>
                </a:solidFill>
                <a:latin typeface="+mn-lt"/>
                <a:cs typeface="Arial" pitchFamily="34" charset="0"/>
              </a:defRPr>
            </a:pPr>
            <a:endParaRPr lang="en-US"/>
          </a:p>
        </c:txPr>
        <c:crossAx val="104462592"/>
        <c:crosses val="autoZero"/>
        <c:auto val="1"/>
        <c:lblAlgn val="ctr"/>
        <c:lblOffset val="100"/>
        <c:noMultiLvlLbl val="0"/>
      </c:catAx>
      <c:valAx>
        <c:axId val="104462592"/>
        <c:scaling>
          <c:orientation val="minMax"/>
          <c:max val="1.1000000000000001"/>
          <c:min val="0"/>
        </c:scaling>
        <c:delete val="1"/>
        <c:axPos val="t"/>
        <c:numFmt formatCode="0%" sourceLinked="1"/>
        <c:majorTickMark val="out"/>
        <c:minorTickMark val="none"/>
        <c:tickLblPos val="nextTo"/>
        <c:crossAx val="1044428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0267727717911714"/>
          <c:y val="4.7159731733030681E-2"/>
          <c:w val="0.49732272282088286"/>
          <c:h val="0.90568053653393865"/>
        </c:manualLayout>
      </c:layout>
      <c:barChart>
        <c:barDir val="bar"/>
        <c:grouping val="clustered"/>
        <c:varyColors val="0"/>
        <c:ser>
          <c:idx val="0"/>
          <c:order val="0"/>
          <c:tx>
            <c:strRef>
              <c:f>Sheet1!$B$1</c:f>
              <c:strCache>
                <c:ptCount val="1"/>
                <c:pt idx="0">
                  <c:v>Q5</c:v>
                </c:pt>
              </c:strCache>
            </c:strRef>
          </c:tx>
          <c:spPr>
            <a:solidFill>
              <a:schemeClr val="accent2"/>
            </a:solidFill>
          </c:spPr>
          <c:invertIfNegative val="0"/>
          <c:dPt>
            <c:idx val="0"/>
            <c:invertIfNegative val="0"/>
            <c:bubble3D val="0"/>
            <c:spPr>
              <a:solidFill>
                <a:schemeClr val="accent2"/>
              </a:solidFill>
              <a:effectLst>
                <a:outerShdw blurRad="40000" dist="23000" dir="5400000" rotWithShape="0">
                  <a:srgbClr val="000000">
                    <a:alpha val="35000"/>
                  </a:srgbClr>
                </a:outerShdw>
              </a:effectLst>
            </c:spPr>
          </c:dPt>
          <c:dLbls>
            <c:txPr>
              <a:bodyPr/>
              <a:lstStyle/>
              <a:p>
                <a:pPr>
                  <a:defRPr sz="1100" b="0" i="0">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c:f>
              <c:strCache>
                <c:ptCount val="1"/>
                <c:pt idx="0">
                  <c:v>To complete online transactions I often must share information I would normally not feel comfortable sharing online.</c:v>
                </c:pt>
              </c:strCache>
            </c:strRef>
          </c:cat>
          <c:val>
            <c:numRef>
              <c:f>Sheet1!$B$2</c:f>
              <c:numCache>
                <c:formatCode>0%</c:formatCode>
                <c:ptCount val="1"/>
                <c:pt idx="0">
                  <c:v>0.54</c:v>
                </c:pt>
              </c:numCache>
            </c:numRef>
          </c:val>
        </c:ser>
        <c:dLbls>
          <c:dLblPos val="inEnd"/>
          <c:showLegendKey val="0"/>
          <c:showVal val="1"/>
          <c:showCatName val="0"/>
          <c:showSerName val="0"/>
          <c:showPercent val="0"/>
          <c:showBubbleSize val="0"/>
        </c:dLbls>
        <c:gapWidth val="50"/>
        <c:axId val="90043136"/>
        <c:axId val="104472576"/>
      </c:barChart>
      <c:catAx>
        <c:axId val="90043136"/>
        <c:scaling>
          <c:orientation val="maxMin"/>
        </c:scaling>
        <c:delete val="0"/>
        <c:axPos val="l"/>
        <c:majorTickMark val="out"/>
        <c:minorTickMark val="none"/>
        <c:tickLblPos val="none"/>
        <c:txPr>
          <a:bodyPr/>
          <a:lstStyle/>
          <a:p>
            <a:pPr algn="r">
              <a:defRPr sz="900">
                <a:solidFill>
                  <a:schemeClr val="tx1"/>
                </a:solidFill>
                <a:latin typeface="+mn-lt"/>
                <a:cs typeface="Arial" pitchFamily="34" charset="0"/>
              </a:defRPr>
            </a:pPr>
            <a:endParaRPr lang="en-US"/>
          </a:p>
        </c:txPr>
        <c:crossAx val="104472576"/>
        <c:crosses val="autoZero"/>
        <c:auto val="1"/>
        <c:lblAlgn val="ctr"/>
        <c:lblOffset val="100"/>
        <c:noMultiLvlLbl val="0"/>
      </c:catAx>
      <c:valAx>
        <c:axId val="104472576"/>
        <c:scaling>
          <c:orientation val="minMax"/>
          <c:max val="1.1000000000000001"/>
          <c:min val="0"/>
        </c:scaling>
        <c:delete val="1"/>
        <c:axPos val="t"/>
        <c:numFmt formatCode="0%" sourceLinked="1"/>
        <c:majorTickMark val="out"/>
        <c:minorTickMark val="none"/>
        <c:tickLblPos val="nextTo"/>
        <c:crossAx val="900431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0267727717911714"/>
          <c:y val="4.7159731733030681E-2"/>
          <c:w val="0.49732272282088286"/>
          <c:h val="0.90568053653393865"/>
        </c:manualLayout>
      </c:layout>
      <c:barChart>
        <c:barDir val="bar"/>
        <c:grouping val="clustered"/>
        <c:varyColors val="0"/>
        <c:ser>
          <c:idx val="0"/>
          <c:order val="0"/>
          <c:tx>
            <c:strRef>
              <c:f>Sheet1!$B$1</c:f>
              <c:strCache>
                <c:ptCount val="1"/>
                <c:pt idx="0">
                  <c:v>Q5</c:v>
                </c:pt>
              </c:strCache>
            </c:strRef>
          </c:tx>
          <c:spPr>
            <a:solidFill>
              <a:schemeClr val="accent1"/>
            </a:solidFill>
          </c:spPr>
          <c:invertIfNegative val="0"/>
          <c:dPt>
            <c:idx val="0"/>
            <c:invertIfNegative val="0"/>
            <c:bubble3D val="0"/>
            <c:spPr>
              <a:solidFill>
                <a:schemeClr val="accent1"/>
              </a:solidFill>
              <a:effectLst>
                <a:outerShdw blurRad="40000" dist="23000" dir="5400000" rotWithShape="0">
                  <a:srgbClr val="000000">
                    <a:alpha val="35000"/>
                  </a:srgbClr>
                </a:outerShdw>
              </a:effectLst>
            </c:spPr>
          </c:dPt>
          <c:dLbls>
            <c:txPr>
              <a:bodyPr/>
              <a:lstStyle/>
              <a:p>
                <a:pPr>
                  <a:defRPr sz="1100" b="0" i="0">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Sheet1!$A$2:$A$5</c:f>
              <c:strCache>
                <c:ptCount val="4"/>
                <c:pt idx="0">
                  <c:v>I share more information online than I often feel comfortable or intend to share.</c:v>
                </c:pt>
                <c:pt idx="1">
                  <c:v>I’m comfortable sharing my financial details and completing financial transactions online.</c:v>
                </c:pt>
                <c:pt idx="2">
                  <c:v>I’m comfortable sharing my personal details (name, address, phone, DOB, mother’s maiden name) online.</c:v>
                </c:pt>
                <c:pt idx="3">
                  <c:v>My information is already in the public domain therefore I don’t care either way.</c:v>
                </c:pt>
              </c:strCache>
            </c:strRef>
          </c:cat>
          <c:val>
            <c:numRef>
              <c:f>Sheet1!$B$2:$B$5</c:f>
              <c:numCache>
                <c:formatCode>0%</c:formatCode>
                <c:ptCount val="4"/>
                <c:pt idx="0">
                  <c:v>0.40799999999999997</c:v>
                </c:pt>
                <c:pt idx="1">
                  <c:v>0.36840000000000006</c:v>
                </c:pt>
                <c:pt idx="2">
                  <c:v>0.28439999999999999</c:v>
                </c:pt>
                <c:pt idx="3">
                  <c:v>0.17560000000000003</c:v>
                </c:pt>
              </c:numCache>
            </c:numRef>
          </c:val>
        </c:ser>
        <c:dLbls>
          <c:dLblPos val="inEnd"/>
          <c:showLegendKey val="0"/>
          <c:showVal val="1"/>
          <c:showCatName val="0"/>
          <c:showSerName val="0"/>
          <c:showPercent val="0"/>
          <c:showBubbleSize val="0"/>
        </c:dLbls>
        <c:gapWidth val="50"/>
        <c:axId val="104487168"/>
        <c:axId val="104494592"/>
      </c:barChart>
      <c:catAx>
        <c:axId val="104487168"/>
        <c:scaling>
          <c:orientation val="maxMin"/>
        </c:scaling>
        <c:delete val="0"/>
        <c:axPos val="l"/>
        <c:majorTickMark val="out"/>
        <c:minorTickMark val="none"/>
        <c:tickLblPos val="nextTo"/>
        <c:txPr>
          <a:bodyPr/>
          <a:lstStyle/>
          <a:p>
            <a:pPr algn="r">
              <a:defRPr sz="1000">
                <a:solidFill>
                  <a:schemeClr val="tx1"/>
                </a:solidFill>
                <a:latin typeface="+mn-lt"/>
                <a:cs typeface="Arial" pitchFamily="34" charset="0"/>
              </a:defRPr>
            </a:pPr>
            <a:endParaRPr lang="en-US"/>
          </a:p>
        </c:txPr>
        <c:crossAx val="104494592"/>
        <c:crosses val="autoZero"/>
        <c:auto val="1"/>
        <c:lblAlgn val="ctr"/>
        <c:lblOffset val="100"/>
        <c:noMultiLvlLbl val="0"/>
      </c:catAx>
      <c:valAx>
        <c:axId val="104494592"/>
        <c:scaling>
          <c:orientation val="minMax"/>
          <c:max val="1.1000000000000001"/>
          <c:min val="0"/>
        </c:scaling>
        <c:delete val="1"/>
        <c:axPos val="t"/>
        <c:numFmt formatCode="0%" sourceLinked="1"/>
        <c:majorTickMark val="out"/>
        <c:minorTickMark val="none"/>
        <c:tickLblPos val="nextTo"/>
        <c:crossAx val="1044871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0267727717911714"/>
          <c:y val="4.7159731733030681E-2"/>
          <c:w val="0.49732272282088286"/>
          <c:h val="0.90568053653393865"/>
        </c:manualLayout>
      </c:layout>
      <c:barChart>
        <c:barDir val="bar"/>
        <c:grouping val="clustered"/>
        <c:varyColors val="0"/>
        <c:ser>
          <c:idx val="0"/>
          <c:order val="0"/>
          <c:tx>
            <c:strRef>
              <c:f>Sheet1!$B$1</c:f>
              <c:strCache>
                <c:ptCount val="1"/>
                <c:pt idx="0">
                  <c:v>Q5</c:v>
                </c:pt>
              </c:strCache>
            </c:strRef>
          </c:tx>
          <c:spPr>
            <a:solidFill>
              <a:schemeClr val="accent1"/>
            </a:solidFill>
          </c:spPr>
          <c:invertIfNegative val="0"/>
          <c:dPt>
            <c:idx val="0"/>
            <c:invertIfNegative val="0"/>
            <c:bubble3D val="0"/>
            <c:spPr>
              <a:solidFill>
                <a:schemeClr val="accent1"/>
              </a:solidFill>
              <a:effectLst>
                <a:outerShdw blurRad="40000" dist="23000" dir="5400000" rotWithShape="0">
                  <a:srgbClr val="000000">
                    <a:alpha val="35000"/>
                  </a:srgbClr>
                </a:outerShdw>
              </a:effectLst>
            </c:spPr>
          </c:dPt>
          <c:dLbls>
            <c:dLbl>
              <c:idx val="0"/>
              <c:layout/>
              <c:tx>
                <c:rich>
                  <a:bodyPr/>
                  <a:lstStyle/>
                  <a:p>
                    <a:r>
                      <a:rPr lang="en-US"/>
                      <a:t>58</a:t>
                    </a:r>
                    <a:r>
                      <a:rPr lang="en-US" smtClean="0"/>
                      <a:t>%*</a:t>
                    </a:r>
                    <a:endParaRPr lang="en-US"/>
                  </a:p>
                </c:rich>
              </c:tx>
              <c:dLblPos val="outEnd"/>
              <c:showLegendKey val="0"/>
              <c:showVal val="1"/>
              <c:showCatName val="0"/>
              <c:showSerName val="0"/>
              <c:showPercent val="0"/>
              <c:showBubbleSize val="0"/>
            </c:dLbl>
            <c:txPr>
              <a:bodyPr/>
              <a:lstStyle/>
              <a:p>
                <a:pPr>
                  <a:defRPr sz="1100" b="0" i="0">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c:f>
              <c:strCache>
                <c:ptCount val="1"/>
                <c:pt idx="0">
                  <c:v>To complete online transactions I often must share information I would normally not feel comfortable sharing online.</c:v>
                </c:pt>
              </c:strCache>
            </c:strRef>
          </c:cat>
          <c:val>
            <c:numRef>
              <c:f>Sheet1!$B$2</c:f>
              <c:numCache>
                <c:formatCode>0%</c:formatCode>
                <c:ptCount val="1"/>
                <c:pt idx="0">
                  <c:v>0.57579999999999998</c:v>
                </c:pt>
              </c:numCache>
            </c:numRef>
          </c:val>
        </c:ser>
        <c:dLbls>
          <c:dLblPos val="inEnd"/>
          <c:showLegendKey val="0"/>
          <c:showVal val="1"/>
          <c:showCatName val="0"/>
          <c:showSerName val="0"/>
          <c:showPercent val="0"/>
          <c:showBubbleSize val="0"/>
        </c:dLbls>
        <c:gapWidth val="50"/>
        <c:axId val="104583168"/>
        <c:axId val="104586240"/>
      </c:barChart>
      <c:catAx>
        <c:axId val="104583168"/>
        <c:scaling>
          <c:orientation val="maxMin"/>
        </c:scaling>
        <c:delete val="0"/>
        <c:axPos val="l"/>
        <c:majorTickMark val="out"/>
        <c:minorTickMark val="none"/>
        <c:tickLblPos val="nextTo"/>
        <c:txPr>
          <a:bodyPr/>
          <a:lstStyle/>
          <a:p>
            <a:pPr algn="r">
              <a:defRPr sz="1000">
                <a:solidFill>
                  <a:schemeClr val="tx1"/>
                </a:solidFill>
                <a:latin typeface="+mn-lt"/>
                <a:cs typeface="Arial" pitchFamily="34" charset="0"/>
              </a:defRPr>
            </a:pPr>
            <a:endParaRPr lang="en-US"/>
          </a:p>
        </c:txPr>
        <c:crossAx val="104586240"/>
        <c:crosses val="autoZero"/>
        <c:auto val="1"/>
        <c:lblAlgn val="ctr"/>
        <c:lblOffset val="100"/>
        <c:noMultiLvlLbl val="0"/>
      </c:catAx>
      <c:valAx>
        <c:axId val="104586240"/>
        <c:scaling>
          <c:orientation val="minMax"/>
          <c:max val="1.1000000000000001"/>
          <c:min val="0"/>
        </c:scaling>
        <c:delete val="1"/>
        <c:axPos val="t"/>
        <c:numFmt formatCode="0%" sourceLinked="1"/>
        <c:majorTickMark val="out"/>
        <c:minorTickMark val="none"/>
        <c:tickLblPos val="nextTo"/>
        <c:crossAx val="1045831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3424020895217369"/>
          <c:y val="0.14035087719298245"/>
          <c:w val="0.54591937343030417"/>
          <c:h val="0.82361306188077854"/>
        </c:manualLayout>
      </c:layout>
      <c:barChart>
        <c:barDir val="bar"/>
        <c:grouping val="stacked"/>
        <c:varyColors val="0"/>
        <c:ser>
          <c:idx val="0"/>
          <c:order val="0"/>
          <c:tx>
            <c:strRef>
              <c:f>Sheet1!$B$1</c:f>
              <c:strCache>
                <c:ptCount val="1"/>
                <c:pt idx="0">
                  <c:v>Strongly agree</c:v>
                </c:pt>
              </c:strCache>
            </c:strRef>
          </c:tx>
          <c:spPr>
            <a:scene3d>
              <a:camera prst="orthographicFront"/>
              <a:lightRig rig="threePt" dir="t"/>
            </a:scene3d>
            <a:sp3d>
              <a:bevelT w="63500" h="25400"/>
            </a:sp3d>
          </c:spPr>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Sheet1!$A$2:$A$5</c:f>
              <c:strCache>
                <c:ptCount val="4"/>
                <c:pt idx="0">
                  <c:v>I’m worried about getting my credit card/financial information stolen online.</c:v>
                </c:pt>
                <c:pt idx="1">
                  <c:v>I am more concerned about security online now than I have ever been.</c:v>
                </c:pt>
                <c:pt idx="2">
                  <c:v>Security breaches will get worse in the next year.</c:v>
                </c:pt>
                <c:pt idx="3">
                  <c:v>My credit card and personal information is less secure now than it was 1 year ago.</c:v>
                </c:pt>
              </c:strCache>
            </c:strRef>
          </c:cat>
          <c:val>
            <c:numRef>
              <c:f>Sheet1!$B$2:$B$5</c:f>
              <c:numCache>
                <c:formatCode>0%</c:formatCode>
                <c:ptCount val="4"/>
                <c:pt idx="0">
                  <c:v>0.23630000000000004</c:v>
                </c:pt>
                <c:pt idx="1">
                  <c:v>0.24789999999999998</c:v>
                </c:pt>
                <c:pt idx="2">
                  <c:v>0.2366</c:v>
                </c:pt>
                <c:pt idx="3">
                  <c:v>0.15620000000000001</c:v>
                </c:pt>
              </c:numCache>
            </c:numRef>
          </c:val>
        </c:ser>
        <c:ser>
          <c:idx val="1"/>
          <c:order val="1"/>
          <c:tx>
            <c:strRef>
              <c:f>Sheet1!$C$1</c:f>
              <c:strCache>
                <c:ptCount val="1"/>
                <c:pt idx="0">
                  <c:v>Somewhat agree</c:v>
                </c:pt>
              </c:strCache>
            </c:strRef>
          </c:tx>
          <c:spPr>
            <a:scene3d>
              <a:camera prst="orthographicFront"/>
              <a:lightRig rig="threePt" dir="t"/>
            </a:scene3d>
            <a:sp3d>
              <a:bevelT h="25400"/>
            </a:sp3d>
          </c:spPr>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Sheet1!$A$2:$A$5</c:f>
              <c:strCache>
                <c:ptCount val="4"/>
                <c:pt idx="0">
                  <c:v>I’m worried about getting my credit card/financial information stolen online.</c:v>
                </c:pt>
                <c:pt idx="1">
                  <c:v>I am more concerned about security online now than I have ever been.</c:v>
                </c:pt>
                <c:pt idx="2">
                  <c:v>Security breaches will get worse in the next year.</c:v>
                </c:pt>
                <c:pt idx="3">
                  <c:v>My credit card and personal information is less secure now than it was 1 year ago.</c:v>
                </c:pt>
              </c:strCache>
            </c:strRef>
          </c:cat>
          <c:val>
            <c:numRef>
              <c:f>Sheet1!$C$2:$C$5</c:f>
              <c:numCache>
                <c:formatCode>0%</c:formatCode>
                <c:ptCount val="4"/>
                <c:pt idx="0">
                  <c:v>0.40899999999999997</c:v>
                </c:pt>
                <c:pt idx="1">
                  <c:v>0.3765</c:v>
                </c:pt>
                <c:pt idx="2">
                  <c:v>0.36570000000000003</c:v>
                </c:pt>
                <c:pt idx="3">
                  <c:v>0.2747</c:v>
                </c:pt>
              </c:numCache>
            </c:numRef>
          </c:val>
        </c:ser>
        <c:ser>
          <c:idx val="2"/>
          <c:order val="2"/>
          <c:tx>
            <c:strRef>
              <c:f>Sheet1!$D$1</c:f>
              <c:strCache>
                <c:ptCount val="1"/>
                <c:pt idx="0">
                  <c:v>Neither agree nor disagree</c:v>
                </c:pt>
              </c:strCache>
            </c:strRef>
          </c:tx>
          <c:spPr>
            <a:scene3d>
              <a:camera prst="orthographicFront"/>
              <a:lightRig rig="threePt" dir="t"/>
            </a:scene3d>
            <a:sp3d>
              <a:bevelT h="25400"/>
            </a:sp3d>
          </c:spPr>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Sheet1!$A$2:$A$5</c:f>
              <c:strCache>
                <c:ptCount val="4"/>
                <c:pt idx="0">
                  <c:v>I’m worried about getting my credit card/financial information stolen online.</c:v>
                </c:pt>
                <c:pt idx="1">
                  <c:v>I am more concerned about security online now than I have ever been.</c:v>
                </c:pt>
                <c:pt idx="2">
                  <c:v>Security breaches will get worse in the next year.</c:v>
                </c:pt>
                <c:pt idx="3">
                  <c:v>My credit card and personal information is less secure now than it was 1 year ago.</c:v>
                </c:pt>
              </c:strCache>
            </c:strRef>
          </c:cat>
          <c:val>
            <c:numRef>
              <c:f>Sheet1!$D$2:$D$5</c:f>
              <c:numCache>
                <c:formatCode>0%</c:formatCode>
                <c:ptCount val="4"/>
                <c:pt idx="0">
                  <c:v>0.23</c:v>
                </c:pt>
                <c:pt idx="1">
                  <c:v>0.2631</c:v>
                </c:pt>
                <c:pt idx="2">
                  <c:v>0.33410000000000006</c:v>
                </c:pt>
                <c:pt idx="3">
                  <c:v>0.39369999999999999</c:v>
                </c:pt>
              </c:numCache>
            </c:numRef>
          </c:val>
        </c:ser>
        <c:ser>
          <c:idx val="3"/>
          <c:order val="3"/>
          <c:tx>
            <c:strRef>
              <c:f>Sheet1!$E$1</c:f>
              <c:strCache>
                <c:ptCount val="1"/>
                <c:pt idx="0">
                  <c:v>Somewhat disagree</c:v>
                </c:pt>
              </c:strCache>
            </c:strRef>
          </c:tx>
          <c:spPr>
            <a:solidFill>
              <a:schemeClr val="bg1">
                <a:lumMod val="75000"/>
              </a:schemeClr>
            </a:solidFill>
            <a:scene3d>
              <a:camera prst="orthographicFront"/>
              <a:lightRig rig="threePt" dir="t"/>
            </a:scene3d>
            <a:sp3d>
              <a:bevelT h="25400"/>
            </a:sp3d>
          </c:spPr>
          <c:invertIfNegative val="0"/>
          <c:dLbls>
            <c:dLblPos val="ctr"/>
            <c:showLegendKey val="0"/>
            <c:showVal val="1"/>
            <c:showCatName val="0"/>
            <c:showSerName val="0"/>
            <c:showPercent val="0"/>
            <c:showBubbleSize val="0"/>
            <c:showLeaderLines val="0"/>
          </c:dLbls>
          <c:cat>
            <c:strRef>
              <c:f>Sheet1!$A$2:$A$5</c:f>
              <c:strCache>
                <c:ptCount val="4"/>
                <c:pt idx="0">
                  <c:v>I’m worried about getting my credit card/financial information stolen online.</c:v>
                </c:pt>
                <c:pt idx="1">
                  <c:v>I am more concerned about security online now than I have ever been.</c:v>
                </c:pt>
                <c:pt idx="2">
                  <c:v>Security breaches will get worse in the next year.</c:v>
                </c:pt>
                <c:pt idx="3">
                  <c:v>My credit card and personal information is less secure now than it was 1 year ago.</c:v>
                </c:pt>
              </c:strCache>
            </c:strRef>
          </c:cat>
          <c:val>
            <c:numRef>
              <c:f>Sheet1!$E$2:$E$5</c:f>
              <c:numCache>
                <c:formatCode>0%</c:formatCode>
                <c:ptCount val="4"/>
                <c:pt idx="0">
                  <c:v>9.9699999999999983E-2</c:v>
                </c:pt>
                <c:pt idx="1">
                  <c:v>8.929999999999999E-2</c:v>
                </c:pt>
                <c:pt idx="2">
                  <c:v>4.8500000000000008E-2</c:v>
                </c:pt>
                <c:pt idx="3">
                  <c:v>0.12770000000000001</c:v>
                </c:pt>
              </c:numCache>
            </c:numRef>
          </c:val>
        </c:ser>
        <c:ser>
          <c:idx val="4"/>
          <c:order val="4"/>
          <c:tx>
            <c:strRef>
              <c:f>Sheet1!$F$1</c:f>
              <c:strCache>
                <c:ptCount val="1"/>
                <c:pt idx="0">
                  <c:v>Strongly disagree</c:v>
                </c:pt>
              </c:strCache>
            </c:strRef>
          </c:tx>
          <c:spPr>
            <a:scene3d>
              <a:camera prst="orthographicFront"/>
              <a:lightRig rig="threePt" dir="t"/>
            </a:scene3d>
            <a:sp3d>
              <a:bevelT h="25400"/>
            </a:sp3d>
          </c:spPr>
          <c:invertIfNegative val="0"/>
          <c:dLbls>
            <c:dLbl>
              <c:idx val="0"/>
              <c:layout>
                <c:manualLayout>
                  <c:x val="1.4384444322120035E-2"/>
                  <c:y val="0"/>
                </c:manualLayout>
              </c:layout>
              <c:dLblPos val="ctr"/>
              <c:showLegendKey val="0"/>
              <c:showVal val="1"/>
              <c:showCatName val="0"/>
              <c:showSerName val="0"/>
              <c:showPercent val="0"/>
              <c:showBubbleSize val="0"/>
            </c:dLbl>
            <c:dLbl>
              <c:idx val="1"/>
              <c:layout>
                <c:manualLayout>
                  <c:x val="1.4384444322120035E-2"/>
                  <c:y val="0"/>
                </c:manualLayout>
              </c:layout>
              <c:dLblPos val="ctr"/>
              <c:showLegendKey val="0"/>
              <c:showVal val="1"/>
              <c:showCatName val="0"/>
              <c:showSerName val="0"/>
              <c:showPercent val="0"/>
              <c:showBubbleSize val="0"/>
            </c:dLbl>
            <c:dLbl>
              <c:idx val="2"/>
              <c:layout>
                <c:manualLayout>
                  <c:x val="1.2945999889908032E-2"/>
                  <c:y val="0"/>
                </c:manualLayout>
              </c:layout>
              <c:dLblPos val="ctr"/>
              <c:showLegendKey val="0"/>
              <c:showVal val="1"/>
              <c:showCatName val="0"/>
              <c:showSerName val="0"/>
              <c:showPercent val="0"/>
              <c:showBubbleSize val="0"/>
            </c:dLbl>
            <c:dLbl>
              <c:idx val="3"/>
              <c:spPr/>
              <c:txPr>
                <a:bodyPr/>
                <a:lstStyle/>
                <a:p>
                  <a:pPr>
                    <a:defRPr>
                      <a:solidFill>
                        <a:schemeClr val="bg1"/>
                      </a:solidFill>
                    </a:defRPr>
                  </a:pPr>
                  <a:endParaRPr lang="en-US"/>
                </a:p>
              </c:txPr>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Sheet1!$A$2:$A$5</c:f>
              <c:strCache>
                <c:ptCount val="4"/>
                <c:pt idx="0">
                  <c:v>I’m worried about getting my credit card/financial information stolen online.</c:v>
                </c:pt>
                <c:pt idx="1">
                  <c:v>I am more concerned about security online now than I have ever been.</c:v>
                </c:pt>
                <c:pt idx="2">
                  <c:v>Security breaches will get worse in the next year.</c:v>
                </c:pt>
                <c:pt idx="3">
                  <c:v>My credit card and personal information is less secure now than it was 1 year ago.</c:v>
                </c:pt>
              </c:strCache>
            </c:strRef>
          </c:cat>
          <c:val>
            <c:numRef>
              <c:f>Sheet1!$F$2:$F$5</c:f>
              <c:numCache>
                <c:formatCode>0%</c:formatCode>
                <c:ptCount val="4"/>
                <c:pt idx="0">
                  <c:v>2.5000000000000001E-2</c:v>
                </c:pt>
                <c:pt idx="1">
                  <c:v>2.3199999999999998E-2</c:v>
                </c:pt>
                <c:pt idx="2">
                  <c:v>1.5100000000000001E-2</c:v>
                </c:pt>
                <c:pt idx="3">
                  <c:v>4.7699999999999992E-2</c:v>
                </c:pt>
              </c:numCache>
            </c:numRef>
          </c:val>
        </c:ser>
        <c:dLbls>
          <c:showLegendKey val="0"/>
          <c:showVal val="0"/>
          <c:showCatName val="0"/>
          <c:showSerName val="0"/>
          <c:showPercent val="0"/>
          <c:showBubbleSize val="0"/>
        </c:dLbls>
        <c:gapWidth val="54"/>
        <c:overlap val="100"/>
        <c:axId val="105079936"/>
        <c:axId val="105065856"/>
      </c:barChart>
      <c:valAx>
        <c:axId val="105065856"/>
        <c:scaling>
          <c:orientation val="minMax"/>
        </c:scaling>
        <c:delete val="1"/>
        <c:axPos val="t"/>
        <c:numFmt formatCode="0%" sourceLinked="1"/>
        <c:majorTickMark val="out"/>
        <c:minorTickMark val="none"/>
        <c:tickLblPos val="nextTo"/>
        <c:crossAx val="105079936"/>
        <c:crosses val="autoZero"/>
        <c:crossBetween val="between"/>
      </c:valAx>
      <c:catAx>
        <c:axId val="105079936"/>
        <c:scaling>
          <c:orientation val="maxMin"/>
        </c:scaling>
        <c:delete val="0"/>
        <c:axPos val="l"/>
        <c:majorTickMark val="out"/>
        <c:minorTickMark val="none"/>
        <c:tickLblPos val="nextTo"/>
        <c:txPr>
          <a:bodyPr rot="0" vert="horz" anchor="ctr" anchorCtr="0"/>
          <a:lstStyle/>
          <a:p>
            <a:pPr>
              <a:defRPr sz="1000"/>
            </a:pPr>
            <a:endParaRPr lang="en-US"/>
          </a:p>
        </c:txPr>
        <c:crossAx val="105065856"/>
        <c:crosses val="autoZero"/>
        <c:auto val="1"/>
        <c:lblAlgn val="ctr"/>
        <c:lblOffset val="0"/>
        <c:noMultiLvlLbl val="0"/>
      </c:catAx>
    </c:plotArea>
    <c:plotVisOnly val="1"/>
    <c:dispBlanksAs val="gap"/>
    <c:showDLblsOverMax val="0"/>
  </c:chart>
  <c:txPr>
    <a:bodyPr/>
    <a:lstStyle/>
    <a:p>
      <a:pPr>
        <a:defRPr sz="12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3424020895217369"/>
          <c:y val="0.14035087719298245"/>
          <c:w val="0.54591937343030417"/>
          <c:h val="0.82361306188077854"/>
        </c:manualLayout>
      </c:layout>
      <c:barChart>
        <c:barDir val="bar"/>
        <c:grouping val="stacked"/>
        <c:varyColors val="0"/>
        <c:ser>
          <c:idx val="0"/>
          <c:order val="0"/>
          <c:tx>
            <c:strRef>
              <c:f>Sheet1!$B$1</c:f>
              <c:strCache>
                <c:ptCount val="1"/>
                <c:pt idx="0">
                  <c:v>Strongly agree</c:v>
                </c:pt>
              </c:strCache>
            </c:strRef>
          </c:tx>
          <c:spPr>
            <a:scene3d>
              <a:camera prst="orthographicFront"/>
              <a:lightRig rig="threePt" dir="t"/>
            </a:scene3d>
            <a:sp3d>
              <a:bevelT w="63500" h="25400"/>
            </a:sp3d>
          </c:spPr>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Sheet1!$A$2:$A$4</c:f>
              <c:strCache>
                <c:ptCount val="3"/>
                <c:pt idx="0">
                  <c:v>To be fully secure online I know I need to do more to protect myself.</c:v>
                </c:pt>
                <c:pt idx="1">
                  <c:v>I know what steps I should take to protect myself more online.</c:v>
                </c:pt>
                <c:pt idx="2">
                  <c:v>I am doing less online (e.g., banking, shopping) now than I used to because of my concerns with online security.</c:v>
                </c:pt>
              </c:strCache>
            </c:strRef>
          </c:cat>
          <c:val>
            <c:numRef>
              <c:f>Sheet1!$B$2:$B$4</c:f>
              <c:numCache>
                <c:formatCode>0%</c:formatCode>
                <c:ptCount val="3"/>
                <c:pt idx="0">
                  <c:v>0.22329999999999997</c:v>
                </c:pt>
                <c:pt idx="1">
                  <c:v>0.17</c:v>
                </c:pt>
                <c:pt idx="2">
                  <c:v>6.9800000000000001E-2</c:v>
                </c:pt>
              </c:numCache>
            </c:numRef>
          </c:val>
        </c:ser>
        <c:ser>
          <c:idx val="1"/>
          <c:order val="1"/>
          <c:tx>
            <c:strRef>
              <c:f>Sheet1!$C$1</c:f>
              <c:strCache>
                <c:ptCount val="1"/>
                <c:pt idx="0">
                  <c:v>Somewhat agree</c:v>
                </c:pt>
              </c:strCache>
            </c:strRef>
          </c:tx>
          <c:spPr>
            <a:scene3d>
              <a:camera prst="orthographicFront"/>
              <a:lightRig rig="threePt" dir="t"/>
            </a:scene3d>
            <a:sp3d>
              <a:bevelT h="25400"/>
            </a:sp3d>
          </c:spPr>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Sheet1!$A$2:$A$4</c:f>
              <c:strCache>
                <c:ptCount val="3"/>
                <c:pt idx="0">
                  <c:v>To be fully secure online I know I need to do more to protect myself.</c:v>
                </c:pt>
                <c:pt idx="1">
                  <c:v>I know what steps I should take to protect myself more online.</c:v>
                </c:pt>
                <c:pt idx="2">
                  <c:v>I am doing less online (e.g., banking, shopping) now than I used to because of my concerns with online security.</c:v>
                </c:pt>
              </c:strCache>
            </c:strRef>
          </c:cat>
          <c:val>
            <c:numRef>
              <c:f>Sheet1!$C$2:$C$4</c:f>
              <c:numCache>
                <c:formatCode>0%</c:formatCode>
                <c:ptCount val="3"/>
                <c:pt idx="0">
                  <c:v>0.42409999999999998</c:v>
                </c:pt>
                <c:pt idx="1">
                  <c:v>0.45280000000000004</c:v>
                </c:pt>
                <c:pt idx="2">
                  <c:v>0.15809999999999999</c:v>
                </c:pt>
              </c:numCache>
            </c:numRef>
          </c:val>
        </c:ser>
        <c:ser>
          <c:idx val="2"/>
          <c:order val="2"/>
          <c:tx>
            <c:strRef>
              <c:f>Sheet1!$D$1</c:f>
              <c:strCache>
                <c:ptCount val="1"/>
                <c:pt idx="0">
                  <c:v>Neither agree nor disagree</c:v>
                </c:pt>
              </c:strCache>
            </c:strRef>
          </c:tx>
          <c:spPr>
            <a:scene3d>
              <a:camera prst="orthographicFront"/>
              <a:lightRig rig="threePt" dir="t"/>
            </a:scene3d>
            <a:sp3d>
              <a:bevelT h="25400"/>
            </a:sp3d>
          </c:spPr>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Sheet1!$A$2:$A$4</c:f>
              <c:strCache>
                <c:ptCount val="3"/>
                <c:pt idx="0">
                  <c:v>To be fully secure online I know I need to do more to protect myself.</c:v>
                </c:pt>
                <c:pt idx="1">
                  <c:v>I know what steps I should take to protect myself more online.</c:v>
                </c:pt>
                <c:pt idx="2">
                  <c:v>I am doing less online (e.g., banking, shopping) now than I used to because of my concerns with online security.</c:v>
                </c:pt>
              </c:strCache>
            </c:strRef>
          </c:cat>
          <c:val>
            <c:numRef>
              <c:f>Sheet1!$D$2:$D$4</c:f>
              <c:numCache>
                <c:formatCode>0%</c:formatCode>
                <c:ptCount val="3"/>
                <c:pt idx="0">
                  <c:v>0.26519999999999999</c:v>
                </c:pt>
                <c:pt idx="1">
                  <c:v>0.24279999999999999</c:v>
                </c:pt>
                <c:pt idx="2">
                  <c:v>0.29239999999999999</c:v>
                </c:pt>
              </c:numCache>
            </c:numRef>
          </c:val>
        </c:ser>
        <c:ser>
          <c:idx val="3"/>
          <c:order val="3"/>
          <c:tx>
            <c:strRef>
              <c:f>Sheet1!$E$1</c:f>
              <c:strCache>
                <c:ptCount val="1"/>
                <c:pt idx="0">
                  <c:v>Somewhat disagree</c:v>
                </c:pt>
              </c:strCache>
            </c:strRef>
          </c:tx>
          <c:spPr>
            <a:solidFill>
              <a:schemeClr val="bg1">
                <a:lumMod val="75000"/>
              </a:schemeClr>
            </a:solidFill>
            <a:scene3d>
              <a:camera prst="orthographicFront"/>
              <a:lightRig rig="threePt" dir="t"/>
            </a:scene3d>
            <a:sp3d>
              <a:bevelT h="25400"/>
            </a:sp3d>
          </c:spPr>
          <c:invertIfNegative val="0"/>
          <c:dLbls>
            <c:dLblPos val="ctr"/>
            <c:showLegendKey val="0"/>
            <c:showVal val="1"/>
            <c:showCatName val="0"/>
            <c:showSerName val="0"/>
            <c:showPercent val="0"/>
            <c:showBubbleSize val="0"/>
            <c:showLeaderLines val="0"/>
          </c:dLbls>
          <c:cat>
            <c:strRef>
              <c:f>Sheet1!$A$2:$A$4</c:f>
              <c:strCache>
                <c:ptCount val="3"/>
                <c:pt idx="0">
                  <c:v>To be fully secure online I know I need to do more to protect myself.</c:v>
                </c:pt>
                <c:pt idx="1">
                  <c:v>I know what steps I should take to protect myself more online.</c:v>
                </c:pt>
                <c:pt idx="2">
                  <c:v>I am doing less online (e.g., banking, shopping) now than I used to because of my concerns with online security.</c:v>
                </c:pt>
              </c:strCache>
            </c:strRef>
          </c:cat>
          <c:val>
            <c:numRef>
              <c:f>Sheet1!$E$2:$E$4</c:f>
              <c:numCache>
                <c:formatCode>0%</c:formatCode>
                <c:ptCount val="3"/>
                <c:pt idx="0">
                  <c:v>6.9199999999999998E-2</c:v>
                </c:pt>
                <c:pt idx="1">
                  <c:v>0.11630000000000001</c:v>
                </c:pt>
                <c:pt idx="2">
                  <c:v>0.3342</c:v>
                </c:pt>
              </c:numCache>
            </c:numRef>
          </c:val>
        </c:ser>
        <c:ser>
          <c:idx val="4"/>
          <c:order val="4"/>
          <c:tx>
            <c:strRef>
              <c:f>Sheet1!$F$1</c:f>
              <c:strCache>
                <c:ptCount val="1"/>
                <c:pt idx="0">
                  <c:v>Strongly disagree</c:v>
                </c:pt>
              </c:strCache>
            </c:strRef>
          </c:tx>
          <c:spPr>
            <a:scene3d>
              <a:camera prst="orthographicFront"/>
              <a:lightRig rig="threePt" dir="t"/>
            </a:scene3d>
            <a:sp3d>
              <a:bevelT h="25400"/>
            </a:sp3d>
          </c:spPr>
          <c:invertIfNegative val="0"/>
          <c:dLbls>
            <c:dLbl>
              <c:idx val="0"/>
              <c:layout>
                <c:manualLayout>
                  <c:x val="1.1507555457696134E-2"/>
                  <c:y val="4.1338064317471123E-3"/>
                </c:manualLayout>
              </c:layout>
              <c:dLblPos val="ctr"/>
              <c:showLegendKey val="0"/>
              <c:showVal val="1"/>
              <c:showCatName val="0"/>
              <c:showSerName val="0"/>
              <c:showPercent val="0"/>
              <c:showBubbleSize val="0"/>
            </c:dLbl>
            <c:dLbl>
              <c:idx val="1"/>
              <c:layout>
                <c:manualLayout>
                  <c:x val="1.2945999889907927E-2"/>
                  <c:y val="-4.1338064317471123E-3"/>
                </c:manualLayout>
              </c:layout>
              <c:dLblPos val="ctr"/>
              <c:showLegendKey val="0"/>
              <c:showVal val="1"/>
              <c:showCatName val="0"/>
              <c:showSerName val="0"/>
              <c:showPercent val="0"/>
              <c:showBubbleSize val="0"/>
            </c:dLbl>
            <c:dLbl>
              <c:idx val="2"/>
              <c:spPr/>
              <c:txPr>
                <a:bodyPr/>
                <a:lstStyle/>
                <a:p>
                  <a:pPr>
                    <a:defRPr>
                      <a:solidFill>
                        <a:schemeClr val="bg1"/>
                      </a:solidFill>
                    </a:defRPr>
                  </a:pPr>
                  <a:endParaRPr lang="en-US"/>
                </a:p>
              </c:txPr>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Sheet1!$A$2:$A$4</c:f>
              <c:strCache>
                <c:ptCount val="3"/>
                <c:pt idx="0">
                  <c:v>To be fully secure online I know I need to do more to protect myself.</c:v>
                </c:pt>
                <c:pt idx="1">
                  <c:v>I know what steps I should take to protect myself more online.</c:v>
                </c:pt>
                <c:pt idx="2">
                  <c:v>I am doing less online (e.g., banking, shopping) now than I used to because of my concerns with online security.</c:v>
                </c:pt>
              </c:strCache>
            </c:strRef>
          </c:cat>
          <c:val>
            <c:numRef>
              <c:f>Sheet1!$F$2:$F$4</c:f>
              <c:numCache>
                <c:formatCode>0%</c:formatCode>
                <c:ptCount val="3"/>
                <c:pt idx="0">
                  <c:v>1.8200000000000001E-2</c:v>
                </c:pt>
                <c:pt idx="1">
                  <c:v>1.8100000000000002E-2</c:v>
                </c:pt>
                <c:pt idx="2">
                  <c:v>0.14549999999999999</c:v>
                </c:pt>
              </c:numCache>
            </c:numRef>
          </c:val>
        </c:ser>
        <c:dLbls>
          <c:showLegendKey val="0"/>
          <c:showVal val="0"/>
          <c:showCatName val="0"/>
          <c:showSerName val="0"/>
          <c:showPercent val="0"/>
          <c:showBubbleSize val="0"/>
        </c:dLbls>
        <c:gapWidth val="54"/>
        <c:overlap val="100"/>
        <c:axId val="101783424"/>
        <c:axId val="101781888"/>
      </c:barChart>
      <c:valAx>
        <c:axId val="101781888"/>
        <c:scaling>
          <c:orientation val="minMax"/>
        </c:scaling>
        <c:delete val="1"/>
        <c:axPos val="t"/>
        <c:numFmt formatCode="0%" sourceLinked="1"/>
        <c:majorTickMark val="out"/>
        <c:minorTickMark val="none"/>
        <c:tickLblPos val="nextTo"/>
        <c:crossAx val="101783424"/>
        <c:crosses val="autoZero"/>
        <c:crossBetween val="between"/>
      </c:valAx>
      <c:catAx>
        <c:axId val="101783424"/>
        <c:scaling>
          <c:orientation val="maxMin"/>
        </c:scaling>
        <c:delete val="0"/>
        <c:axPos val="l"/>
        <c:majorTickMark val="out"/>
        <c:minorTickMark val="none"/>
        <c:tickLblPos val="nextTo"/>
        <c:txPr>
          <a:bodyPr rot="0" vert="horz" anchor="ctr" anchorCtr="0"/>
          <a:lstStyle/>
          <a:p>
            <a:pPr>
              <a:defRPr sz="1000"/>
            </a:pPr>
            <a:endParaRPr lang="en-US"/>
          </a:p>
        </c:txPr>
        <c:crossAx val="101781888"/>
        <c:crosses val="autoZero"/>
        <c:auto val="1"/>
        <c:lblAlgn val="ctr"/>
        <c:lblOffset val="0"/>
        <c:noMultiLvlLbl val="0"/>
      </c:catAx>
    </c:plotArea>
    <c:plotVisOnly val="1"/>
    <c:dispBlanksAs val="gap"/>
    <c:showDLblsOverMax val="0"/>
  </c:chart>
  <c:txPr>
    <a:bodyPr/>
    <a:lstStyle/>
    <a:p>
      <a:pPr>
        <a:defRPr sz="12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0267727717911714"/>
          <c:y val="4.7159731733030681E-2"/>
          <c:w val="0.49732272282088286"/>
          <c:h val="0.90568053653393865"/>
        </c:manualLayout>
      </c:layout>
      <c:barChart>
        <c:barDir val="bar"/>
        <c:grouping val="clustered"/>
        <c:varyColors val="0"/>
        <c:ser>
          <c:idx val="0"/>
          <c:order val="0"/>
          <c:tx>
            <c:strRef>
              <c:f>Sheet1!$B$1</c:f>
              <c:strCache>
                <c:ptCount val="1"/>
                <c:pt idx="0">
                  <c:v>Q6</c:v>
                </c:pt>
              </c:strCache>
            </c:strRef>
          </c:tx>
          <c:spPr>
            <a:solidFill>
              <a:schemeClr val="accent2"/>
            </a:solidFill>
          </c:spPr>
          <c:invertIfNegative val="0"/>
          <c:dPt>
            <c:idx val="0"/>
            <c:invertIfNegative val="0"/>
            <c:bubble3D val="0"/>
            <c:spPr>
              <a:solidFill>
                <a:schemeClr val="accent2"/>
              </a:solidFill>
              <a:effectLst>
                <a:outerShdw blurRad="40000" dist="23000" dir="5400000" rotWithShape="0">
                  <a:srgbClr val="000000">
                    <a:alpha val="35000"/>
                  </a:srgbClr>
                </a:outerShdw>
              </a:effectLst>
            </c:spPr>
          </c:dPt>
          <c:dLbls>
            <c:dLbl>
              <c:idx val="1"/>
              <c:layout/>
              <c:tx>
                <c:rich>
                  <a:bodyPr/>
                  <a:lstStyle/>
                  <a:p>
                    <a:r>
                      <a:rPr lang="en-US"/>
                      <a:t>64</a:t>
                    </a:r>
                    <a:r>
                      <a:rPr lang="en-US" smtClean="0"/>
                      <a:t>%*</a:t>
                    </a:r>
                    <a:endParaRPr lang="en-US"/>
                  </a:p>
                </c:rich>
              </c:tx>
              <c:dLblPos val="outEnd"/>
              <c:showLegendKey val="0"/>
              <c:showVal val="1"/>
              <c:showCatName val="0"/>
              <c:showSerName val="0"/>
              <c:showPercent val="0"/>
              <c:showBubbleSize val="0"/>
            </c:dLbl>
            <c:txPr>
              <a:bodyPr/>
              <a:lstStyle/>
              <a:p>
                <a:pPr>
                  <a:defRPr sz="1100" b="0" i="0">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Sheet1!$A$2:$A$4</c:f>
              <c:strCache>
                <c:ptCount val="3"/>
                <c:pt idx="0">
                  <c:v>To be fully secure online I know I need to do more to protect myself.</c:v>
                </c:pt>
                <c:pt idx="1">
                  <c:v>I know what steps I should take to protect myself more online.</c:v>
                </c:pt>
                <c:pt idx="2">
                  <c:v>I am doing less online (e.g., banking, shopping) now than I used to because of my concerns with online security.</c:v>
                </c:pt>
              </c:strCache>
            </c:strRef>
          </c:cat>
          <c:val>
            <c:numRef>
              <c:f>Sheet1!$B$2:$B$4</c:f>
              <c:numCache>
                <c:formatCode>0%</c:formatCode>
                <c:ptCount val="3"/>
                <c:pt idx="0">
                  <c:v>0.58199999999999996</c:v>
                </c:pt>
                <c:pt idx="1">
                  <c:v>0.63580000000000003</c:v>
                </c:pt>
                <c:pt idx="2">
                  <c:v>0.17599999999999999</c:v>
                </c:pt>
              </c:numCache>
            </c:numRef>
          </c:val>
        </c:ser>
        <c:dLbls>
          <c:dLblPos val="inEnd"/>
          <c:showLegendKey val="0"/>
          <c:showVal val="1"/>
          <c:showCatName val="0"/>
          <c:showSerName val="0"/>
          <c:showPercent val="0"/>
          <c:showBubbleSize val="0"/>
        </c:dLbls>
        <c:gapWidth val="50"/>
        <c:axId val="101846016"/>
        <c:axId val="101885440"/>
      </c:barChart>
      <c:catAx>
        <c:axId val="101846016"/>
        <c:scaling>
          <c:orientation val="maxMin"/>
        </c:scaling>
        <c:delete val="0"/>
        <c:axPos val="l"/>
        <c:majorTickMark val="out"/>
        <c:minorTickMark val="none"/>
        <c:tickLblPos val="none"/>
        <c:txPr>
          <a:bodyPr/>
          <a:lstStyle/>
          <a:p>
            <a:pPr algn="r">
              <a:defRPr sz="900">
                <a:solidFill>
                  <a:schemeClr val="tx1"/>
                </a:solidFill>
                <a:latin typeface="+mn-lt"/>
                <a:cs typeface="Arial" pitchFamily="34" charset="0"/>
              </a:defRPr>
            </a:pPr>
            <a:endParaRPr lang="en-US"/>
          </a:p>
        </c:txPr>
        <c:crossAx val="101885440"/>
        <c:crosses val="autoZero"/>
        <c:auto val="1"/>
        <c:lblAlgn val="ctr"/>
        <c:lblOffset val="100"/>
        <c:noMultiLvlLbl val="0"/>
      </c:catAx>
      <c:valAx>
        <c:axId val="101885440"/>
        <c:scaling>
          <c:orientation val="minMax"/>
          <c:max val="1.1000000000000001"/>
          <c:min val="0"/>
        </c:scaling>
        <c:delete val="1"/>
        <c:axPos val="t"/>
        <c:numFmt formatCode="0%" sourceLinked="1"/>
        <c:majorTickMark val="out"/>
        <c:minorTickMark val="none"/>
        <c:tickLblPos val="nextTo"/>
        <c:crossAx val="1018460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0267727717911714"/>
          <c:y val="4.7159731733030681E-2"/>
          <c:w val="0.49732272282088286"/>
          <c:h val="0.90568053653393865"/>
        </c:manualLayout>
      </c:layout>
      <c:barChart>
        <c:barDir val="bar"/>
        <c:grouping val="clustered"/>
        <c:varyColors val="0"/>
        <c:ser>
          <c:idx val="0"/>
          <c:order val="0"/>
          <c:tx>
            <c:strRef>
              <c:f>Sheet1!$B$1</c:f>
              <c:strCache>
                <c:ptCount val="1"/>
                <c:pt idx="0">
                  <c:v>Q6</c:v>
                </c:pt>
              </c:strCache>
            </c:strRef>
          </c:tx>
          <c:spPr>
            <a:solidFill>
              <a:schemeClr val="accent2"/>
            </a:solidFill>
          </c:spPr>
          <c:invertIfNegative val="0"/>
          <c:dPt>
            <c:idx val="0"/>
            <c:invertIfNegative val="0"/>
            <c:bubble3D val="0"/>
            <c:spPr>
              <a:solidFill>
                <a:schemeClr val="accent2"/>
              </a:solidFill>
              <a:effectLst>
                <a:outerShdw blurRad="40000" dist="23000" dir="5400000" rotWithShape="0">
                  <a:srgbClr val="000000">
                    <a:alpha val="35000"/>
                  </a:srgbClr>
                </a:outerShdw>
              </a:effectLst>
            </c:spPr>
          </c:dPt>
          <c:dLbls>
            <c:txPr>
              <a:bodyPr/>
              <a:lstStyle/>
              <a:p>
                <a:pPr>
                  <a:defRPr sz="1100" b="0" i="0">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Sheet1!$A$2:$A$5</c:f>
              <c:strCache>
                <c:ptCount val="4"/>
                <c:pt idx="0">
                  <c:v>I’m worried about getting my credit card/financial information stolen online.</c:v>
                </c:pt>
                <c:pt idx="1">
                  <c:v>I am more concerned about security online now than I have ever been.</c:v>
                </c:pt>
                <c:pt idx="2">
                  <c:v>Security breaches will get worse in the next year.</c:v>
                </c:pt>
                <c:pt idx="3">
                  <c:v>My credit card and personal information is less secure now than it was 1 year ago.</c:v>
                </c:pt>
              </c:strCache>
            </c:strRef>
          </c:cat>
          <c:val>
            <c:numRef>
              <c:f>Sheet1!$B$2:$B$5</c:f>
              <c:numCache>
                <c:formatCode>0%</c:formatCode>
                <c:ptCount val="4"/>
                <c:pt idx="0">
                  <c:v>0.60680000000000001</c:v>
                </c:pt>
                <c:pt idx="1">
                  <c:v>0.54559999999999997</c:v>
                </c:pt>
                <c:pt idx="2">
                  <c:v>0.51100000000000001</c:v>
                </c:pt>
                <c:pt idx="3">
                  <c:v>0.32420000000000004</c:v>
                </c:pt>
              </c:numCache>
            </c:numRef>
          </c:val>
        </c:ser>
        <c:dLbls>
          <c:dLblPos val="inEnd"/>
          <c:showLegendKey val="0"/>
          <c:showVal val="1"/>
          <c:showCatName val="0"/>
          <c:showSerName val="0"/>
          <c:showPercent val="0"/>
          <c:showBubbleSize val="0"/>
        </c:dLbls>
        <c:gapWidth val="50"/>
        <c:axId val="101896960"/>
        <c:axId val="104893440"/>
      </c:barChart>
      <c:catAx>
        <c:axId val="101896960"/>
        <c:scaling>
          <c:orientation val="maxMin"/>
        </c:scaling>
        <c:delete val="0"/>
        <c:axPos val="l"/>
        <c:majorTickMark val="out"/>
        <c:minorTickMark val="none"/>
        <c:tickLblPos val="none"/>
        <c:txPr>
          <a:bodyPr/>
          <a:lstStyle/>
          <a:p>
            <a:pPr algn="r">
              <a:defRPr sz="900">
                <a:solidFill>
                  <a:schemeClr val="tx1"/>
                </a:solidFill>
                <a:latin typeface="+mn-lt"/>
                <a:cs typeface="Arial" pitchFamily="34" charset="0"/>
              </a:defRPr>
            </a:pPr>
            <a:endParaRPr lang="en-US"/>
          </a:p>
        </c:txPr>
        <c:crossAx val="104893440"/>
        <c:crosses val="autoZero"/>
        <c:auto val="1"/>
        <c:lblAlgn val="ctr"/>
        <c:lblOffset val="100"/>
        <c:noMultiLvlLbl val="0"/>
      </c:catAx>
      <c:valAx>
        <c:axId val="104893440"/>
        <c:scaling>
          <c:orientation val="minMax"/>
          <c:max val="1.1000000000000001"/>
          <c:min val="0"/>
        </c:scaling>
        <c:delete val="1"/>
        <c:axPos val="t"/>
        <c:numFmt formatCode="0%" sourceLinked="1"/>
        <c:majorTickMark val="out"/>
        <c:minorTickMark val="none"/>
        <c:tickLblPos val="nextTo"/>
        <c:crossAx val="1018969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8630826644476869"/>
          <c:y val="0.14061434138430859"/>
          <c:w val="0.61503828614923095"/>
          <c:h val="0.7538702411003072"/>
        </c:manualLayout>
      </c:layout>
      <c:pieChart>
        <c:varyColors val="1"/>
        <c:ser>
          <c:idx val="0"/>
          <c:order val="0"/>
          <c:tx>
            <c:strRef>
              <c:f>Sheet1!$B$1</c:f>
              <c:strCache>
                <c:ptCount val="1"/>
                <c:pt idx="0">
                  <c:v>Gender</c:v>
                </c:pt>
              </c:strCache>
            </c:strRef>
          </c:tx>
          <c:spPr>
            <a:ln>
              <a:solidFill>
                <a:schemeClr val="bg1"/>
              </a:solidFill>
            </a:ln>
          </c:spPr>
          <c:dPt>
            <c:idx val="0"/>
            <c:bubble3D val="0"/>
            <c:spPr>
              <a:solidFill>
                <a:schemeClr val="accent1"/>
              </a:solidFill>
              <a:ln>
                <a:solidFill>
                  <a:schemeClr val="bg1"/>
                </a:solidFill>
              </a:ln>
              <a:scene3d>
                <a:camera prst="orthographicFront"/>
                <a:lightRig rig="threePt" dir="t">
                  <a:rot lat="0" lon="0" rev="0"/>
                </a:lightRig>
              </a:scene3d>
              <a:sp3d>
                <a:bevelT w="0" h="0"/>
              </a:sp3d>
            </c:spPr>
          </c:dPt>
          <c:dPt>
            <c:idx val="1"/>
            <c:bubble3D val="0"/>
            <c:spPr>
              <a:solidFill>
                <a:schemeClr val="accent2"/>
              </a:solidFill>
              <a:ln>
                <a:solidFill>
                  <a:schemeClr val="bg1"/>
                </a:solidFill>
              </a:ln>
              <a:scene3d>
                <a:camera prst="orthographicFront"/>
                <a:lightRig rig="threePt" dir="t"/>
              </a:scene3d>
              <a:sp3d>
                <a:bevelT w="0" h="0"/>
              </a:sp3d>
            </c:spPr>
          </c:dPt>
          <c:dPt>
            <c:idx val="2"/>
            <c:bubble3D val="0"/>
            <c:spPr>
              <a:ln>
                <a:solidFill>
                  <a:schemeClr val="bg1"/>
                </a:solidFill>
              </a:ln>
              <a:scene3d>
                <a:camera prst="orthographicFront"/>
                <a:lightRig rig="threePt" dir="t"/>
              </a:scene3d>
              <a:sp3d>
                <a:bevelT w="0" h="0"/>
              </a:sp3d>
            </c:spPr>
          </c:dPt>
          <c:dPt>
            <c:idx val="3"/>
            <c:bubble3D val="0"/>
            <c:spPr>
              <a:solidFill>
                <a:schemeClr val="bg1">
                  <a:lumMod val="75000"/>
                </a:schemeClr>
              </a:solidFill>
              <a:ln>
                <a:solidFill>
                  <a:schemeClr val="bg1"/>
                </a:solidFill>
              </a:ln>
            </c:spPr>
          </c:dPt>
          <c:dLbls>
            <c:txPr>
              <a:bodyPr/>
              <a:lstStyle/>
              <a:p>
                <a:pPr>
                  <a:defRPr sz="1200" b="1" i="0">
                    <a:solidFill>
                      <a:schemeClr val="bg1"/>
                    </a:solidFill>
                  </a:defRPr>
                </a:pPr>
                <a:endParaRPr lang="en-US"/>
              </a:p>
            </c:txPr>
            <c:dLblPos val="inEnd"/>
            <c:showLegendKey val="0"/>
            <c:showVal val="1"/>
            <c:showCatName val="0"/>
            <c:showSerName val="0"/>
            <c:showPercent val="0"/>
            <c:showBubbleSize val="0"/>
            <c:showLeaderLines val="1"/>
          </c:dLbls>
          <c:cat>
            <c:strRef>
              <c:f>Sheet1!$A$2:$A$3</c:f>
              <c:strCache>
                <c:ptCount val="2"/>
                <c:pt idx="0">
                  <c:v>Male</c:v>
                </c:pt>
                <c:pt idx="1">
                  <c:v>Female</c:v>
                </c:pt>
              </c:strCache>
            </c:strRef>
          </c:cat>
          <c:val>
            <c:numRef>
              <c:f>Sheet1!$B$2:$B$3</c:f>
              <c:numCache>
                <c:formatCode>0%</c:formatCode>
                <c:ptCount val="2"/>
                <c:pt idx="0">
                  <c:v>0.49419999999999997</c:v>
                </c:pt>
                <c:pt idx="1">
                  <c:v>0.50580000000000003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2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0267727717911714"/>
          <c:y val="4.7159731733030681E-2"/>
          <c:w val="0.49732272282088286"/>
          <c:h val="0.90568053653393865"/>
        </c:manualLayout>
      </c:layout>
      <c:barChart>
        <c:barDir val="bar"/>
        <c:grouping val="clustered"/>
        <c:varyColors val="0"/>
        <c:ser>
          <c:idx val="0"/>
          <c:order val="0"/>
          <c:tx>
            <c:strRef>
              <c:f>Sheet1!$B$1</c:f>
              <c:strCache>
                <c:ptCount val="1"/>
                <c:pt idx="0">
                  <c:v>Q6</c:v>
                </c:pt>
              </c:strCache>
            </c:strRef>
          </c:tx>
          <c:spPr>
            <a:solidFill>
              <a:schemeClr val="accent1"/>
            </a:solidFill>
          </c:spPr>
          <c:invertIfNegative val="0"/>
          <c:dPt>
            <c:idx val="0"/>
            <c:invertIfNegative val="0"/>
            <c:bubble3D val="0"/>
            <c:spPr>
              <a:solidFill>
                <a:schemeClr val="accent1"/>
              </a:solidFill>
              <a:effectLst>
                <a:outerShdw blurRad="40000" dist="23000" dir="5400000" rotWithShape="0">
                  <a:srgbClr val="000000">
                    <a:alpha val="35000"/>
                  </a:srgbClr>
                </a:outerShdw>
              </a:effectLst>
            </c:spPr>
          </c:dPt>
          <c:dLbls>
            <c:dLbl>
              <c:idx val="0"/>
              <c:layout/>
              <c:tx>
                <c:rich>
                  <a:bodyPr/>
                  <a:lstStyle/>
                  <a:p>
                    <a:r>
                      <a:rPr lang="en-US"/>
                      <a:t>71</a:t>
                    </a:r>
                    <a:r>
                      <a:rPr lang="en-US" smtClean="0"/>
                      <a:t>%*</a:t>
                    </a:r>
                    <a:endParaRPr lang="en-US"/>
                  </a:p>
                </c:rich>
              </c:tx>
              <c:dLblPos val="outEnd"/>
              <c:showLegendKey val="0"/>
              <c:showVal val="1"/>
              <c:showCatName val="0"/>
              <c:showSerName val="0"/>
              <c:showPercent val="0"/>
              <c:showBubbleSize val="0"/>
            </c:dLbl>
            <c:dLbl>
              <c:idx val="2"/>
              <c:layout/>
              <c:tx>
                <c:rich>
                  <a:bodyPr/>
                  <a:lstStyle/>
                  <a:p>
                    <a:r>
                      <a:rPr lang="en-US"/>
                      <a:t>28</a:t>
                    </a:r>
                    <a:r>
                      <a:rPr lang="en-US" smtClean="0"/>
                      <a:t>%*</a:t>
                    </a:r>
                    <a:endParaRPr lang="en-US"/>
                  </a:p>
                </c:rich>
              </c:tx>
              <c:dLblPos val="outEnd"/>
              <c:showLegendKey val="0"/>
              <c:showVal val="1"/>
              <c:showCatName val="0"/>
              <c:showSerName val="0"/>
              <c:showPercent val="0"/>
              <c:showBubbleSize val="0"/>
            </c:dLbl>
            <c:txPr>
              <a:bodyPr/>
              <a:lstStyle/>
              <a:p>
                <a:pPr>
                  <a:defRPr sz="1100" b="0" i="0">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Sheet1!$A$2:$A$4</c:f>
              <c:strCache>
                <c:ptCount val="3"/>
                <c:pt idx="0">
                  <c:v>To be fully secure online I know I need to do more to protect myself.</c:v>
                </c:pt>
                <c:pt idx="1">
                  <c:v>I know what steps I should take to protect myself more online.</c:v>
                </c:pt>
                <c:pt idx="2">
                  <c:v>I am doing less online (e.g., banking, shopping) now than I used to because of my concerns with online security.</c:v>
                </c:pt>
              </c:strCache>
            </c:strRef>
          </c:cat>
          <c:val>
            <c:numRef>
              <c:f>Sheet1!$B$2:$B$4</c:f>
              <c:numCache>
                <c:formatCode>0%</c:formatCode>
                <c:ptCount val="3"/>
                <c:pt idx="0">
                  <c:v>0.71279999999999999</c:v>
                </c:pt>
                <c:pt idx="1">
                  <c:v>0.60980000000000001</c:v>
                </c:pt>
                <c:pt idx="2">
                  <c:v>0.27979999999999999</c:v>
                </c:pt>
              </c:numCache>
            </c:numRef>
          </c:val>
        </c:ser>
        <c:dLbls>
          <c:dLblPos val="inEnd"/>
          <c:showLegendKey val="0"/>
          <c:showVal val="1"/>
          <c:showCatName val="0"/>
          <c:showSerName val="0"/>
          <c:showPercent val="0"/>
          <c:showBubbleSize val="0"/>
        </c:dLbls>
        <c:gapWidth val="50"/>
        <c:axId val="104904960"/>
        <c:axId val="104932096"/>
      </c:barChart>
      <c:catAx>
        <c:axId val="104904960"/>
        <c:scaling>
          <c:orientation val="maxMin"/>
        </c:scaling>
        <c:delete val="0"/>
        <c:axPos val="l"/>
        <c:majorTickMark val="out"/>
        <c:minorTickMark val="none"/>
        <c:tickLblPos val="nextTo"/>
        <c:txPr>
          <a:bodyPr/>
          <a:lstStyle/>
          <a:p>
            <a:pPr algn="r">
              <a:defRPr sz="900">
                <a:solidFill>
                  <a:schemeClr val="tx1"/>
                </a:solidFill>
                <a:latin typeface="+mn-lt"/>
                <a:cs typeface="Arial" pitchFamily="34" charset="0"/>
              </a:defRPr>
            </a:pPr>
            <a:endParaRPr lang="en-US"/>
          </a:p>
        </c:txPr>
        <c:crossAx val="104932096"/>
        <c:crosses val="autoZero"/>
        <c:auto val="1"/>
        <c:lblAlgn val="ctr"/>
        <c:lblOffset val="100"/>
        <c:noMultiLvlLbl val="0"/>
      </c:catAx>
      <c:valAx>
        <c:axId val="104932096"/>
        <c:scaling>
          <c:orientation val="minMax"/>
          <c:max val="1.1000000000000001"/>
          <c:min val="0"/>
        </c:scaling>
        <c:delete val="1"/>
        <c:axPos val="t"/>
        <c:numFmt formatCode="0%" sourceLinked="1"/>
        <c:majorTickMark val="out"/>
        <c:minorTickMark val="none"/>
        <c:tickLblPos val="nextTo"/>
        <c:crossAx val="1049049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0267727717911714"/>
          <c:y val="4.7159731733030681E-2"/>
          <c:w val="0.49732272282088286"/>
          <c:h val="0.90568053653393865"/>
        </c:manualLayout>
      </c:layout>
      <c:barChart>
        <c:barDir val="bar"/>
        <c:grouping val="clustered"/>
        <c:varyColors val="0"/>
        <c:ser>
          <c:idx val="0"/>
          <c:order val="0"/>
          <c:tx>
            <c:strRef>
              <c:f>Sheet1!$B$1</c:f>
              <c:strCache>
                <c:ptCount val="1"/>
                <c:pt idx="0">
                  <c:v>Q6</c:v>
                </c:pt>
              </c:strCache>
            </c:strRef>
          </c:tx>
          <c:spPr>
            <a:solidFill>
              <a:schemeClr val="accent1"/>
            </a:solidFill>
          </c:spPr>
          <c:invertIfNegative val="0"/>
          <c:dPt>
            <c:idx val="0"/>
            <c:invertIfNegative val="0"/>
            <c:bubble3D val="0"/>
            <c:spPr>
              <a:solidFill>
                <a:schemeClr val="accent1"/>
              </a:solidFill>
              <a:effectLst>
                <a:outerShdw blurRad="40000" dist="23000" dir="5400000" rotWithShape="0">
                  <a:srgbClr val="000000">
                    <a:alpha val="35000"/>
                  </a:srgbClr>
                </a:outerShdw>
              </a:effectLst>
            </c:spPr>
          </c:dPt>
          <c:dLbls>
            <c:dLbl>
              <c:idx val="0"/>
              <c:layout/>
              <c:tx>
                <c:rich>
                  <a:bodyPr/>
                  <a:lstStyle/>
                  <a:p>
                    <a:r>
                      <a:rPr lang="en-US"/>
                      <a:t>68</a:t>
                    </a:r>
                    <a:r>
                      <a:rPr lang="en-US" smtClean="0"/>
                      <a:t>%*</a:t>
                    </a:r>
                    <a:endParaRPr lang="en-US"/>
                  </a:p>
                </c:rich>
              </c:tx>
              <c:dLblPos val="outEnd"/>
              <c:showLegendKey val="0"/>
              <c:showVal val="1"/>
              <c:showCatName val="0"/>
              <c:showSerName val="0"/>
              <c:showPercent val="0"/>
              <c:showBubbleSize val="0"/>
            </c:dLbl>
            <c:dLbl>
              <c:idx val="1"/>
              <c:layout/>
              <c:tx>
                <c:rich>
                  <a:bodyPr/>
                  <a:lstStyle/>
                  <a:p>
                    <a:r>
                      <a:rPr lang="en-US"/>
                      <a:t>70</a:t>
                    </a:r>
                    <a:r>
                      <a:rPr lang="en-US" smtClean="0"/>
                      <a:t>%*</a:t>
                    </a:r>
                    <a:endParaRPr lang="en-US"/>
                  </a:p>
                </c:rich>
              </c:tx>
              <c:dLblPos val="outEnd"/>
              <c:showLegendKey val="0"/>
              <c:showVal val="1"/>
              <c:showCatName val="0"/>
              <c:showSerName val="0"/>
              <c:showPercent val="0"/>
              <c:showBubbleSize val="0"/>
            </c:dLbl>
            <c:dLbl>
              <c:idx val="2"/>
              <c:layout/>
              <c:tx>
                <c:rich>
                  <a:bodyPr/>
                  <a:lstStyle/>
                  <a:p>
                    <a:r>
                      <a:rPr lang="en-US"/>
                      <a:t>69</a:t>
                    </a:r>
                    <a:r>
                      <a:rPr lang="en-US" smtClean="0"/>
                      <a:t>%*</a:t>
                    </a:r>
                    <a:endParaRPr lang="en-US"/>
                  </a:p>
                </c:rich>
              </c:tx>
              <c:dLblPos val="outEnd"/>
              <c:showLegendKey val="0"/>
              <c:showVal val="1"/>
              <c:showCatName val="0"/>
              <c:showSerName val="0"/>
              <c:showPercent val="0"/>
              <c:showBubbleSize val="0"/>
            </c:dLbl>
            <c:dLbl>
              <c:idx val="3"/>
              <c:layout/>
              <c:tx>
                <c:rich>
                  <a:bodyPr/>
                  <a:lstStyle/>
                  <a:p>
                    <a:r>
                      <a:rPr lang="en-US"/>
                      <a:t>54</a:t>
                    </a:r>
                    <a:r>
                      <a:rPr lang="en-US" smtClean="0"/>
                      <a:t>%*</a:t>
                    </a:r>
                    <a:endParaRPr lang="en-US"/>
                  </a:p>
                </c:rich>
              </c:tx>
              <c:dLblPos val="outEnd"/>
              <c:showLegendKey val="0"/>
              <c:showVal val="1"/>
              <c:showCatName val="0"/>
              <c:showSerName val="0"/>
              <c:showPercent val="0"/>
              <c:showBubbleSize val="0"/>
            </c:dLbl>
            <c:txPr>
              <a:bodyPr/>
              <a:lstStyle/>
              <a:p>
                <a:pPr>
                  <a:defRPr sz="1100" b="0" i="0">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Sheet1!$A$2:$A$5</c:f>
              <c:strCache>
                <c:ptCount val="4"/>
                <c:pt idx="0">
                  <c:v>I’m worried about getting my credit card/financial information stolen online.</c:v>
                </c:pt>
                <c:pt idx="1">
                  <c:v>I am more concerned about security online now than I have ever been.</c:v>
                </c:pt>
                <c:pt idx="2">
                  <c:v>Security breaches will get worse in the next year.</c:v>
                </c:pt>
                <c:pt idx="3">
                  <c:v>My credit card and personal information is less secure now than it was 1 year ago.</c:v>
                </c:pt>
              </c:strCache>
            </c:strRef>
          </c:cat>
          <c:val>
            <c:numRef>
              <c:f>Sheet1!$B$2:$B$5</c:f>
              <c:numCache>
                <c:formatCode>0%</c:formatCode>
                <c:ptCount val="4"/>
                <c:pt idx="0">
                  <c:v>0.68379999999999996</c:v>
                </c:pt>
                <c:pt idx="1">
                  <c:v>0.70320000000000005</c:v>
                </c:pt>
                <c:pt idx="2">
                  <c:v>0.69359999999999999</c:v>
                </c:pt>
                <c:pt idx="3">
                  <c:v>0.53759999999999997</c:v>
                </c:pt>
              </c:numCache>
            </c:numRef>
          </c:val>
        </c:ser>
        <c:dLbls>
          <c:dLblPos val="inEnd"/>
          <c:showLegendKey val="0"/>
          <c:showVal val="1"/>
          <c:showCatName val="0"/>
          <c:showSerName val="0"/>
          <c:showPercent val="0"/>
          <c:showBubbleSize val="0"/>
        </c:dLbls>
        <c:gapWidth val="50"/>
        <c:axId val="104939520"/>
        <c:axId val="105023744"/>
      </c:barChart>
      <c:catAx>
        <c:axId val="104939520"/>
        <c:scaling>
          <c:orientation val="maxMin"/>
        </c:scaling>
        <c:delete val="0"/>
        <c:axPos val="l"/>
        <c:majorTickMark val="out"/>
        <c:minorTickMark val="none"/>
        <c:tickLblPos val="nextTo"/>
        <c:txPr>
          <a:bodyPr/>
          <a:lstStyle/>
          <a:p>
            <a:pPr algn="r">
              <a:defRPr sz="900">
                <a:solidFill>
                  <a:schemeClr val="tx1"/>
                </a:solidFill>
                <a:latin typeface="+mn-lt"/>
                <a:cs typeface="Arial" pitchFamily="34" charset="0"/>
              </a:defRPr>
            </a:pPr>
            <a:endParaRPr lang="en-US"/>
          </a:p>
        </c:txPr>
        <c:crossAx val="105023744"/>
        <c:crosses val="autoZero"/>
        <c:auto val="1"/>
        <c:lblAlgn val="ctr"/>
        <c:lblOffset val="100"/>
        <c:noMultiLvlLbl val="0"/>
      </c:catAx>
      <c:valAx>
        <c:axId val="105023744"/>
        <c:scaling>
          <c:orientation val="minMax"/>
          <c:max val="1.1000000000000001"/>
          <c:min val="0"/>
        </c:scaling>
        <c:delete val="1"/>
        <c:axPos val="t"/>
        <c:numFmt formatCode="0%" sourceLinked="1"/>
        <c:majorTickMark val="out"/>
        <c:minorTickMark val="none"/>
        <c:tickLblPos val="nextTo"/>
        <c:crossAx val="1049395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0267727717911714"/>
          <c:y val="4.7159731733030681E-2"/>
          <c:w val="0.49732272282088286"/>
          <c:h val="0.90568053653393865"/>
        </c:manualLayout>
      </c:layout>
      <c:barChart>
        <c:barDir val="bar"/>
        <c:grouping val="clustered"/>
        <c:varyColors val="0"/>
        <c:ser>
          <c:idx val="0"/>
          <c:order val="0"/>
          <c:tx>
            <c:strRef>
              <c:f>Sheet1!$B$1</c:f>
              <c:strCache>
                <c:ptCount val="1"/>
                <c:pt idx="0">
                  <c:v>Q7</c:v>
                </c:pt>
              </c:strCache>
            </c:strRef>
          </c:tx>
          <c:spPr>
            <a:solidFill>
              <a:schemeClr val="accent1"/>
            </a:solidFill>
          </c:spPr>
          <c:invertIfNegative val="0"/>
          <c:dPt>
            <c:idx val="0"/>
            <c:invertIfNegative val="0"/>
            <c:bubble3D val="0"/>
            <c:spPr>
              <a:solidFill>
                <a:schemeClr val="accent1"/>
              </a:solidFill>
              <a:effectLst>
                <a:outerShdw blurRad="40000" dist="23000" dir="5400000" rotWithShape="0">
                  <a:srgbClr val="000000">
                    <a:alpha val="35000"/>
                  </a:srgbClr>
                </a:outerShdw>
              </a:effectLst>
            </c:spPr>
          </c:dPt>
          <c:dPt>
            <c:idx val="2"/>
            <c:invertIfNegative val="0"/>
            <c:bubble3D val="0"/>
            <c:spPr>
              <a:solidFill>
                <a:schemeClr val="accent2"/>
              </a:solidFill>
            </c:spPr>
          </c:dPt>
          <c:dPt>
            <c:idx val="3"/>
            <c:invertIfNegative val="0"/>
            <c:bubble3D val="0"/>
            <c:spPr>
              <a:solidFill>
                <a:schemeClr val="accent2"/>
              </a:solidFill>
            </c:spPr>
          </c:dPt>
          <c:dPt>
            <c:idx val="4"/>
            <c:invertIfNegative val="0"/>
            <c:bubble3D val="0"/>
            <c:spPr>
              <a:solidFill>
                <a:schemeClr val="accent3"/>
              </a:solidFill>
            </c:spPr>
          </c:dPt>
          <c:dPt>
            <c:idx val="5"/>
            <c:invertIfNegative val="0"/>
            <c:bubble3D val="0"/>
            <c:spPr>
              <a:solidFill>
                <a:schemeClr val="accent3"/>
              </a:solidFill>
            </c:spPr>
          </c:dPt>
          <c:dPt>
            <c:idx val="6"/>
            <c:invertIfNegative val="0"/>
            <c:bubble3D val="0"/>
            <c:spPr>
              <a:solidFill>
                <a:schemeClr val="bg1">
                  <a:lumMod val="75000"/>
                </a:schemeClr>
              </a:solidFill>
            </c:spPr>
          </c:dPt>
          <c:dLbls>
            <c:txPr>
              <a:bodyPr/>
              <a:lstStyle/>
              <a:p>
                <a:pPr>
                  <a:defRPr sz="1100" b="0" i="0">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Sheet1!$A$2:$A$8</c:f>
              <c:strCache>
                <c:ptCount val="7"/>
                <c:pt idx="0">
                  <c:v>Any minute</c:v>
                </c:pt>
                <c:pt idx="1">
                  <c:v>Next month</c:v>
                </c:pt>
                <c:pt idx="2">
                  <c:v>Within the next 6 months</c:v>
                </c:pt>
                <c:pt idx="3">
                  <c:v>Within the next 12 months</c:v>
                </c:pt>
                <c:pt idx="4">
                  <c:v>Within the next 3 years</c:v>
                </c:pt>
                <c:pt idx="5">
                  <c:v>Within the next 5 years</c:v>
                </c:pt>
                <c:pt idx="6">
                  <c:v>Never</c:v>
                </c:pt>
              </c:strCache>
            </c:strRef>
          </c:cat>
          <c:val>
            <c:numRef>
              <c:f>Sheet1!$B$2:$B$8</c:f>
              <c:numCache>
                <c:formatCode>0%</c:formatCode>
                <c:ptCount val="7"/>
                <c:pt idx="0">
                  <c:v>0.28939999999999999</c:v>
                </c:pt>
                <c:pt idx="1">
                  <c:v>4.0500000000000001E-2</c:v>
                </c:pt>
                <c:pt idx="2">
                  <c:v>0.12839999999999999</c:v>
                </c:pt>
                <c:pt idx="3">
                  <c:v>0.18420000000000003</c:v>
                </c:pt>
                <c:pt idx="4">
                  <c:v>0.1053</c:v>
                </c:pt>
                <c:pt idx="5">
                  <c:v>0.10220000000000001</c:v>
                </c:pt>
                <c:pt idx="6">
                  <c:v>0.15</c:v>
                </c:pt>
              </c:numCache>
            </c:numRef>
          </c:val>
        </c:ser>
        <c:dLbls>
          <c:dLblPos val="inEnd"/>
          <c:showLegendKey val="0"/>
          <c:showVal val="1"/>
          <c:showCatName val="0"/>
          <c:showSerName val="0"/>
          <c:showPercent val="0"/>
          <c:showBubbleSize val="0"/>
        </c:dLbls>
        <c:gapWidth val="50"/>
        <c:axId val="105675776"/>
        <c:axId val="105701760"/>
      </c:barChart>
      <c:catAx>
        <c:axId val="105675776"/>
        <c:scaling>
          <c:orientation val="maxMin"/>
        </c:scaling>
        <c:delete val="0"/>
        <c:axPos val="l"/>
        <c:majorTickMark val="out"/>
        <c:minorTickMark val="none"/>
        <c:tickLblPos val="nextTo"/>
        <c:txPr>
          <a:bodyPr/>
          <a:lstStyle/>
          <a:p>
            <a:pPr algn="r">
              <a:defRPr sz="1000">
                <a:solidFill>
                  <a:schemeClr val="tx1"/>
                </a:solidFill>
                <a:latin typeface="+mn-lt"/>
                <a:cs typeface="Arial" pitchFamily="34" charset="0"/>
              </a:defRPr>
            </a:pPr>
            <a:endParaRPr lang="en-US"/>
          </a:p>
        </c:txPr>
        <c:crossAx val="105701760"/>
        <c:crosses val="autoZero"/>
        <c:auto val="1"/>
        <c:lblAlgn val="ctr"/>
        <c:lblOffset val="100"/>
        <c:noMultiLvlLbl val="0"/>
      </c:catAx>
      <c:valAx>
        <c:axId val="105701760"/>
        <c:scaling>
          <c:orientation val="minMax"/>
          <c:max val="1"/>
          <c:min val="0"/>
        </c:scaling>
        <c:delete val="1"/>
        <c:axPos val="t"/>
        <c:numFmt formatCode="0%" sourceLinked="1"/>
        <c:majorTickMark val="out"/>
        <c:minorTickMark val="none"/>
        <c:tickLblPos val="nextTo"/>
        <c:crossAx val="1056757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Sheet1!$B$1</c:f>
              <c:strCache>
                <c:ptCount val="1"/>
                <c:pt idx="0">
                  <c:v>Q7</c:v>
                </c:pt>
              </c:strCache>
            </c:strRef>
          </c:tx>
          <c:spPr>
            <a:ln>
              <a:solidFill>
                <a:schemeClr val="bg1"/>
              </a:solidFill>
            </a:ln>
            <a:effectLst/>
          </c:spPr>
          <c:dPt>
            <c:idx val="3"/>
            <c:bubble3D val="0"/>
            <c:spPr>
              <a:solidFill>
                <a:schemeClr val="bg1">
                  <a:lumMod val="75000"/>
                </a:schemeClr>
              </a:solidFill>
              <a:ln>
                <a:solidFill>
                  <a:schemeClr val="bg1"/>
                </a:solidFill>
              </a:ln>
              <a:effectLst/>
            </c:spPr>
          </c:dPt>
          <c:dPt>
            <c:idx val="4"/>
            <c:bubble3D val="0"/>
            <c:spPr>
              <a:solidFill>
                <a:schemeClr val="accent5"/>
              </a:solidFill>
              <a:ln>
                <a:solidFill>
                  <a:schemeClr val="bg1"/>
                </a:solidFill>
              </a:ln>
              <a:effectLst/>
            </c:spPr>
          </c:dPt>
          <c:dLbls>
            <c:dLbl>
              <c:idx val="0"/>
              <c:layout>
                <c:manualLayout>
                  <c:x val="-0.23317894086768565"/>
                  <c:y val="0.18443678915135611"/>
                </c:manualLayout>
              </c:layout>
              <c:dLblPos val="bestFit"/>
              <c:showLegendKey val="0"/>
              <c:showVal val="1"/>
              <c:showCatName val="0"/>
              <c:showSerName val="0"/>
              <c:showPercent val="0"/>
              <c:showBubbleSize val="0"/>
            </c:dLbl>
            <c:dLbl>
              <c:idx val="1"/>
              <c:layout>
                <c:manualLayout>
                  <c:x val="-5.6066980598013481E-2"/>
                  <c:y val="-0.16640529308836396"/>
                </c:manualLayout>
              </c:layout>
              <c:dLblPos val="bestFit"/>
              <c:showLegendKey val="0"/>
              <c:showVal val="1"/>
              <c:showCatName val="0"/>
              <c:showSerName val="0"/>
              <c:showPercent val="0"/>
              <c:showBubbleSize val="0"/>
            </c:dLbl>
            <c:dLbl>
              <c:idx val="2"/>
              <c:layout>
                <c:manualLayout>
                  <c:x val="0.15530595440275849"/>
                  <c:y val="6.0757874015748031E-2"/>
                </c:manualLayout>
              </c:layout>
              <c:dLblPos val="bestFit"/>
              <c:showLegendKey val="0"/>
              <c:showVal val="1"/>
              <c:showCatName val="0"/>
              <c:showSerName val="0"/>
              <c:showPercent val="0"/>
              <c:showBubbleSize val="0"/>
            </c:dLbl>
            <c:dLbl>
              <c:idx val="3"/>
              <c:layout>
                <c:manualLayout>
                  <c:x val="0.14180079512119809"/>
                  <c:y val="0.23969160104986878"/>
                </c:manualLayout>
              </c:layout>
              <c:dLblPos val="bestFit"/>
              <c:showLegendKey val="0"/>
              <c:showVal val="1"/>
              <c:showCatName val="0"/>
              <c:showSerName val="0"/>
              <c:showPercent val="0"/>
              <c:showBubbleSize val="0"/>
            </c:dLbl>
            <c:txPr>
              <a:bodyPr/>
              <a:lstStyle/>
              <a:p>
                <a:pPr>
                  <a:defRPr sz="1600" b="1" i="1">
                    <a:solidFill>
                      <a:schemeClr val="bg1"/>
                    </a:solidFill>
                  </a:defRPr>
                </a:pPr>
                <a:endParaRPr lang="en-US"/>
              </a:p>
            </c:txPr>
            <c:dLblPos val="inEnd"/>
            <c:showLegendKey val="0"/>
            <c:showVal val="1"/>
            <c:showCatName val="0"/>
            <c:showSerName val="0"/>
            <c:showPercent val="0"/>
            <c:showBubbleSize val="0"/>
            <c:showLeaderLines val="1"/>
          </c:dLbls>
          <c:cat>
            <c:strRef>
              <c:f>Sheet1!$A$2:$A$5</c:f>
              <c:strCache>
                <c:ptCount val="4"/>
                <c:pt idx="0">
                  <c:v>Immediate</c:v>
                </c:pt>
                <c:pt idx="1">
                  <c:v>Short-term</c:v>
                </c:pt>
                <c:pt idx="2">
                  <c:v>Long-term</c:v>
                </c:pt>
                <c:pt idx="3">
                  <c:v>Never</c:v>
                </c:pt>
              </c:strCache>
            </c:strRef>
          </c:cat>
          <c:val>
            <c:numRef>
              <c:f>Sheet1!$B$2:$B$5</c:f>
              <c:numCache>
                <c:formatCode>0%</c:formatCode>
                <c:ptCount val="4"/>
                <c:pt idx="0">
                  <c:v>0.32990000000000003</c:v>
                </c:pt>
                <c:pt idx="1">
                  <c:v>0.31259999999999999</c:v>
                </c:pt>
                <c:pt idx="2">
                  <c:v>0.20749999999999999</c:v>
                </c:pt>
                <c:pt idx="3">
                  <c:v>0.15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2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1063137941090696"/>
          <c:y val="7.424630960764253E-2"/>
          <c:w val="0.4762685914260717"/>
          <c:h val="0.52077381980521631"/>
        </c:manualLayout>
      </c:layout>
      <c:pieChart>
        <c:varyColors val="1"/>
        <c:ser>
          <c:idx val="0"/>
          <c:order val="0"/>
          <c:tx>
            <c:strRef>
              <c:f>Sheet1!$B$1</c:f>
              <c:strCache>
                <c:ptCount val="1"/>
                <c:pt idx="0">
                  <c:v>Q7</c:v>
                </c:pt>
              </c:strCache>
            </c:strRef>
          </c:tx>
          <c:spPr>
            <a:ln>
              <a:solidFill>
                <a:schemeClr val="bg1"/>
              </a:solidFill>
            </a:ln>
            <a:effectLst/>
          </c:spPr>
          <c:dPt>
            <c:idx val="3"/>
            <c:bubble3D val="0"/>
            <c:spPr>
              <a:solidFill>
                <a:schemeClr val="bg1">
                  <a:lumMod val="75000"/>
                </a:schemeClr>
              </a:solidFill>
              <a:ln>
                <a:solidFill>
                  <a:schemeClr val="bg1"/>
                </a:solidFill>
              </a:ln>
              <a:effectLst/>
            </c:spPr>
          </c:dPt>
          <c:dPt>
            <c:idx val="4"/>
            <c:bubble3D val="0"/>
            <c:spPr>
              <a:solidFill>
                <a:schemeClr val="accent5"/>
              </a:solidFill>
              <a:ln>
                <a:solidFill>
                  <a:schemeClr val="bg1"/>
                </a:solidFill>
              </a:ln>
              <a:effectLst/>
            </c:spPr>
          </c:dPt>
          <c:dLbls>
            <c:dLbl>
              <c:idx val="0"/>
              <c:layout>
                <c:manualLayout>
                  <c:x val="-0.19397394770098181"/>
                  <c:y val="6.1069582663460131E-2"/>
                </c:manualLayout>
              </c:layout>
              <c:tx>
                <c:rich>
                  <a:bodyPr/>
                  <a:lstStyle/>
                  <a:p>
                    <a:r>
                      <a:rPr lang="en-US" dirty="0"/>
                      <a:t>38</a:t>
                    </a:r>
                    <a:r>
                      <a:rPr lang="en-US" dirty="0" smtClean="0"/>
                      <a:t>%*</a:t>
                    </a:r>
                    <a:endParaRPr lang="en-US" dirty="0"/>
                  </a:p>
                </c:rich>
              </c:tx>
              <c:dLblPos val="bestFit"/>
              <c:showLegendKey val="0"/>
              <c:showVal val="1"/>
              <c:showCatName val="0"/>
              <c:showSerName val="0"/>
              <c:showPercent val="0"/>
              <c:showBubbleSize val="0"/>
            </c:dLbl>
            <c:dLbl>
              <c:idx val="1"/>
              <c:layout>
                <c:manualLayout>
                  <c:x val="8.2835617770000966E-2"/>
                  <c:y val="-0.15784329617474721"/>
                </c:manualLayout>
              </c:layout>
              <c:dLblPos val="bestFit"/>
              <c:showLegendKey val="0"/>
              <c:showVal val="1"/>
              <c:showCatName val="0"/>
              <c:showSerName val="0"/>
              <c:showPercent val="0"/>
              <c:showBubbleSize val="0"/>
            </c:dLbl>
            <c:txPr>
              <a:bodyPr/>
              <a:lstStyle/>
              <a:p>
                <a:pPr>
                  <a:defRPr sz="1000" b="1" i="1">
                    <a:solidFill>
                      <a:schemeClr val="bg1"/>
                    </a:solidFill>
                  </a:defRPr>
                </a:pPr>
                <a:endParaRPr lang="en-US"/>
              </a:p>
            </c:txPr>
            <c:dLblPos val="inEnd"/>
            <c:showLegendKey val="0"/>
            <c:showVal val="1"/>
            <c:showCatName val="0"/>
            <c:showSerName val="0"/>
            <c:showPercent val="0"/>
            <c:showBubbleSize val="0"/>
            <c:showLeaderLines val="1"/>
          </c:dLbls>
          <c:cat>
            <c:strRef>
              <c:f>Sheet1!$A$2:$A$5</c:f>
              <c:strCache>
                <c:ptCount val="4"/>
                <c:pt idx="0">
                  <c:v>Immediate</c:v>
                </c:pt>
                <c:pt idx="1">
                  <c:v>Short-term</c:v>
                </c:pt>
                <c:pt idx="2">
                  <c:v>Long-term</c:v>
                </c:pt>
                <c:pt idx="3">
                  <c:v>Never</c:v>
                </c:pt>
              </c:strCache>
            </c:strRef>
          </c:cat>
          <c:val>
            <c:numRef>
              <c:f>Sheet1!$B$2:$B$5</c:f>
              <c:numCache>
                <c:formatCode>0%</c:formatCode>
                <c:ptCount val="4"/>
                <c:pt idx="0">
                  <c:v>0.38080000000000003</c:v>
                </c:pt>
                <c:pt idx="1">
                  <c:v>0.31540000000000001</c:v>
                </c:pt>
                <c:pt idx="2">
                  <c:v>0.17480000000000001</c:v>
                </c:pt>
                <c:pt idx="3">
                  <c:v>0.129</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2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1063137941090696"/>
          <c:y val="7.424630960764253E-2"/>
          <c:w val="0.4762685914260717"/>
          <c:h val="0.52077381980521631"/>
        </c:manualLayout>
      </c:layout>
      <c:pieChart>
        <c:varyColors val="1"/>
        <c:ser>
          <c:idx val="0"/>
          <c:order val="0"/>
          <c:tx>
            <c:strRef>
              <c:f>Sheet1!$B$1</c:f>
              <c:strCache>
                <c:ptCount val="1"/>
                <c:pt idx="0">
                  <c:v>Q7</c:v>
                </c:pt>
              </c:strCache>
            </c:strRef>
          </c:tx>
          <c:spPr>
            <a:ln>
              <a:solidFill>
                <a:schemeClr val="bg1"/>
              </a:solidFill>
            </a:ln>
            <a:effectLst/>
          </c:spPr>
          <c:dPt>
            <c:idx val="3"/>
            <c:bubble3D val="0"/>
            <c:spPr>
              <a:solidFill>
                <a:schemeClr val="bg1">
                  <a:lumMod val="75000"/>
                </a:schemeClr>
              </a:solidFill>
              <a:ln>
                <a:solidFill>
                  <a:schemeClr val="bg1"/>
                </a:solidFill>
              </a:ln>
              <a:effectLst/>
            </c:spPr>
          </c:dPt>
          <c:dPt>
            <c:idx val="4"/>
            <c:bubble3D val="0"/>
            <c:spPr>
              <a:solidFill>
                <a:schemeClr val="accent5"/>
              </a:solidFill>
              <a:ln>
                <a:solidFill>
                  <a:schemeClr val="bg1"/>
                </a:solidFill>
              </a:ln>
              <a:effectLst/>
            </c:spPr>
          </c:dPt>
          <c:dLbls>
            <c:dLbl>
              <c:idx val="1"/>
              <c:layout>
                <c:manualLayout>
                  <c:x val="-0.1285758724603869"/>
                  <c:y val="-0.14322309767083422"/>
                </c:manualLayout>
              </c:layout>
              <c:dLblPos val="bestFit"/>
              <c:showLegendKey val="0"/>
              <c:showVal val="1"/>
              <c:showCatName val="0"/>
              <c:showSerName val="0"/>
              <c:showPercent val="0"/>
              <c:showBubbleSize val="0"/>
            </c:dLbl>
            <c:dLbl>
              <c:idx val="2"/>
              <c:layout/>
              <c:tx>
                <c:rich>
                  <a:bodyPr/>
                  <a:lstStyle/>
                  <a:p>
                    <a:r>
                      <a:rPr lang="en-US"/>
                      <a:t>24</a:t>
                    </a:r>
                    <a:r>
                      <a:rPr lang="en-US" smtClean="0"/>
                      <a:t>%*</a:t>
                    </a:r>
                    <a:endParaRPr lang="en-US"/>
                  </a:p>
                </c:rich>
              </c:tx>
              <c:dLblPos val="inEnd"/>
              <c:showLegendKey val="0"/>
              <c:showVal val="1"/>
              <c:showCatName val="0"/>
              <c:showSerName val="0"/>
              <c:showPercent val="0"/>
              <c:showBubbleSize val="0"/>
            </c:dLbl>
            <c:dLbl>
              <c:idx val="3"/>
              <c:layout/>
              <c:tx>
                <c:rich>
                  <a:bodyPr/>
                  <a:lstStyle/>
                  <a:p>
                    <a:r>
                      <a:rPr lang="en-US"/>
                      <a:t>17</a:t>
                    </a:r>
                    <a:r>
                      <a:rPr lang="en-US" smtClean="0"/>
                      <a:t>%*</a:t>
                    </a:r>
                    <a:endParaRPr lang="en-US"/>
                  </a:p>
                </c:rich>
              </c:tx>
              <c:dLblPos val="inEnd"/>
              <c:showLegendKey val="0"/>
              <c:showVal val="1"/>
              <c:showCatName val="0"/>
              <c:showSerName val="0"/>
              <c:showPercent val="0"/>
              <c:showBubbleSize val="0"/>
            </c:dLbl>
            <c:txPr>
              <a:bodyPr/>
              <a:lstStyle/>
              <a:p>
                <a:pPr>
                  <a:defRPr sz="1000" b="1" i="1">
                    <a:solidFill>
                      <a:schemeClr val="bg1"/>
                    </a:solidFill>
                  </a:defRPr>
                </a:pPr>
                <a:endParaRPr lang="en-US"/>
              </a:p>
            </c:txPr>
            <c:dLblPos val="inEnd"/>
            <c:showLegendKey val="0"/>
            <c:showVal val="1"/>
            <c:showCatName val="0"/>
            <c:showSerName val="0"/>
            <c:showPercent val="0"/>
            <c:showBubbleSize val="0"/>
            <c:showLeaderLines val="1"/>
          </c:dLbls>
          <c:cat>
            <c:strRef>
              <c:f>Sheet1!$A$2:$A$5</c:f>
              <c:strCache>
                <c:ptCount val="4"/>
                <c:pt idx="0">
                  <c:v>Immediate</c:v>
                </c:pt>
                <c:pt idx="1">
                  <c:v>Short-term</c:v>
                </c:pt>
                <c:pt idx="2">
                  <c:v>Long-term</c:v>
                </c:pt>
                <c:pt idx="3">
                  <c:v>Never</c:v>
                </c:pt>
              </c:strCache>
            </c:strRef>
          </c:cat>
          <c:val>
            <c:numRef>
              <c:f>Sheet1!$B$2:$B$5</c:f>
              <c:numCache>
                <c:formatCode>0%</c:formatCode>
                <c:ptCount val="4"/>
                <c:pt idx="0">
                  <c:v>0.27900000000000003</c:v>
                </c:pt>
                <c:pt idx="1">
                  <c:v>0.30980000000000002</c:v>
                </c:pt>
                <c:pt idx="2">
                  <c:v>0.2402</c:v>
                </c:pt>
                <c:pt idx="3">
                  <c:v>0.17100000000000001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2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6024562864572599"/>
          <c:y val="4.7159731733030681E-2"/>
          <c:w val="0.53975437135427395"/>
          <c:h val="0.90568053653393865"/>
        </c:manualLayout>
      </c:layout>
      <c:barChart>
        <c:barDir val="bar"/>
        <c:grouping val="clustered"/>
        <c:varyColors val="0"/>
        <c:ser>
          <c:idx val="0"/>
          <c:order val="0"/>
          <c:tx>
            <c:strRef>
              <c:f>Sheet1!$B$1</c:f>
              <c:strCache>
                <c:ptCount val="1"/>
                <c:pt idx="0">
                  <c:v>Parent</c:v>
                </c:pt>
              </c:strCache>
            </c:strRef>
          </c:tx>
          <c:spPr>
            <a:solidFill>
              <a:schemeClr val="accent1"/>
            </a:solidFill>
          </c:spPr>
          <c:invertIfNegative val="0"/>
          <c:dPt>
            <c:idx val="0"/>
            <c:invertIfNegative val="0"/>
            <c:bubble3D val="0"/>
            <c:spPr>
              <a:solidFill>
                <a:schemeClr val="accent1"/>
              </a:solidFill>
              <a:effectLst>
                <a:outerShdw blurRad="40000" dist="23000" dir="5400000" rotWithShape="0">
                  <a:srgbClr val="000000">
                    <a:alpha val="35000"/>
                  </a:srgbClr>
                </a:outerShdw>
              </a:effectLst>
            </c:spPr>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txPr>
              <a:bodyPr/>
              <a:lstStyle/>
              <a:p>
                <a:pPr>
                  <a:defRPr sz="900" b="0" i="0">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Sheet1!$A$2:$A$5</c:f>
              <c:strCache>
                <c:ptCount val="4"/>
                <c:pt idx="0">
                  <c:v>Immediate</c:v>
                </c:pt>
                <c:pt idx="1">
                  <c:v>Short-Term</c:v>
                </c:pt>
                <c:pt idx="2">
                  <c:v>Long-term</c:v>
                </c:pt>
                <c:pt idx="3">
                  <c:v>Never</c:v>
                </c:pt>
              </c:strCache>
            </c:strRef>
          </c:cat>
          <c:val>
            <c:numRef>
              <c:f>Sheet1!$B$2:$B$5</c:f>
              <c:numCache>
                <c:formatCode>0%</c:formatCode>
                <c:ptCount val="4"/>
                <c:pt idx="0">
                  <c:v>0.35333741579914268</c:v>
                </c:pt>
                <c:pt idx="1">
                  <c:v>0.31200244947948563</c:v>
                </c:pt>
                <c:pt idx="2">
                  <c:v>0.18707899571341091</c:v>
                </c:pt>
                <c:pt idx="3">
                  <c:v>0.1475811390079608</c:v>
                </c:pt>
              </c:numCache>
            </c:numRef>
          </c:val>
        </c:ser>
        <c:ser>
          <c:idx val="1"/>
          <c:order val="1"/>
          <c:tx>
            <c:strRef>
              <c:f>Sheet1!$C$1</c:f>
              <c:strCache>
                <c:ptCount val="1"/>
                <c:pt idx="0">
                  <c:v>Not</c:v>
                </c:pt>
              </c:strCache>
            </c:strRef>
          </c:tx>
          <c:spPr>
            <a:solidFill>
              <a:schemeClr val="accent2"/>
            </a:solidFill>
          </c:spPr>
          <c:invertIfNegative val="0"/>
          <c:dLbls>
            <c:txPr>
              <a:bodyPr/>
              <a:lstStyle/>
              <a:p>
                <a:pPr>
                  <a:defRPr sz="900"/>
                </a:pPr>
                <a:endParaRPr lang="en-US"/>
              </a:p>
            </c:txPr>
            <c:dLblPos val="outEnd"/>
            <c:showLegendKey val="0"/>
            <c:showVal val="1"/>
            <c:showCatName val="0"/>
            <c:showSerName val="0"/>
            <c:showPercent val="0"/>
            <c:showBubbleSize val="0"/>
            <c:showLeaderLines val="0"/>
          </c:dLbls>
          <c:cat>
            <c:strRef>
              <c:f>Sheet1!$A$2:$A$5</c:f>
              <c:strCache>
                <c:ptCount val="4"/>
                <c:pt idx="0">
                  <c:v>Immediate</c:v>
                </c:pt>
                <c:pt idx="1">
                  <c:v>Short-Term</c:v>
                </c:pt>
                <c:pt idx="2">
                  <c:v>Long-term</c:v>
                </c:pt>
                <c:pt idx="3">
                  <c:v>Never</c:v>
                </c:pt>
              </c:strCache>
            </c:strRef>
          </c:cat>
          <c:val>
            <c:numRef>
              <c:f>Sheet1!$C$2:$C$5</c:f>
              <c:numCache>
                <c:formatCode>0%</c:formatCode>
                <c:ptCount val="4"/>
                <c:pt idx="0">
                  <c:v>0.31853281853281851</c:v>
                </c:pt>
                <c:pt idx="1">
                  <c:v>0.31288981288981288</c:v>
                </c:pt>
                <c:pt idx="2">
                  <c:v>0.21740421740421736</c:v>
                </c:pt>
                <c:pt idx="3">
                  <c:v>0.15117315117315117</c:v>
                </c:pt>
              </c:numCache>
            </c:numRef>
          </c:val>
        </c:ser>
        <c:dLbls>
          <c:dLblPos val="inEnd"/>
          <c:showLegendKey val="0"/>
          <c:showVal val="1"/>
          <c:showCatName val="0"/>
          <c:showSerName val="0"/>
          <c:showPercent val="0"/>
          <c:showBubbleSize val="0"/>
        </c:dLbls>
        <c:gapWidth val="50"/>
        <c:axId val="105466496"/>
        <c:axId val="105480192"/>
      </c:barChart>
      <c:catAx>
        <c:axId val="105466496"/>
        <c:scaling>
          <c:orientation val="maxMin"/>
        </c:scaling>
        <c:delete val="0"/>
        <c:axPos val="l"/>
        <c:majorTickMark val="out"/>
        <c:minorTickMark val="none"/>
        <c:tickLblPos val="none"/>
        <c:txPr>
          <a:bodyPr/>
          <a:lstStyle/>
          <a:p>
            <a:pPr algn="r">
              <a:defRPr sz="1000">
                <a:solidFill>
                  <a:schemeClr val="tx1"/>
                </a:solidFill>
                <a:latin typeface="+mn-lt"/>
                <a:cs typeface="Arial" pitchFamily="34" charset="0"/>
              </a:defRPr>
            </a:pPr>
            <a:endParaRPr lang="en-US"/>
          </a:p>
        </c:txPr>
        <c:crossAx val="105480192"/>
        <c:crosses val="autoZero"/>
        <c:auto val="1"/>
        <c:lblAlgn val="ctr"/>
        <c:lblOffset val="100"/>
        <c:noMultiLvlLbl val="0"/>
      </c:catAx>
      <c:valAx>
        <c:axId val="105480192"/>
        <c:scaling>
          <c:orientation val="minMax"/>
          <c:max val="1"/>
          <c:min val="0"/>
        </c:scaling>
        <c:delete val="1"/>
        <c:axPos val="t"/>
        <c:numFmt formatCode="0%" sourceLinked="1"/>
        <c:majorTickMark val="out"/>
        <c:minorTickMark val="none"/>
        <c:tickLblPos val="nextTo"/>
        <c:crossAx val="1054664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6024562864572599"/>
          <c:y val="4.7159731733030681E-2"/>
          <c:w val="0.53975437135427395"/>
          <c:h val="0.90568053653393865"/>
        </c:manualLayout>
      </c:layout>
      <c:barChart>
        <c:barDir val="bar"/>
        <c:grouping val="clustered"/>
        <c:varyColors val="0"/>
        <c:ser>
          <c:idx val="0"/>
          <c:order val="0"/>
          <c:tx>
            <c:strRef>
              <c:f>Sheet1!$B$1</c:f>
              <c:strCache>
                <c:ptCount val="1"/>
                <c:pt idx="0">
                  <c:v>Male</c:v>
                </c:pt>
              </c:strCache>
            </c:strRef>
          </c:tx>
          <c:spPr>
            <a:solidFill>
              <a:schemeClr val="accent1"/>
            </a:solidFill>
          </c:spPr>
          <c:invertIfNegative val="0"/>
          <c:dPt>
            <c:idx val="0"/>
            <c:invertIfNegative val="0"/>
            <c:bubble3D val="0"/>
            <c:spPr>
              <a:solidFill>
                <a:schemeClr val="accent1"/>
              </a:solidFill>
              <a:effectLst>
                <a:outerShdw blurRad="40000" dist="23000" dir="5400000" rotWithShape="0">
                  <a:srgbClr val="000000">
                    <a:alpha val="35000"/>
                  </a:srgbClr>
                </a:outerShdw>
              </a:effectLst>
            </c:spPr>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txPr>
              <a:bodyPr/>
              <a:lstStyle/>
              <a:p>
                <a:pPr>
                  <a:defRPr sz="900" b="0" i="0">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Sheet1!$A$2:$A$5</c:f>
              <c:strCache>
                <c:ptCount val="4"/>
                <c:pt idx="0">
                  <c:v>Immediate</c:v>
                </c:pt>
                <c:pt idx="1">
                  <c:v>Short-Term</c:v>
                </c:pt>
                <c:pt idx="2">
                  <c:v>Long-term</c:v>
                </c:pt>
                <c:pt idx="3">
                  <c:v>Never</c:v>
                </c:pt>
              </c:strCache>
            </c:strRef>
          </c:cat>
          <c:val>
            <c:numRef>
              <c:f>Sheet1!$B$2:$B$5</c:f>
              <c:numCache>
                <c:formatCode>0%</c:formatCode>
                <c:ptCount val="4"/>
                <c:pt idx="0">
                  <c:v>0.32051800890327803</c:v>
                </c:pt>
                <c:pt idx="1">
                  <c:v>0.31748280048563332</c:v>
                </c:pt>
                <c:pt idx="2">
                  <c:v>0.21388101983002833</c:v>
                </c:pt>
                <c:pt idx="3">
                  <c:v>0.14811817078106029</c:v>
                </c:pt>
              </c:numCache>
            </c:numRef>
          </c:val>
        </c:ser>
        <c:ser>
          <c:idx val="1"/>
          <c:order val="1"/>
          <c:tx>
            <c:strRef>
              <c:f>Sheet1!$C$1</c:f>
              <c:strCache>
                <c:ptCount val="1"/>
                <c:pt idx="0">
                  <c:v>Female</c:v>
                </c:pt>
              </c:strCache>
            </c:strRef>
          </c:tx>
          <c:spPr>
            <a:solidFill>
              <a:schemeClr val="accent2"/>
            </a:solidFill>
          </c:spPr>
          <c:invertIfNegative val="0"/>
          <c:dLbls>
            <c:txPr>
              <a:bodyPr/>
              <a:lstStyle/>
              <a:p>
                <a:pPr>
                  <a:defRPr sz="900"/>
                </a:pPr>
                <a:endParaRPr lang="en-US"/>
              </a:p>
            </c:txPr>
            <c:dLblPos val="outEnd"/>
            <c:showLegendKey val="0"/>
            <c:showVal val="1"/>
            <c:showCatName val="0"/>
            <c:showSerName val="0"/>
            <c:showPercent val="0"/>
            <c:showBubbleSize val="0"/>
            <c:showLeaderLines val="0"/>
          </c:dLbls>
          <c:cat>
            <c:strRef>
              <c:f>Sheet1!$A$2:$A$5</c:f>
              <c:strCache>
                <c:ptCount val="4"/>
                <c:pt idx="0">
                  <c:v>Immediate</c:v>
                </c:pt>
                <c:pt idx="1">
                  <c:v>Short-Term</c:v>
                </c:pt>
                <c:pt idx="2">
                  <c:v>Long-term</c:v>
                </c:pt>
                <c:pt idx="3">
                  <c:v>Never</c:v>
                </c:pt>
              </c:strCache>
            </c:strRef>
          </c:cat>
          <c:val>
            <c:numRef>
              <c:f>Sheet1!$C$2:$C$5</c:f>
              <c:numCache>
                <c:formatCode>0%</c:formatCode>
                <c:ptCount val="4"/>
                <c:pt idx="0">
                  <c:v>0.33906682483194944</c:v>
                </c:pt>
                <c:pt idx="1">
                  <c:v>0.30782918149466193</c:v>
                </c:pt>
                <c:pt idx="2">
                  <c:v>0.20126532226176355</c:v>
                </c:pt>
                <c:pt idx="3">
                  <c:v>0.15183867141162516</c:v>
                </c:pt>
              </c:numCache>
            </c:numRef>
          </c:val>
        </c:ser>
        <c:dLbls>
          <c:dLblPos val="inEnd"/>
          <c:showLegendKey val="0"/>
          <c:showVal val="1"/>
          <c:showCatName val="0"/>
          <c:showSerName val="0"/>
          <c:showPercent val="0"/>
          <c:showBubbleSize val="0"/>
        </c:dLbls>
        <c:gapWidth val="50"/>
        <c:axId val="105547264"/>
        <c:axId val="105548800"/>
      </c:barChart>
      <c:catAx>
        <c:axId val="105547264"/>
        <c:scaling>
          <c:orientation val="maxMin"/>
        </c:scaling>
        <c:delete val="0"/>
        <c:axPos val="l"/>
        <c:majorTickMark val="out"/>
        <c:minorTickMark val="none"/>
        <c:tickLblPos val="none"/>
        <c:txPr>
          <a:bodyPr/>
          <a:lstStyle/>
          <a:p>
            <a:pPr algn="r">
              <a:defRPr sz="1000">
                <a:solidFill>
                  <a:schemeClr val="tx1"/>
                </a:solidFill>
                <a:latin typeface="+mn-lt"/>
                <a:cs typeface="Arial" pitchFamily="34" charset="0"/>
              </a:defRPr>
            </a:pPr>
            <a:endParaRPr lang="en-US"/>
          </a:p>
        </c:txPr>
        <c:crossAx val="105548800"/>
        <c:crosses val="autoZero"/>
        <c:auto val="1"/>
        <c:lblAlgn val="ctr"/>
        <c:lblOffset val="100"/>
        <c:noMultiLvlLbl val="0"/>
      </c:catAx>
      <c:valAx>
        <c:axId val="105548800"/>
        <c:scaling>
          <c:orientation val="minMax"/>
          <c:max val="1"/>
          <c:min val="0"/>
        </c:scaling>
        <c:delete val="1"/>
        <c:axPos val="t"/>
        <c:numFmt formatCode="0%" sourceLinked="1"/>
        <c:majorTickMark val="out"/>
        <c:minorTickMark val="none"/>
        <c:tickLblPos val="nextTo"/>
        <c:crossAx val="1055472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6024562864572599"/>
          <c:y val="4.7159731733030681E-2"/>
          <c:w val="0.53975437135427395"/>
          <c:h val="0.90568053653393865"/>
        </c:manualLayout>
      </c:layout>
      <c:barChart>
        <c:barDir val="bar"/>
        <c:grouping val="clustered"/>
        <c:varyColors val="0"/>
        <c:ser>
          <c:idx val="0"/>
          <c:order val="0"/>
          <c:tx>
            <c:strRef>
              <c:f>Sheet1!$B$1</c:f>
              <c:strCache>
                <c:ptCount val="1"/>
                <c:pt idx="0">
                  <c:v> Baby Boomers</c:v>
                </c:pt>
              </c:strCache>
            </c:strRef>
          </c:tx>
          <c:spPr>
            <a:solidFill>
              <a:schemeClr val="accent1"/>
            </a:solidFill>
          </c:spPr>
          <c:invertIfNegative val="0"/>
          <c:dPt>
            <c:idx val="0"/>
            <c:invertIfNegative val="0"/>
            <c:bubble3D val="0"/>
            <c:spPr>
              <a:solidFill>
                <a:schemeClr val="accent1"/>
              </a:solidFill>
              <a:effectLst>
                <a:outerShdw blurRad="40000" dist="23000" dir="5400000" rotWithShape="0">
                  <a:srgbClr val="000000">
                    <a:alpha val="35000"/>
                  </a:srgbClr>
                </a:outerShdw>
              </a:effectLst>
            </c:spPr>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txPr>
              <a:bodyPr/>
              <a:lstStyle/>
              <a:p>
                <a:pPr>
                  <a:defRPr sz="900" b="0" i="0">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Sheet1!$A$2:$A$5</c:f>
              <c:strCache>
                <c:ptCount val="4"/>
                <c:pt idx="0">
                  <c:v>Immediate</c:v>
                </c:pt>
                <c:pt idx="1">
                  <c:v>Short-Term</c:v>
                </c:pt>
                <c:pt idx="2">
                  <c:v>Long-term</c:v>
                </c:pt>
                <c:pt idx="3">
                  <c:v>Never</c:v>
                </c:pt>
              </c:strCache>
            </c:strRef>
          </c:cat>
          <c:val>
            <c:numRef>
              <c:f>Sheet1!$B$2:$B$5</c:f>
              <c:numCache>
                <c:formatCode>0%</c:formatCode>
                <c:ptCount val="4"/>
                <c:pt idx="0">
                  <c:v>0.32884822389666302</c:v>
                </c:pt>
                <c:pt idx="1">
                  <c:v>0.34364908503767494</c:v>
                </c:pt>
                <c:pt idx="2">
                  <c:v>0.20963401506996771</c:v>
                </c:pt>
                <c:pt idx="3">
                  <c:v>0.1178686759956943</c:v>
                </c:pt>
              </c:numCache>
            </c:numRef>
          </c:val>
        </c:ser>
        <c:ser>
          <c:idx val="1"/>
          <c:order val="1"/>
          <c:tx>
            <c:strRef>
              <c:f>Sheet1!$C$1</c:f>
              <c:strCache>
                <c:ptCount val="1"/>
                <c:pt idx="0">
                  <c:v> Gen X</c:v>
                </c:pt>
              </c:strCache>
            </c:strRef>
          </c:tx>
          <c:spPr>
            <a:solidFill>
              <a:schemeClr val="accent2"/>
            </a:solidFill>
          </c:spPr>
          <c:invertIfNegative val="0"/>
          <c:dLbls>
            <c:txPr>
              <a:bodyPr/>
              <a:lstStyle/>
              <a:p>
                <a:pPr>
                  <a:defRPr sz="900"/>
                </a:pPr>
                <a:endParaRPr lang="en-US"/>
              </a:p>
            </c:txPr>
            <c:dLblPos val="outEnd"/>
            <c:showLegendKey val="0"/>
            <c:showVal val="1"/>
            <c:showCatName val="0"/>
            <c:showSerName val="0"/>
            <c:showPercent val="0"/>
            <c:showBubbleSize val="0"/>
            <c:showLeaderLines val="0"/>
          </c:dLbls>
          <c:cat>
            <c:strRef>
              <c:f>Sheet1!$A$2:$A$5</c:f>
              <c:strCache>
                <c:ptCount val="4"/>
                <c:pt idx="0">
                  <c:v>Immediate</c:v>
                </c:pt>
                <c:pt idx="1">
                  <c:v>Short-Term</c:v>
                </c:pt>
                <c:pt idx="2">
                  <c:v>Long-term</c:v>
                </c:pt>
                <c:pt idx="3">
                  <c:v>Never</c:v>
                </c:pt>
              </c:strCache>
            </c:strRef>
          </c:cat>
          <c:val>
            <c:numRef>
              <c:f>Sheet1!$C$2:$C$5</c:f>
              <c:numCache>
                <c:formatCode>0%</c:formatCode>
                <c:ptCount val="4"/>
                <c:pt idx="0">
                  <c:v>0.33933823529411766</c:v>
                </c:pt>
                <c:pt idx="1">
                  <c:v>0.31397058823529411</c:v>
                </c:pt>
                <c:pt idx="2">
                  <c:v>0.19301470588235292</c:v>
                </c:pt>
                <c:pt idx="3">
                  <c:v>0.1536764705882353</c:v>
                </c:pt>
              </c:numCache>
            </c:numRef>
          </c:val>
        </c:ser>
        <c:ser>
          <c:idx val="2"/>
          <c:order val="2"/>
          <c:tx>
            <c:strRef>
              <c:f>Sheet1!$D$1</c:f>
              <c:strCache>
                <c:ptCount val="1"/>
                <c:pt idx="0">
                  <c:v> Millennials</c:v>
                </c:pt>
              </c:strCache>
            </c:strRef>
          </c:tx>
          <c:spPr>
            <a:solidFill>
              <a:schemeClr val="accent3"/>
            </a:solidFill>
          </c:spPr>
          <c:invertIfNegative val="0"/>
          <c:dLbls>
            <c:txPr>
              <a:bodyPr/>
              <a:lstStyle/>
              <a:p>
                <a:pPr>
                  <a:defRPr sz="900"/>
                </a:pPr>
                <a:endParaRPr lang="en-US"/>
              </a:p>
            </c:txPr>
            <c:dLblPos val="outEnd"/>
            <c:showLegendKey val="0"/>
            <c:showVal val="1"/>
            <c:showCatName val="0"/>
            <c:showSerName val="0"/>
            <c:showPercent val="0"/>
            <c:showBubbleSize val="0"/>
            <c:showLeaderLines val="0"/>
          </c:dLbls>
          <c:cat>
            <c:strRef>
              <c:f>Sheet1!$A$2:$A$5</c:f>
              <c:strCache>
                <c:ptCount val="4"/>
                <c:pt idx="0">
                  <c:v>Immediate</c:v>
                </c:pt>
                <c:pt idx="1">
                  <c:v>Short-Term</c:v>
                </c:pt>
                <c:pt idx="2">
                  <c:v>Long-term</c:v>
                </c:pt>
                <c:pt idx="3">
                  <c:v>Never</c:v>
                </c:pt>
              </c:strCache>
            </c:strRef>
          </c:cat>
          <c:val>
            <c:numRef>
              <c:f>Sheet1!$D$2:$D$5</c:f>
              <c:numCache>
                <c:formatCode>0%</c:formatCode>
                <c:ptCount val="4"/>
                <c:pt idx="0">
                  <c:v>0.32379349046015721</c:v>
                </c:pt>
                <c:pt idx="1">
                  <c:v>0.27918069584736249</c:v>
                </c:pt>
                <c:pt idx="2">
                  <c:v>0.21632996632996634</c:v>
                </c:pt>
                <c:pt idx="3">
                  <c:v>0.18069584736251404</c:v>
                </c:pt>
              </c:numCache>
            </c:numRef>
          </c:val>
        </c:ser>
        <c:dLbls>
          <c:dLblPos val="inEnd"/>
          <c:showLegendKey val="0"/>
          <c:showVal val="1"/>
          <c:showCatName val="0"/>
          <c:showSerName val="0"/>
          <c:showPercent val="0"/>
          <c:showBubbleSize val="0"/>
        </c:dLbls>
        <c:gapWidth val="50"/>
        <c:axId val="105588224"/>
        <c:axId val="105589760"/>
      </c:barChart>
      <c:catAx>
        <c:axId val="105588224"/>
        <c:scaling>
          <c:orientation val="maxMin"/>
        </c:scaling>
        <c:delete val="0"/>
        <c:axPos val="l"/>
        <c:majorTickMark val="out"/>
        <c:minorTickMark val="none"/>
        <c:tickLblPos val="nextTo"/>
        <c:txPr>
          <a:bodyPr/>
          <a:lstStyle/>
          <a:p>
            <a:pPr algn="r">
              <a:defRPr sz="1200">
                <a:solidFill>
                  <a:schemeClr val="tx1"/>
                </a:solidFill>
                <a:latin typeface="+mn-lt"/>
                <a:cs typeface="Arial" pitchFamily="34" charset="0"/>
              </a:defRPr>
            </a:pPr>
            <a:endParaRPr lang="en-US"/>
          </a:p>
        </c:txPr>
        <c:crossAx val="105589760"/>
        <c:crosses val="autoZero"/>
        <c:auto val="1"/>
        <c:lblAlgn val="ctr"/>
        <c:lblOffset val="100"/>
        <c:noMultiLvlLbl val="0"/>
      </c:catAx>
      <c:valAx>
        <c:axId val="105589760"/>
        <c:scaling>
          <c:orientation val="minMax"/>
          <c:max val="1"/>
          <c:min val="0"/>
        </c:scaling>
        <c:delete val="1"/>
        <c:axPos val="t"/>
        <c:numFmt formatCode="0%" sourceLinked="1"/>
        <c:majorTickMark val="out"/>
        <c:minorTickMark val="none"/>
        <c:tickLblPos val="nextTo"/>
        <c:crossAx val="1055882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0267727717911714"/>
          <c:y val="4.7159731733030681E-2"/>
          <c:w val="0.49732272282088286"/>
          <c:h val="0.90568053653393865"/>
        </c:manualLayout>
      </c:layout>
      <c:barChart>
        <c:barDir val="bar"/>
        <c:grouping val="clustered"/>
        <c:varyColors val="0"/>
        <c:ser>
          <c:idx val="0"/>
          <c:order val="0"/>
          <c:tx>
            <c:strRef>
              <c:f>Sheet1!$B$1</c:f>
              <c:strCache>
                <c:ptCount val="1"/>
                <c:pt idx="0">
                  <c:v> Online Shopping</c:v>
                </c:pt>
              </c:strCache>
            </c:strRef>
          </c:tx>
          <c:spPr>
            <a:solidFill>
              <a:schemeClr val="accent1"/>
            </a:solidFill>
          </c:spPr>
          <c:invertIfNegative val="0"/>
          <c:dPt>
            <c:idx val="0"/>
            <c:invertIfNegative val="0"/>
            <c:bubble3D val="0"/>
            <c:spPr>
              <a:solidFill>
                <a:schemeClr val="accent1"/>
              </a:solidFill>
              <a:effectLst>
                <a:outerShdw blurRad="40000" dist="23000" dir="5400000" rotWithShape="0">
                  <a:srgbClr val="000000">
                    <a:alpha val="35000"/>
                  </a:srgbClr>
                </a:outerShdw>
              </a:effectLst>
            </c:spPr>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txPr>
              <a:bodyPr/>
              <a:lstStyle/>
              <a:p>
                <a:pPr>
                  <a:defRPr sz="900" b="0" i="0">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Sheet1!$A$2:$A$5</c:f>
              <c:strCache>
                <c:ptCount val="4"/>
                <c:pt idx="0">
                  <c:v>Immediate</c:v>
                </c:pt>
                <c:pt idx="1">
                  <c:v>Short-Term</c:v>
                </c:pt>
                <c:pt idx="2">
                  <c:v>Long-term</c:v>
                </c:pt>
                <c:pt idx="3">
                  <c:v>Never</c:v>
                </c:pt>
              </c:strCache>
            </c:strRef>
          </c:cat>
          <c:val>
            <c:numRef>
              <c:f>Sheet1!$B$2:$B$5</c:f>
              <c:numCache>
                <c:formatCode>0%</c:formatCode>
                <c:ptCount val="4"/>
                <c:pt idx="0">
                  <c:v>0.33464519976147883</c:v>
                </c:pt>
                <c:pt idx="1">
                  <c:v>0.3159212880143113</c:v>
                </c:pt>
                <c:pt idx="2">
                  <c:v>0.20405485986881333</c:v>
                </c:pt>
                <c:pt idx="3">
                  <c:v>0.14537865235539654</c:v>
                </c:pt>
              </c:numCache>
            </c:numRef>
          </c:val>
        </c:ser>
        <c:ser>
          <c:idx val="1"/>
          <c:order val="1"/>
          <c:tx>
            <c:strRef>
              <c:f>Sheet1!$C$1</c:f>
              <c:strCache>
                <c:ptCount val="1"/>
                <c:pt idx="0">
                  <c:v> Online Banking</c:v>
                </c:pt>
              </c:strCache>
            </c:strRef>
          </c:tx>
          <c:spPr>
            <a:solidFill>
              <a:schemeClr val="accent2"/>
            </a:solidFill>
          </c:spPr>
          <c:invertIfNegative val="0"/>
          <c:dLbls>
            <c:txPr>
              <a:bodyPr/>
              <a:lstStyle/>
              <a:p>
                <a:pPr>
                  <a:defRPr sz="900"/>
                </a:pPr>
                <a:endParaRPr lang="en-US"/>
              </a:p>
            </c:txPr>
            <c:dLblPos val="outEnd"/>
            <c:showLegendKey val="0"/>
            <c:showVal val="1"/>
            <c:showCatName val="0"/>
            <c:showSerName val="0"/>
            <c:showPercent val="0"/>
            <c:showBubbleSize val="0"/>
            <c:showLeaderLines val="0"/>
          </c:dLbls>
          <c:cat>
            <c:strRef>
              <c:f>Sheet1!$A$2:$A$5</c:f>
              <c:strCache>
                <c:ptCount val="4"/>
                <c:pt idx="0">
                  <c:v>Immediate</c:v>
                </c:pt>
                <c:pt idx="1">
                  <c:v>Short-Term</c:v>
                </c:pt>
                <c:pt idx="2">
                  <c:v>Long-term</c:v>
                </c:pt>
                <c:pt idx="3">
                  <c:v>Never</c:v>
                </c:pt>
              </c:strCache>
            </c:strRef>
          </c:cat>
          <c:val>
            <c:numRef>
              <c:f>Sheet1!$C$2:$C$5</c:f>
              <c:numCache>
                <c:formatCode>0%</c:formatCode>
                <c:ptCount val="4"/>
                <c:pt idx="0">
                  <c:v>0.32027890761185351</c:v>
                </c:pt>
                <c:pt idx="1">
                  <c:v>0.31353864032539219</c:v>
                </c:pt>
                <c:pt idx="2">
                  <c:v>0.21499128413712956</c:v>
                </c:pt>
                <c:pt idx="3">
                  <c:v>0.15119116792562465</c:v>
                </c:pt>
              </c:numCache>
            </c:numRef>
          </c:val>
        </c:ser>
        <c:ser>
          <c:idx val="2"/>
          <c:order val="2"/>
          <c:tx>
            <c:strRef>
              <c:f>Sheet1!$D$1</c:f>
              <c:strCache>
                <c:ptCount val="1"/>
                <c:pt idx="0">
                  <c:v> Managing Investments</c:v>
                </c:pt>
              </c:strCache>
            </c:strRef>
          </c:tx>
          <c:spPr>
            <a:solidFill>
              <a:schemeClr val="accent3"/>
            </a:solidFill>
          </c:spPr>
          <c:invertIfNegative val="0"/>
          <c:dLbls>
            <c:txPr>
              <a:bodyPr/>
              <a:lstStyle/>
              <a:p>
                <a:pPr>
                  <a:defRPr sz="900"/>
                </a:pPr>
                <a:endParaRPr lang="en-US"/>
              </a:p>
            </c:txPr>
            <c:dLblPos val="outEnd"/>
            <c:showLegendKey val="0"/>
            <c:showVal val="1"/>
            <c:showCatName val="0"/>
            <c:showSerName val="0"/>
            <c:showPercent val="0"/>
            <c:showBubbleSize val="0"/>
            <c:showLeaderLines val="0"/>
          </c:dLbls>
          <c:cat>
            <c:strRef>
              <c:f>Sheet1!$A$2:$A$5</c:f>
              <c:strCache>
                <c:ptCount val="4"/>
                <c:pt idx="0">
                  <c:v>Immediate</c:v>
                </c:pt>
                <c:pt idx="1">
                  <c:v>Short-Term</c:v>
                </c:pt>
                <c:pt idx="2">
                  <c:v>Long-term</c:v>
                </c:pt>
                <c:pt idx="3">
                  <c:v>Never</c:v>
                </c:pt>
              </c:strCache>
            </c:strRef>
          </c:cat>
          <c:val>
            <c:numRef>
              <c:f>Sheet1!$D$2:$D$5</c:f>
              <c:numCache>
                <c:formatCode>0%</c:formatCode>
                <c:ptCount val="4"/>
                <c:pt idx="0">
                  <c:v>0.36660447761194026</c:v>
                </c:pt>
                <c:pt idx="1">
                  <c:v>0.36567164179104483</c:v>
                </c:pt>
                <c:pt idx="2">
                  <c:v>0.17863805970149255</c:v>
                </c:pt>
                <c:pt idx="3">
                  <c:v>8.9085820895522388E-2</c:v>
                </c:pt>
              </c:numCache>
            </c:numRef>
          </c:val>
        </c:ser>
        <c:ser>
          <c:idx val="3"/>
          <c:order val="3"/>
          <c:tx>
            <c:strRef>
              <c:f>Sheet1!$E$1</c:f>
              <c:strCache>
                <c:ptCount val="1"/>
                <c:pt idx="0">
                  <c:v> Managing Healthcare</c:v>
                </c:pt>
              </c:strCache>
            </c:strRef>
          </c:tx>
          <c:spPr>
            <a:solidFill>
              <a:schemeClr val="bg1">
                <a:lumMod val="65000"/>
              </a:schemeClr>
            </a:solidFill>
          </c:spPr>
          <c:invertIfNegative val="0"/>
          <c:dLbls>
            <c:txPr>
              <a:bodyPr/>
              <a:lstStyle/>
              <a:p>
                <a:pPr>
                  <a:defRPr sz="900"/>
                </a:pPr>
                <a:endParaRPr lang="en-US"/>
              </a:p>
            </c:txPr>
            <c:dLblPos val="outEnd"/>
            <c:showLegendKey val="0"/>
            <c:showVal val="1"/>
            <c:showCatName val="0"/>
            <c:showSerName val="0"/>
            <c:showPercent val="0"/>
            <c:showBubbleSize val="0"/>
            <c:showLeaderLines val="0"/>
          </c:dLbls>
          <c:cat>
            <c:strRef>
              <c:f>Sheet1!$A$2:$A$5</c:f>
              <c:strCache>
                <c:ptCount val="4"/>
                <c:pt idx="0">
                  <c:v>Immediate</c:v>
                </c:pt>
                <c:pt idx="1">
                  <c:v>Short-Term</c:v>
                </c:pt>
                <c:pt idx="2">
                  <c:v>Long-term</c:v>
                </c:pt>
                <c:pt idx="3">
                  <c:v>Never</c:v>
                </c:pt>
              </c:strCache>
            </c:strRef>
          </c:cat>
          <c:val>
            <c:numRef>
              <c:f>Sheet1!$E$2:$E$5</c:f>
              <c:numCache>
                <c:formatCode>0%</c:formatCode>
                <c:ptCount val="4"/>
                <c:pt idx="0">
                  <c:v>0.40406976744186002</c:v>
                </c:pt>
                <c:pt idx="1">
                  <c:v>0.33430232558139539</c:v>
                </c:pt>
                <c:pt idx="2">
                  <c:v>0.17393410852713179</c:v>
                </c:pt>
                <c:pt idx="3">
                  <c:v>8.7693798449612406E-2</c:v>
                </c:pt>
              </c:numCache>
            </c:numRef>
          </c:val>
        </c:ser>
        <c:dLbls>
          <c:dLblPos val="inEnd"/>
          <c:showLegendKey val="0"/>
          <c:showVal val="1"/>
          <c:showCatName val="0"/>
          <c:showSerName val="0"/>
          <c:showPercent val="0"/>
          <c:showBubbleSize val="0"/>
        </c:dLbls>
        <c:gapWidth val="50"/>
        <c:axId val="112630400"/>
        <c:axId val="112648576"/>
      </c:barChart>
      <c:catAx>
        <c:axId val="112630400"/>
        <c:scaling>
          <c:orientation val="maxMin"/>
        </c:scaling>
        <c:delete val="0"/>
        <c:axPos val="l"/>
        <c:majorTickMark val="out"/>
        <c:minorTickMark val="none"/>
        <c:tickLblPos val="none"/>
        <c:txPr>
          <a:bodyPr/>
          <a:lstStyle/>
          <a:p>
            <a:pPr algn="r">
              <a:defRPr sz="1000">
                <a:solidFill>
                  <a:schemeClr val="tx1"/>
                </a:solidFill>
                <a:latin typeface="+mn-lt"/>
                <a:cs typeface="Arial" pitchFamily="34" charset="0"/>
              </a:defRPr>
            </a:pPr>
            <a:endParaRPr lang="en-US"/>
          </a:p>
        </c:txPr>
        <c:crossAx val="112648576"/>
        <c:crosses val="autoZero"/>
        <c:auto val="1"/>
        <c:lblAlgn val="ctr"/>
        <c:lblOffset val="100"/>
        <c:noMultiLvlLbl val="0"/>
      </c:catAx>
      <c:valAx>
        <c:axId val="112648576"/>
        <c:scaling>
          <c:orientation val="minMax"/>
          <c:max val="1"/>
          <c:min val="0"/>
        </c:scaling>
        <c:delete val="1"/>
        <c:axPos val="t"/>
        <c:numFmt formatCode="0%" sourceLinked="1"/>
        <c:majorTickMark val="out"/>
        <c:minorTickMark val="none"/>
        <c:tickLblPos val="nextTo"/>
        <c:crossAx val="1126304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0267727717911714"/>
          <c:y val="4.7159731733030681E-2"/>
          <c:w val="0.49732272282088286"/>
          <c:h val="0.90568053653393865"/>
        </c:manualLayout>
      </c:layout>
      <c:barChart>
        <c:barDir val="bar"/>
        <c:grouping val="clustered"/>
        <c:varyColors val="0"/>
        <c:ser>
          <c:idx val="0"/>
          <c:order val="0"/>
          <c:tx>
            <c:strRef>
              <c:f>Sheet1!$B$1</c:f>
              <c:strCache>
                <c:ptCount val="1"/>
                <c:pt idx="0">
                  <c:v>Age</c:v>
                </c:pt>
              </c:strCache>
            </c:strRef>
          </c:tx>
          <c:spPr>
            <a:solidFill>
              <a:schemeClr val="accent1"/>
            </a:solidFill>
          </c:spPr>
          <c:invertIfNegative val="0"/>
          <c:dPt>
            <c:idx val="0"/>
            <c:invertIfNegative val="0"/>
            <c:bubble3D val="0"/>
            <c:spPr>
              <a:solidFill>
                <a:schemeClr val="accent1"/>
              </a:solidFill>
              <a:effectLst>
                <a:outerShdw blurRad="40000" dist="23000" dir="5400000" rotWithShape="0">
                  <a:srgbClr val="000000">
                    <a:alpha val="35000"/>
                  </a:srgbClr>
                </a:outerShdw>
              </a:effectLst>
            </c:spPr>
          </c:dPt>
          <c:dLbls>
            <c:txPr>
              <a:bodyPr/>
              <a:lstStyle/>
              <a:p>
                <a:pPr>
                  <a:defRPr sz="1100" b="0" i="0">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Sheet1!$A$2:$A$9</c:f>
              <c:strCache>
                <c:ptCount val="8"/>
                <c:pt idx="0">
                  <c:v>18-24</c:v>
                </c:pt>
                <c:pt idx="1">
                  <c:v>25-29</c:v>
                </c:pt>
                <c:pt idx="2">
                  <c:v>30-34</c:v>
                </c:pt>
                <c:pt idx="3">
                  <c:v>35-39</c:v>
                </c:pt>
                <c:pt idx="4">
                  <c:v>40-44</c:v>
                </c:pt>
                <c:pt idx="5">
                  <c:v>45-49</c:v>
                </c:pt>
                <c:pt idx="6">
                  <c:v>50-54</c:v>
                </c:pt>
                <c:pt idx="7">
                  <c:v>55 years or older</c:v>
                </c:pt>
              </c:strCache>
            </c:strRef>
          </c:cat>
          <c:val>
            <c:numRef>
              <c:f>Sheet1!$B$2:$B$9</c:f>
              <c:numCache>
                <c:formatCode>0%</c:formatCode>
                <c:ptCount val="8"/>
                <c:pt idx="0">
                  <c:v>8.77E-2</c:v>
                </c:pt>
                <c:pt idx="1">
                  <c:v>0.1114</c:v>
                </c:pt>
                <c:pt idx="2">
                  <c:v>0.1573</c:v>
                </c:pt>
                <c:pt idx="3">
                  <c:v>8.9800000000000005E-2</c:v>
                </c:pt>
                <c:pt idx="4">
                  <c:v>9.6100000000000019E-2</c:v>
                </c:pt>
                <c:pt idx="5">
                  <c:v>8.6099999999999996E-2</c:v>
                </c:pt>
                <c:pt idx="6">
                  <c:v>0.10290000000000001</c:v>
                </c:pt>
                <c:pt idx="7">
                  <c:v>0.26869999999999999</c:v>
                </c:pt>
              </c:numCache>
            </c:numRef>
          </c:val>
        </c:ser>
        <c:dLbls>
          <c:dLblPos val="inEnd"/>
          <c:showLegendKey val="0"/>
          <c:showVal val="1"/>
          <c:showCatName val="0"/>
          <c:showSerName val="0"/>
          <c:showPercent val="0"/>
          <c:showBubbleSize val="0"/>
        </c:dLbls>
        <c:gapWidth val="50"/>
        <c:axId val="88192128"/>
        <c:axId val="88199552"/>
      </c:barChart>
      <c:catAx>
        <c:axId val="88192128"/>
        <c:scaling>
          <c:orientation val="maxMin"/>
        </c:scaling>
        <c:delete val="0"/>
        <c:axPos val="l"/>
        <c:majorTickMark val="out"/>
        <c:minorTickMark val="none"/>
        <c:tickLblPos val="nextTo"/>
        <c:txPr>
          <a:bodyPr/>
          <a:lstStyle/>
          <a:p>
            <a:pPr algn="r">
              <a:defRPr sz="1000">
                <a:solidFill>
                  <a:schemeClr val="tx1"/>
                </a:solidFill>
                <a:latin typeface="+mn-lt"/>
                <a:cs typeface="Arial" pitchFamily="34" charset="0"/>
              </a:defRPr>
            </a:pPr>
            <a:endParaRPr lang="en-US"/>
          </a:p>
        </c:txPr>
        <c:crossAx val="88199552"/>
        <c:crosses val="autoZero"/>
        <c:auto val="1"/>
        <c:lblAlgn val="ctr"/>
        <c:lblOffset val="100"/>
        <c:noMultiLvlLbl val="0"/>
      </c:catAx>
      <c:valAx>
        <c:axId val="88199552"/>
        <c:scaling>
          <c:orientation val="minMax"/>
          <c:max val="1"/>
          <c:min val="0"/>
        </c:scaling>
        <c:delete val="1"/>
        <c:axPos val="t"/>
        <c:numFmt formatCode="0%" sourceLinked="1"/>
        <c:majorTickMark val="out"/>
        <c:minorTickMark val="none"/>
        <c:tickLblPos val="nextTo"/>
        <c:crossAx val="881921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0267727717911714"/>
          <c:y val="4.7159731733030681E-2"/>
          <c:w val="0.49732272282088286"/>
          <c:h val="0.90568053653393865"/>
        </c:manualLayout>
      </c:layout>
      <c:barChart>
        <c:barDir val="bar"/>
        <c:grouping val="clustered"/>
        <c:varyColors val="0"/>
        <c:ser>
          <c:idx val="0"/>
          <c:order val="0"/>
          <c:tx>
            <c:strRef>
              <c:f>Sheet1!$B$1</c:f>
              <c:strCache>
                <c:ptCount val="1"/>
                <c:pt idx="0">
                  <c:v>Q8</c:v>
                </c:pt>
              </c:strCache>
            </c:strRef>
          </c:tx>
          <c:spPr>
            <a:solidFill>
              <a:schemeClr val="accent1"/>
            </a:solidFill>
          </c:spPr>
          <c:invertIfNegative val="0"/>
          <c:dPt>
            <c:idx val="0"/>
            <c:invertIfNegative val="0"/>
            <c:bubble3D val="0"/>
            <c:spPr>
              <a:solidFill>
                <a:schemeClr val="accent1"/>
              </a:solidFill>
              <a:effectLst>
                <a:outerShdw blurRad="40000" dist="23000" dir="5400000" rotWithShape="0">
                  <a:srgbClr val="000000">
                    <a:alpha val="35000"/>
                  </a:srgbClr>
                </a:outerShdw>
              </a:effectLst>
            </c:spPr>
          </c:dPt>
          <c:dLbls>
            <c:txPr>
              <a:bodyPr/>
              <a:lstStyle/>
              <a:p>
                <a:pPr>
                  <a:defRPr sz="1100" b="0" i="0">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Sheet1!$A$2:$A$5</c:f>
              <c:strCache>
                <c:ptCount val="4"/>
                <c:pt idx="0">
                  <c:v>Government agency</c:v>
                </c:pt>
                <c:pt idx="1">
                  <c:v>Independent overseeing body</c:v>
                </c:pt>
                <c:pt idx="2">
                  <c:v>Individual companies</c:v>
                </c:pt>
                <c:pt idx="3">
                  <c:v>None should exist/no one</c:v>
                </c:pt>
              </c:strCache>
            </c:strRef>
          </c:cat>
          <c:val>
            <c:numRef>
              <c:f>Sheet1!$B$2:$B$5</c:f>
              <c:numCache>
                <c:formatCode>0%</c:formatCode>
                <c:ptCount val="4"/>
                <c:pt idx="0">
                  <c:v>0.38179999999999997</c:v>
                </c:pt>
                <c:pt idx="1">
                  <c:v>0.34439999999999998</c:v>
                </c:pt>
                <c:pt idx="2">
                  <c:v>0.24050000000000002</c:v>
                </c:pt>
                <c:pt idx="3">
                  <c:v>3.3300000000000003E-2</c:v>
                </c:pt>
              </c:numCache>
            </c:numRef>
          </c:val>
        </c:ser>
        <c:dLbls>
          <c:dLblPos val="inEnd"/>
          <c:showLegendKey val="0"/>
          <c:showVal val="1"/>
          <c:showCatName val="0"/>
          <c:showSerName val="0"/>
          <c:showPercent val="0"/>
          <c:showBubbleSize val="0"/>
        </c:dLbls>
        <c:gapWidth val="50"/>
        <c:axId val="112371584"/>
        <c:axId val="112387200"/>
      </c:barChart>
      <c:catAx>
        <c:axId val="112371584"/>
        <c:scaling>
          <c:orientation val="maxMin"/>
        </c:scaling>
        <c:delete val="0"/>
        <c:axPos val="l"/>
        <c:majorTickMark val="out"/>
        <c:minorTickMark val="none"/>
        <c:tickLblPos val="nextTo"/>
        <c:txPr>
          <a:bodyPr/>
          <a:lstStyle/>
          <a:p>
            <a:pPr algn="r">
              <a:defRPr sz="1000">
                <a:solidFill>
                  <a:schemeClr val="tx1"/>
                </a:solidFill>
                <a:latin typeface="+mn-lt"/>
                <a:cs typeface="Arial" pitchFamily="34" charset="0"/>
              </a:defRPr>
            </a:pPr>
            <a:endParaRPr lang="en-US"/>
          </a:p>
        </c:txPr>
        <c:crossAx val="112387200"/>
        <c:crosses val="autoZero"/>
        <c:auto val="1"/>
        <c:lblAlgn val="ctr"/>
        <c:lblOffset val="100"/>
        <c:noMultiLvlLbl val="0"/>
      </c:catAx>
      <c:valAx>
        <c:axId val="112387200"/>
        <c:scaling>
          <c:orientation val="minMax"/>
          <c:max val="1"/>
          <c:min val="0"/>
        </c:scaling>
        <c:delete val="1"/>
        <c:axPos val="t"/>
        <c:numFmt formatCode="0%" sourceLinked="1"/>
        <c:majorTickMark val="out"/>
        <c:minorTickMark val="none"/>
        <c:tickLblPos val="nextTo"/>
        <c:crossAx val="1123715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3424020895217369"/>
          <c:y val="0.14035087719298245"/>
          <c:w val="0.54591937343030417"/>
          <c:h val="0.82361306188077854"/>
        </c:manualLayout>
      </c:layout>
      <c:barChart>
        <c:barDir val="bar"/>
        <c:grouping val="stacked"/>
        <c:varyColors val="0"/>
        <c:ser>
          <c:idx val="0"/>
          <c:order val="0"/>
          <c:tx>
            <c:strRef>
              <c:f>Sheet1!$B$1</c:f>
              <c:strCache>
                <c:ptCount val="1"/>
                <c:pt idx="0">
                  <c:v>Strongly agree</c:v>
                </c:pt>
              </c:strCache>
            </c:strRef>
          </c:tx>
          <c:spPr>
            <a:scene3d>
              <a:camera prst="orthographicFront"/>
              <a:lightRig rig="threePt" dir="t"/>
            </a:scene3d>
            <a:sp3d>
              <a:bevelT w="63500" h="25400"/>
            </a:sp3d>
          </c:spPr>
          <c:invertIfNegative val="0"/>
          <c:dLbls>
            <c:txPr>
              <a:bodyPr/>
              <a:lstStyle/>
              <a:p>
                <a:pPr>
                  <a:defRPr sz="1200">
                    <a:solidFill>
                      <a:schemeClr val="bg1"/>
                    </a:solidFill>
                  </a:defRPr>
                </a:pPr>
                <a:endParaRPr lang="en-US"/>
              </a:p>
            </c:txPr>
            <c:dLblPos val="ctr"/>
            <c:showLegendKey val="0"/>
            <c:showVal val="1"/>
            <c:showCatName val="0"/>
            <c:showSerName val="0"/>
            <c:showPercent val="0"/>
            <c:showBubbleSize val="0"/>
            <c:showLeaderLines val="0"/>
          </c:dLbls>
          <c:cat>
            <c:strRef>
              <c:f>Sheet1!$A$2:$A$6</c:f>
              <c:strCache>
                <c:ptCount val="5"/>
                <c:pt idx="0">
                  <c:v>Companies should be 
legally obligated to 
disclose security breaches.</c:v>
                </c:pt>
                <c:pt idx="1">
                  <c:v>Companies that use personal and financial information online should compensate consumers financially if they lose that information because of data breaches.</c:v>
                </c:pt>
                <c:pt idx="2">
                  <c:v>The government should mandate that companies do more to protect all information companies’ use or store online.</c:v>
                </c:pt>
                <c:pt idx="3">
                  <c:v>I feel overwhelmed with the security options &amp; messages online regarding security.</c:v>
                </c:pt>
                <c:pt idx="4">
                  <c:v>The government is adequately regulating the online security of companies that use personal and financial information online. </c:v>
                </c:pt>
              </c:strCache>
            </c:strRef>
          </c:cat>
          <c:val>
            <c:numRef>
              <c:f>Sheet1!$B$2:$B$6</c:f>
              <c:numCache>
                <c:formatCode>0%</c:formatCode>
                <c:ptCount val="5"/>
                <c:pt idx="0">
                  <c:v>0.66600000000000004</c:v>
                </c:pt>
                <c:pt idx="1">
                  <c:v>0.5575</c:v>
                </c:pt>
                <c:pt idx="2">
                  <c:v>0.38340000000000002</c:v>
                </c:pt>
                <c:pt idx="3">
                  <c:v>0.1198</c:v>
                </c:pt>
                <c:pt idx="4">
                  <c:v>5.4800000000000001E-2</c:v>
                </c:pt>
              </c:numCache>
            </c:numRef>
          </c:val>
        </c:ser>
        <c:ser>
          <c:idx val="1"/>
          <c:order val="1"/>
          <c:tx>
            <c:strRef>
              <c:f>Sheet1!$C$1</c:f>
              <c:strCache>
                <c:ptCount val="1"/>
                <c:pt idx="0">
                  <c:v>Somewhat agree</c:v>
                </c:pt>
              </c:strCache>
            </c:strRef>
          </c:tx>
          <c:spPr>
            <a:scene3d>
              <a:camera prst="orthographicFront"/>
              <a:lightRig rig="threePt" dir="t"/>
            </a:scene3d>
            <a:sp3d>
              <a:bevelT w="63500" h="25400"/>
            </a:sp3d>
          </c:spPr>
          <c:invertIfNegative val="0"/>
          <c:dLbls>
            <c:txPr>
              <a:bodyPr/>
              <a:lstStyle/>
              <a:p>
                <a:pPr>
                  <a:defRPr sz="1200">
                    <a:solidFill>
                      <a:schemeClr val="bg1"/>
                    </a:solidFill>
                  </a:defRPr>
                </a:pPr>
                <a:endParaRPr lang="en-US"/>
              </a:p>
            </c:txPr>
            <c:dLblPos val="ctr"/>
            <c:showLegendKey val="0"/>
            <c:showVal val="1"/>
            <c:showCatName val="0"/>
            <c:showSerName val="0"/>
            <c:showPercent val="0"/>
            <c:showBubbleSize val="0"/>
            <c:showLeaderLines val="0"/>
          </c:dLbls>
          <c:cat>
            <c:strRef>
              <c:f>Sheet1!$A$2:$A$6</c:f>
              <c:strCache>
                <c:ptCount val="5"/>
                <c:pt idx="0">
                  <c:v>Companies should be 
legally obligated to 
disclose security breaches.</c:v>
                </c:pt>
                <c:pt idx="1">
                  <c:v>Companies that use personal and financial information online should compensate consumers financially if they lose that information because of data breaches.</c:v>
                </c:pt>
                <c:pt idx="2">
                  <c:v>The government should mandate that companies do more to protect all information companies’ use or store online.</c:v>
                </c:pt>
                <c:pt idx="3">
                  <c:v>I feel overwhelmed with the security options &amp; messages online regarding security.</c:v>
                </c:pt>
                <c:pt idx="4">
                  <c:v>The government is adequately regulating the online security of companies that use personal and financial information online. </c:v>
                </c:pt>
              </c:strCache>
            </c:strRef>
          </c:cat>
          <c:val>
            <c:numRef>
              <c:f>Sheet1!$C$2:$C$6</c:f>
              <c:numCache>
                <c:formatCode>0%</c:formatCode>
                <c:ptCount val="5"/>
                <c:pt idx="0">
                  <c:v>0.21060000000000001</c:v>
                </c:pt>
                <c:pt idx="1">
                  <c:v>0.28560000000000002</c:v>
                </c:pt>
                <c:pt idx="2">
                  <c:v>0.36249999999999999</c:v>
                </c:pt>
                <c:pt idx="3">
                  <c:v>0.317</c:v>
                </c:pt>
                <c:pt idx="4">
                  <c:v>0.16449999999999998</c:v>
                </c:pt>
              </c:numCache>
            </c:numRef>
          </c:val>
        </c:ser>
        <c:ser>
          <c:idx val="2"/>
          <c:order val="2"/>
          <c:tx>
            <c:strRef>
              <c:f>Sheet1!$D$1</c:f>
              <c:strCache>
                <c:ptCount val="1"/>
                <c:pt idx="0">
                  <c:v>Neither agree nor disagree</c:v>
                </c:pt>
              </c:strCache>
            </c:strRef>
          </c:tx>
          <c:spPr>
            <a:scene3d>
              <a:camera prst="orthographicFront"/>
              <a:lightRig rig="threePt" dir="t"/>
            </a:scene3d>
            <a:sp3d>
              <a:bevelT w="63500" h="25400"/>
            </a:sp3d>
          </c:spPr>
          <c:invertIfNegative val="0"/>
          <c:dLbls>
            <c:txPr>
              <a:bodyPr/>
              <a:lstStyle/>
              <a:p>
                <a:pPr>
                  <a:defRPr sz="1200">
                    <a:solidFill>
                      <a:schemeClr val="bg1"/>
                    </a:solidFill>
                  </a:defRPr>
                </a:pPr>
                <a:endParaRPr lang="en-US"/>
              </a:p>
            </c:txPr>
            <c:dLblPos val="ctr"/>
            <c:showLegendKey val="0"/>
            <c:showVal val="1"/>
            <c:showCatName val="0"/>
            <c:showSerName val="0"/>
            <c:showPercent val="0"/>
            <c:showBubbleSize val="0"/>
            <c:showLeaderLines val="0"/>
          </c:dLbls>
          <c:cat>
            <c:strRef>
              <c:f>Sheet1!$A$2:$A$6</c:f>
              <c:strCache>
                <c:ptCount val="5"/>
                <c:pt idx="0">
                  <c:v>Companies should be 
legally obligated to 
disclose security breaches.</c:v>
                </c:pt>
                <c:pt idx="1">
                  <c:v>Companies that use personal and financial information online should compensate consumers financially if they lose that information because of data breaches.</c:v>
                </c:pt>
                <c:pt idx="2">
                  <c:v>The government should mandate that companies do more to protect all information companies’ use or store online.</c:v>
                </c:pt>
                <c:pt idx="3">
                  <c:v>I feel overwhelmed with the security options &amp; messages online regarding security.</c:v>
                </c:pt>
                <c:pt idx="4">
                  <c:v>The government is adequately regulating the online security of companies that use personal and financial information online. </c:v>
                </c:pt>
              </c:strCache>
            </c:strRef>
          </c:cat>
          <c:val>
            <c:numRef>
              <c:f>Sheet1!$D$2:$D$6</c:f>
              <c:numCache>
                <c:formatCode>0%</c:formatCode>
                <c:ptCount val="5"/>
                <c:pt idx="0">
                  <c:v>0.10589999999999999</c:v>
                </c:pt>
                <c:pt idx="1">
                  <c:v>0.13489999999999999</c:v>
                </c:pt>
                <c:pt idx="2">
                  <c:v>0.18539999999999998</c:v>
                </c:pt>
                <c:pt idx="3">
                  <c:v>0.3664</c:v>
                </c:pt>
                <c:pt idx="4">
                  <c:v>0.39119999999999999</c:v>
                </c:pt>
              </c:numCache>
            </c:numRef>
          </c:val>
        </c:ser>
        <c:ser>
          <c:idx val="3"/>
          <c:order val="3"/>
          <c:tx>
            <c:strRef>
              <c:f>Sheet1!$E$1</c:f>
              <c:strCache>
                <c:ptCount val="1"/>
                <c:pt idx="0">
                  <c:v>Somewhat disagree</c:v>
                </c:pt>
              </c:strCache>
            </c:strRef>
          </c:tx>
          <c:spPr>
            <a:solidFill>
              <a:schemeClr val="bg1">
                <a:lumMod val="75000"/>
              </a:schemeClr>
            </a:solidFill>
            <a:scene3d>
              <a:camera prst="orthographicFront"/>
              <a:lightRig rig="threePt" dir="t"/>
            </a:scene3d>
            <a:sp3d>
              <a:bevelT w="63500" h="25400"/>
            </a:sp3d>
          </c:spPr>
          <c:invertIfNegative val="0"/>
          <c:dLbls>
            <c:dLbl>
              <c:idx val="0"/>
              <c:layout>
                <c:manualLayout>
                  <c:x val="4.3153332966360111E-3"/>
                  <c:y val="0"/>
                </c:manualLayout>
              </c:layout>
              <c:dLblPos val="ctr"/>
              <c:showLegendKey val="0"/>
              <c:showVal val="1"/>
              <c:showCatName val="0"/>
              <c:showSerName val="0"/>
              <c:showPercent val="0"/>
              <c:showBubbleSize val="0"/>
            </c:dLbl>
            <c:txPr>
              <a:bodyPr/>
              <a:lstStyle/>
              <a:p>
                <a:pPr>
                  <a:defRPr sz="1200"/>
                </a:pPr>
                <a:endParaRPr lang="en-US"/>
              </a:p>
            </c:txPr>
            <c:dLblPos val="ctr"/>
            <c:showLegendKey val="0"/>
            <c:showVal val="1"/>
            <c:showCatName val="0"/>
            <c:showSerName val="0"/>
            <c:showPercent val="0"/>
            <c:showBubbleSize val="0"/>
            <c:showLeaderLines val="0"/>
          </c:dLbls>
          <c:cat>
            <c:strRef>
              <c:f>Sheet1!$A$2:$A$6</c:f>
              <c:strCache>
                <c:ptCount val="5"/>
                <c:pt idx="0">
                  <c:v>Companies should be 
legally obligated to 
disclose security breaches.</c:v>
                </c:pt>
                <c:pt idx="1">
                  <c:v>Companies that use personal and financial information online should compensate consumers financially if they lose that information because of data breaches.</c:v>
                </c:pt>
                <c:pt idx="2">
                  <c:v>The government should mandate that companies do more to protect all information companies’ use or store online.</c:v>
                </c:pt>
                <c:pt idx="3">
                  <c:v>I feel overwhelmed with the security options &amp; messages online regarding security.</c:v>
                </c:pt>
                <c:pt idx="4">
                  <c:v>The government is adequately regulating the online security of companies that use personal and financial information online. </c:v>
                </c:pt>
              </c:strCache>
            </c:strRef>
          </c:cat>
          <c:val>
            <c:numRef>
              <c:f>Sheet1!$E$2:$E$6</c:f>
              <c:numCache>
                <c:formatCode>0%</c:formatCode>
                <c:ptCount val="5"/>
                <c:pt idx="0">
                  <c:v>1.1299999999999999E-2</c:v>
                </c:pt>
                <c:pt idx="1">
                  <c:v>1.61E-2</c:v>
                </c:pt>
                <c:pt idx="2">
                  <c:v>4.0399999999999998E-2</c:v>
                </c:pt>
                <c:pt idx="3">
                  <c:v>0.14660000000000001</c:v>
                </c:pt>
                <c:pt idx="4">
                  <c:v>0.27389999999999998</c:v>
                </c:pt>
              </c:numCache>
            </c:numRef>
          </c:val>
        </c:ser>
        <c:ser>
          <c:idx val="4"/>
          <c:order val="4"/>
          <c:tx>
            <c:strRef>
              <c:f>Sheet1!$F$1</c:f>
              <c:strCache>
                <c:ptCount val="1"/>
                <c:pt idx="0">
                  <c:v>Strongly disagree</c:v>
                </c:pt>
              </c:strCache>
            </c:strRef>
          </c:tx>
          <c:spPr>
            <a:scene3d>
              <a:camera prst="orthographicFront"/>
              <a:lightRig rig="threePt" dir="t"/>
            </a:scene3d>
            <a:sp3d>
              <a:bevelT w="63500" h="25400"/>
            </a:sp3d>
          </c:spPr>
          <c:invertIfNegative val="0"/>
          <c:dLbls>
            <c:dLbl>
              <c:idx val="0"/>
              <c:layout>
                <c:manualLayout>
                  <c:x val="1.8699664355415032E-2"/>
                  <c:y val="2.4919000787938807E-7"/>
                </c:manualLayout>
              </c:layout>
              <c:dLblPos val="ctr"/>
              <c:showLegendKey val="0"/>
              <c:showVal val="1"/>
              <c:showCatName val="0"/>
              <c:showSerName val="0"/>
              <c:showPercent val="0"/>
              <c:showBubbleSize val="0"/>
            </c:dLbl>
            <c:dLbl>
              <c:idx val="1"/>
              <c:layout>
                <c:manualLayout>
                  <c:x val="1.5822888754332038E-2"/>
                  <c:y val="0"/>
                </c:manualLayout>
              </c:layout>
              <c:dLblPos val="ctr"/>
              <c:showLegendKey val="0"/>
              <c:showVal val="1"/>
              <c:showCatName val="0"/>
              <c:showSerName val="0"/>
              <c:showPercent val="0"/>
              <c:showBubbleSize val="0"/>
            </c:dLbl>
            <c:dLbl>
              <c:idx val="2"/>
              <c:layout>
                <c:manualLayout>
                  <c:x val="8.6306665932720222E-3"/>
                  <c:y val="0"/>
                </c:manualLayout>
              </c:layout>
              <c:dLblPos val="ctr"/>
              <c:showLegendKey val="0"/>
              <c:showVal val="1"/>
              <c:showCatName val="0"/>
              <c:showSerName val="0"/>
              <c:showPercent val="0"/>
              <c:showBubbleSize val="0"/>
            </c:dLbl>
            <c:dLbl>
              <c:idx val="3"/>
              <c:spPr/>
              <c:txPr>
                <a:bodyPr/>
                <a:lstStyle/>
                <a:p>
                  <a:pPr>
                    <a:defRPr sz="1200">
                      <a:solidFill>
                        <a:schemeClr val="bg1"/>
                      </a:solidFill>
                    </a:defRPr>
                  </a:pPr>
                  <a:endParaRPr lang="en-US"/>
                </a:p>
              </c:txPr>
              <c:dLblPos val="ctr"/>
              <c:showLegendKey val="0"/>
              <c:showVal val="1"/>
              <c:showCatName val="0"/>
              <c:showSerName val="0"/>
              <c:showPercent val="0"/>
              <c:showBubbleSize val="0"/>
            </c:dLbl>
            <c:dLbl>
              <c:idx val="4"/>
              <c:spPr/>
              <c:txPr>
                <a:bodyPr/>
                <a:lstStyle/>
                <a:p>
                  <a:pPr>
                    <a:defRPr sz="1200">
                      <a:solidFill>
                        <a:schemeClr val="bg1"/>
                      </a:solidFill>
                    </a:defRPr>
                  </a:pPr>
                  <a:endParaRPr lang="en-US"/>
                </a:p>
              </c:txPr>
              <c:dLblPos val="ctr"/>
              <c:showLegendKey val="0"/>
              <c:showVal val="1"/>
              <c:showCatName val="0"/>
              <c:showSerName val="0"/>
              <c:showPercent val="0"/>
              <c:showBubbleSize val="0"/>
            </c:dLbl>
            <c:txPr>
              <a:bodyPr/>
              <a:lstStyle/>
              <a:p>
                <a:pPr>
                  <a:defRPr sz="1200"/>
                </a:pPr>
                <a:endParaRPr lang="en-US"/>
              </a:p>
            </c:txPr>
            <c:dLblPos val="ctr"/>
            <c:showLegendKey val="0"/>
            <c:showVal val="1"/>
            <c:showCatName val="0"/>
            <c:showSerName val="0"/>
            <c:showPercent val="0"/>
            <c:showBubbleSize val="0"/>
            <c:showLeaderLines val="0"/>
          </c:dLbls>
          <c:cat>
            <c:strRef>
              <c:f>Sheet1!$A$2:$A$6</c:f>
              <c:strCache>
                <c:ptCount val="5"/>
                <c:pt idx="0">
                  <c:v>Companies should be 
legally obligated to 
disclose security breaches.</c:v>
                </c:pt>
                <c:pt idx="1">
                  <c:v>Companies that use personal and financial information online should compensate consumers financially if they lose that information because of data breaches.</c:v>
                </c:pt>
                <c:pt idx="2">
                  <c:v>The government should mandate that companies do more to protect all information companies’ use or store online.</c:v>
                </c:pt>
                <c:pt idx="3">
                  <c:v>I feel overwhelmed with the security options &amp; messages online regarding security.</c:v>
                </c:pt>
                <c:pt idx="4">
                  <c:v>The government is adequately regulating the online security of companies that use personal and financial information online. </c:v>
                </c:pt>
              </c:strCache>
            </c:strRef>
          </c:cat>
          <c:val>
            <c:numRef>
              <c:f>Sheet1!$F$2:$F$6</c:f>
              <c:numCache>
                <c:formatCode>0%</c:formatCode>
                <c:ptCount val="5"/>
                <c:pt idx="0">
                  <c:v>6.1999999999999998E-3</c:v>
                </c:pt>
                <c:pt idx="1">
                  <c:v>5.8999999999999999E-3</c:v>
                </c:pt>
                <c:pt idx="2">
                  <c:v>2.8300000000000002E-2</c:v>
                </c:pt>
                <c:pt idx="3">
                  <c:v>5.0200000000000002E-2</c:v>
                </c:pt>
                <c:pt idx="4">
                  <c:v>0.11559999999999998</c:v>
                </c:pt>
              </c:numCache>
            </c:numRef>
          </c:val>
        </c:ser>
        <c:dLbls>
          <c:showLegendKey val="0"/>
          <c:showVal val="0"/>
          <c:showCatName val="0"/>
          <c:showSerName val="0"/>
          <c:showPercent val="0"/>
          <c:showBubbleSize val="0"/>
        </c:dLbls>
        <c:gapWidth val="51"/>
        <c:overlap val="100"/>
        <c:axId val="112548864"/>
        <c:axId val="112547328"/>
      </c:barChart>
      <c:valAx>
        <c:axId val="112547328"/>
        <c:scaling>
          <c:orientation val="minMax"/>
        </c:scaling>
        <c:delete val="1"/>
        <c:axPos val="t"/>
        <c:numFmt formatCode="0%" sourceLinked="1"/>
        <c:majorTickMark val="out"/>
        <c:minorTickMark val="none"/>
        <c:tickLblPos val="nextTo"/>
        <c:crossAx val="112548864"/>
        <c:crosses val="autoZero"/>
        <c:crossBetween val="between"/>
      </c:valAx>
      <c:catAx>
        <c:axId val="112548864"/>
        <c:scaling>
          <c:orientation val="maxMin"/>
        </c:scaling>
        <c:delete val="0"/>
        <c:axPos val="l"/>
        <c:majorTickMark val="out"/>
        <c:minorTickMark val="none"/>
        <c:tickLblPos val="nextTo"/>
        <c:txPr>
          <a:bodyPr rot="0" vert="horz"/>
          <a:lstStyle/>
          <a:p>
            <a:pPr>
              <a:defRPr sz="1000"/>
            </a:pPr>
            <a:endParaRPr lang="en-US"/>
          </a:p>
        </c:txPr>
        <c:crossAx val="112547328"/>
        <c:crosses val="autoZero"/>
        <c:auto val="1"/>
        <c:lblAlgn val="ctr"/>
        <c:lblOffset val="0"/>
        <c:noMultiLvlLbl val="0"/>
      </c:catAx>
    </c:plotArea>
    <c:plotVisOnly val="1"/>
    <c:dispBlanksAs val="gap"/>
    <c:showDLblsOverMax val="0"/>
  </c:chart>
  <c:txPr>
    <a:bodyPr/>
    <a:lstStyle/>
    <a:p>
      <a:pPr>
        <a:defRPr sz="9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0267727717911714"/>
          <c:y val="4.7159731733030681E-2"/>
          <c:w val="0.49732272282088286"/>
          <c:h val="0.90568053653393865"/>
        </c:manualLayout>
      </c:layout>
      <c:barChart>
        <c:barDir val="bar"/>
        <c:grouping val="clustered"/>
        <c:varyColors val="0"/>
        <c:ser>
          <c:idx val="0"/>
          <c:order val="0"/>
          <c:tx>
            <c:strRef>
              <c:f>Sheet1!$B$1</c:f>
              <c:strCache>
                <c:ptCount val="1"/>
                <c:pt idx="0">
                  <c:v>Q9</c:v>
                </c:pt>
              </c:strCache>
            </c:strRef>
          </c:tx>
          <c:spPr>
            <a:solidFill>
              <a:schemeClr val="accent2"/>
            </a:solidFill>
          </c:spPr>
          <c:invertIfNegative val="0"/>
          <c:dPt>
            <c:idx val="0"/>
            <c:invertIfNegative val="0"/>
            <c:bubble3D val="0"/>
            <c:spPr>
              <a:solidFill>
                <a:schemeClr val="accent2"/>
              </a:solidFill>
              <a:effectLst>
                <a:outerShdw blurRad="40000" dist="23000" dir="5400000" rotWithShape="0">
                  <a:srgbClr val="000000">
                    <a:alpha val="35000"/>
                  </a:srgbClr>
                </a:outerShdw>
              </a:effectLst>
            </c:spPr>
          </c:dPt>
          <c:dLbls>
            <c:dLbl>
              <c:idx val="2"/>
              <c:layout/>
              <c:tx>
                <c:rich>
                  <a:bodyPr/>
                  <a:lstStyle/>
                  <a:p>
                    <a:r>
                      <a:rPr lang="en-US"/>
                      <a:t>79</a:t>
                    </a:r>
                    <a:r>
                      <a:rPr lang="en-US" smtClean="0"/>
                      <a:t>%*</a:t>
                    </a:r>
                    <a:endParaRPr lang="en-US"/>
                  </a:p>
                </c:rich>
              </c:tx>
              <c:dLblPos val="outEnd"/>
              <c:showLegendKey val="0"/>
              <c:showVal val="1"/>
              <c:showCatName val="0"/>
              <c:showSerName val="0"/>
              <c:showPercent val="0"/>
              <c:showBubbleSize val="0"/>
            </c:dLbl>
            <c:txPr>
              <a:bodyPr/>
              <a:lstStyle/>
              <a:p>
                <a:pPr>
                  <a:defRPr sz="1100" b="0" i="0">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Sheet1!$A$2:$A$6</c:f>
              <c:strCache>
                <c:ptCount val="5"/>
                <c:pt idx="0">
                  <c:v>Companies should be legally obligated to disclose security breaches.</c:v>
                </c:pt>
                <c:pt idx="1">
                  <c:v>Companies that use personal and financial information online should compensate consumers financially if they lose that information because of data breaches.</c:v>
                </c:pt>
                <c:pt idx="2">
                  <c:v>The government should mandate that companies do more to protect all information companies’ use or store online.</c:v>
                </c:pt>
                <c:pt idx="3">
                  <c:v>I feel overwhelmed with the security options &amp; messages online regarding security.</c:v>
                </c:pt>
                <c:pt idx="4">
                  <c:v>The government is adequately regulating the online security of companies that use personal and financial information online. </c:v>
                </c:pt>
              </c:strCache>
            </c:strRef>
          </c:cat>
          <c:val>
            <c:numRef>
              <c:f>Sheet1!$B$2:$B$6</c:f>
              <c:numCache>
                <c:formatCode>0%</c:formatCode>
                <c:ptCount val="5"/>
                <c:pt idx="0">
                  <c:v>0.86099999999999999</c:v>
                </c:pt>
                <c:pt idx="1">
                  <c:v>0.8498</c:v>
                </c:pt>
                <c:pt idx="2">
                  <c:v>0.78600000000000003</c:v>
                </c:pt>
                <c:pt idx="3">
                  <c:v>0.42299999999999999</c:v>
                </c:pt>
                <c:pt idx="4">
                  <c:v>0.22159999999999999</c:v>
                </c:pt>
              </c:numCache>
            </c:numRef>
          </c:val>
        </c:ser>
        <c:dLbls>
          <c:dLblPos val="inEnd"/>
          <c:showLegendKey val="0"/>
          <c:showVal val="1"/>
          <c:showCatName val="0"/>
          <c:showSerName val="0"/>
          <c:showPercent val="0"/>
          <c:showBubbleSize val="0"/>
        </c:dLbls>
        <c:gapWidth val="50"/>
        <c:axId val="113128576"/>
        <c:axId val="113131904"/>
      </c:barChart>
      <c:catAx>
        <c:axId val="113128576"/>
        <c:scaling>
          <c:orientation val="maxMin"/>
        </c:scaling>
        <c:delete val="0"/>
        <c:axPos val="l"/>
        <c:majorTickMark val="out"/>
        <c:minorTickMark val="none"/>
        <c:tickLblPos val="none"/>
        <c:txPr>
          <a:bodyPr/>
          <a:lstStyle/>
          <a:p>
            <a:pPr algn="r">
              <a:defRPr sz="900">
                <a:solidFill>
                  <a:schemeClr val="tx1"/>
                </a:solidFill>
                <a:latin typeface="+mn-lt"/>
                <a:cs typeface="Arial" pitchFamily="34" charset="0"/>
              </a:defRPr>
            </a:pPr>
            <a:endParaRPr lang="en-US"/>
          </a:p>
        </c:txPr>
        <c:crossAx val="113131904"/>
        <c:crosses val="autoZero"/>
        <c:auto val="1"/>
        <c:lblAlgn val="ctr"/>
        <c:lblOffset val="100"/>
        <c:noMultiLvlLbl val="0"/>
      </c:catAx>
      <c:valAx>
        <c:axId val="113131904"/>
        <c:scaling>
          <c:orientation val="minMax"/>
          <c:max val="1.1000000000000001"/>
          <c:min val="0"/>
        </c:scaling>
        <c:delete val="1"/>
        <c:axPos val="t"/>
        <c:numFmt formatCode="0%" sourceLinked="1"/>
        <c:majorTickMark val="out"/>
        <c:minorTickMark val="none"/>
        <c:tickLblPos val="nextTo"/>
        <c:crossAx val="1131285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0267727717911714"/>
          <c:y val="4.7159731733030681E-2"/>
          <c:w val="0.49732272282088286"/>
          <c:h val="0.90568053653393865"/>
        </c:manualLayout>
      </c:layout>
      <c:barChart>
        <c:barDir val="bar"/>
        <c:grouping val="clustered"/>
        <c:varyColors val="0"/>
        <c:ser>
          <c:idx val="0"/>
          <c:order val="0"/>
          <c:tx>
            <c:strRef>
              <c:f>Sheet1!$B$1</c:f>
              <c:strCache>
                <c:ptCount val="1"/>
                <c:pt idx="0">
                  <c:v>Q9</c:v>
                </c:pt>
              </c:strCache>
            </c:strRef>
          </c:tx>
          <c:spPr>
            <a:solidFill>
              <a:schemeClr val="accent1"/>
            </a:solidFill>
          </c:spPr>
          <c:invertIfNegative val="0"/>
          <c:dPt>
            <c:idx val="0"/>
            <c:invertIfNegative val="0"/>
            <c:bubble3D val="0"/>
            <c:spPr>
              <a:solidFill>
                <a:schemeClr val="accent1"/>
              </a:solidFill>
              <a:effectLst>
                <a:outerShdw blurRad="40000" dist="23000" dir="5400000" rotWithShape="0">
                  <a:srgbClr val="000000">
                    <a:alpha val="35000"/>
                  </a:srgbClr>
                </a:outerShdw>
              </a:effectLst>
            </c:spPr>
          </c:dPt>
          <c:dLbls>
            <c:dLbl>
              <c:idx val="0"/>
              <c:layout/>
              <c:tx>
                <c:rich>
                  <a:bodyPr/>
                  <a:lstStyle/>
                  <a:p>
                    <a:r>
                      <a:rPr lang="en-US"/>
                      <a:t>89</a:t>
                    </a:r>
                    <a:r>
                      <a:rPr lang="en-US" smtClean="0"/>
                      <a:t>%*</a:t>
                    </a:r>
                    <a:endParaRPr lang="en-US"/>
                  </a:p>
                </c:rich>
              </c:tx>
              <c:dLblPos val="outEnd"/>
              <c:showLegendKey val="0"/>
              <c:showVal val="1"/>
              <c:showCatName val="0"/>
              <c:showSerName val="0"/>
              <c:showPercent val="0"/>
              <c:showBubbleSize val="0"/>
            </c:dLbl>
            <c:dLbl>
              <c:idx val="3"/>
              <c:layout/>
              <c:tx>
                <c:rich>
                  <a:bodyPr/>
                  <a:lstStyle/>
                  <a:p>
                    <a:r>
                      <a:rPr lang="en-US"/>
                      <a:t>45</a:t>
                    </a:r>
                    <a:r>
                      <a:rPr lang="en-US" smtClean="0"/>
                      <a:t>%*</a:t>
                    </a:r>
                    <a:endParaRPr lang="en-US"/>
                  </a:p>
                </c:rich>
              </c:tx>
              <c:dLblPos val="outEnd"/>
              <c:showLegendKey val="0"/>
              <c:showVal val="1"/>
              <c:showCatName val="0"/>
              <c:showSerName val="0"/>
              <c:showPercent val="0"/>
              <c:showBubbleSize val="0"/>
            </c:dLbl>
            <c:txPr>
              <a:bodyPr/>
              <a:lstStyle/>
              <a:p>
                <a:pPr>
                  <a:defRPr sz="1100" b="0" i="0">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Sheet1!$A$2:$A$6</c:f>
              <c:strCache>
                <c:ptCount val="5"/>
                <c:pt idx="0">
                  <c:v>Companies should be legally obligated to disclose security breaches.</c:v>
                </c:pt>
                <c:pt idx="1">
                  <c:v>Companies that use personal and financial information online should compensate consumers financially if they lose that information because of data breaches.</c:v>
                </c:pt>
                <c:pt idx="2">
                  <c:v>The government should mandate that companies do more to protect all information companies’ use or store online.</c:v>
                </c:pt>
                <c:pt idx="3">
                  <c:v>I feel overwhelmed with the security options &amp; messages online regarding security.</c:v>
                </c:pt>
                <c:pt idx="4">
                  <c:v>The government is adequately regulating the online security of companies that use personal and financial information online. </c:v>
                </c:pt>
              </c:strCache>
            </c:strRef>
          </c:cat>
          <c:val>
            <c:numRef>
              <c:f>Sheet1!$B$2:$B$6</c:f>
              <c:numCache>
                <c:formatCode>0%</c:formatCode>
                <c:ptCount val="5"/>
                <c:pt idx="0">
                  <c:v>0.89219999999999999</c:v>
                </c:pt>
                <c:pt idx="1">
                  <c:v>0.83640000000000003</c:v>
                </c:pt>
                <c:pt idx="2">
                  <c:v>0.70579999999999998</c:v>
                </c:pt>
                <c:pt idx="3">
                  <c:v>0.4506</c:v>
                </c:pt>
                <c:pt idx="4">
                  <c:v>0.217</c:v>
                </c:pt>
              </c:numCache>
            </c:numRef>
          </c:val>
        </c:ser>
        <c:dLbls>
          <c:dLblPos val="inEnd"/>
          <c:showLegendKey val="0"/>
          <c:showVal val="1"/>
          <c:showCatName val="0"/>
          <c:showSerName val="0"/>
          <c:showPercent val="0"/>
          <c:showBubbleSize val="0"/>
        </c:dLbls>
        <c:gapWidth val="50"/>
        <c:axId val="113142400"/>
        <c:axId val="113170304"/>
      </c:barChart>
      <c:catAx>
        <c:axId val="113142400"/>
        <c:scaling>
          <c:orientation val="maxMin"/>
        </c:scaling>
        <c:delete val="0"/>
        <c:axPos val="l"/>
        <c:majorTickMark val="out"/>
        <c:minorTickMark val="none"/>
        <c:tickLblPos val="nextTo"/>
        <c:txPr>
          <a:bodyPr/>
          <a:lstStyle/>
          <a:p>
            <a:pPr algn="r">
              <a:defRPr sz="950">
                <a:solidFill>
                  <a:schemeClr val="tx1"/>
                </a:solidFill>
                <a:latin typeface="+mn-lt"/>
                <a:cs typeface="Arial" pitchFamily="34" charset="0"/>
              </a:defRPr>
            </a:pPr>
            <a:endParaRPr lang="en-US"/>
          </a:p>
        </c:txPr>
        <c:crossAx val="113170304"/>
        <c:crosses val="autoZero"/>
        <c:auto val="1"/>
        <c:lblAlgn val="ctr"/>
        <c:lblOffset val="100"/>
        <c:noMultiLvlLbl val="0"/>
      </c:catAx>
      <c:valAx>
        <c:axId val="113170304"/>
        <c:scaling>
          <c:orientation val="minMax"/>
          <c:max val="1.1000000000000001"/>
          <c:min val="0"/>
        </c:scaling>
        <c:delete val="1"/>
        <c:axPos val="t"/>
        <c:numFmt formatCode="0%" sourceLinked="1"/>
        <c:majorTickMark val="out"/>
        <c:minorTickMark val="none"/>
        <c:tickLblPos val="nextTo"/>
        <c:crossAx val="1131424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Sheet1!$B$1</c:f>
              <c:strCache>
                <c:ptCount val="1"/>
                <c:pt idx="0">
                  <c:v>Q14</c:v>
                </c:pt>
              </c:strCache>
            </c:strRef>
          </c:tx>
          <c:spPr>
            <a:ln>
              <a:solidFill>
                <a:schemeClr val="bg1"/>
              </a:solidFill>
            </a:ln>
            <a:effectLst/>
          </c:spPr>
          <c:dPt>
            <c:idx val="3"/>
            <c:bubble3D val="0"/>
            <c:spPr>
              <a:solidFill>
                <a:schemeClr val="bg1">
                  <a:lumMod val="75000"/>
                </a:schemeClr>
              </a:solidFill>
              <a:ln>
                <a:solidFill>
                  <a:schemeClr val="bg1"/>
                </a:solidFill>
              </a:ln>
              <a:effectLst/>
            </c:spPr>
          </c:dPt>
          <c:dPt>
            <c:idx val="4"/>
            <c:bubble3D val="0"/>
            <c:spPr>
              <a:solidFill>
                <a:schemeClr val="accent5"/>
              </a:solidFill>
              <a:ln>
                <a:solidFill>
                  <a:schemeClr val="bg1"/>
                </a:solidFill>
              </a:ln>
              <a:effectLst/>
            </c:spPr>
          </c:dPt>
          <c:dLbls>
            <c:dLbl>
              <c:idx val="0"/>
              <c:layout>
                <c:manualLayout>
                  <c:x val="-8.1249559044760084E-2"/>
                  <c:y val="0.21253690490739885"/>
                </c:manualLayout>
              </c:layout>
              <c:dLblPos val="bestFit"/>
              <c:showLegendKey val="0"/>
              <c:showVal val="1"/>
              <c:showCatName val="0"/>
              <c:showSerName val="0"/>
              <c:showPercent val="0"/>
              <c:showBubbleSize val="0"/>
            </c:dLbl>
            <c:dLbl>
              <c:idx val="1"/>
              <c:layout>
                <c:manualLayout>
                  <c:x val="-0.20386840074922563"/>
                  <c:y val="8.3783367960925934E-2"/>
                </c:manualLayout>
              </c:layout>
              <c:dLblPos val="bestFit"/>
              <c:showLegendKey val="0"/>
              <c:showVal val="1"/>
              <c:showCatName val="0"/>
              <c:showSerName val="0"/>
              <c:showPercent val="0"/>
              <c:showBubbleSize val="0"/>
            </c:dLbl>
            <c:dLbl>
              <c:idx val="2"/>
              <c:layout>
                <c:manualLayout>
                  <c:x val="0.21948959573223606"/>
                  <c:y val="-5.3050940094161413E-2"/>
                </c:manualLayout>
              </c:layout>
              <c:dLblPos val="bestFit"/>
              <c:showLegendKey val="0"/>
              <c:showVal val="1"/>
              <c:showCatName val="0"/>
              <c:showSerName val="0"/>
              <c:showPercent val="0"/>
              <c:showBubbleSize val="0"/>
            </c:dLbl>
            <c:txPr>
              <a:bodyPr/>
              <a:lstStyle/>
              <a:p>
                <a:pPr>
                  <a:defRPr sz="1600" b="1" i="1">
                    <a:solidFill>
                      <a:schemeClr val="bg1"/>
                    </a:solidFill>
                  </a:defRPr>
                </a:pPr>
                <a:endParaRPr lang="en-US"/>
              </a:p>
            </c:txPr>
            <c:dLblPos val="inEnd"/>
            <c:showLegendKey val="0"/>
            <c:showVal val="1"/>
            <c:showCatName val="0"/>
            <c:showSerName val="0"/>
            <c:showPercent val="0"/>
            <c:showBubbleSize val="0"/>
            <c:showLeaderLines val="1"/>
          </c:dLbls>
          <c:cat>
            <c:strRef>
              <c:f>Sheet1!$A$2:$A$4</c:f>
              <c:strCache>
                <c:ptCount val="3"/>
                <c:pt idx="0">
                  <c:v>I know a lot about it</c:v>
                </c:pt>
                <c:pt idx="1">
                  <c:v>I’ve heard something about it but not exactly sure what is changing</c:v>
                </c:pt>
                <c:pt idx="2">
                  <c:v>I know nothing about it</c:v>
                </c:pt>
              </c:strCache>
            </c:strRef>
          </c:cat>
          <c:val>
            <c:numRef>
              <c:f>Sheet1!$B$2:$B$4</c:f>
              <c:numCache>
                <c:formatCode>0%</c:formatCode>
                <c:ptCount val="3"/>
                <c:pt idx="0">
                  <c:v>6.9599999999999995E-2</c:v>
                </c:pt>
                <c:pt idx="1">
                  <c:v>0.36890000000000001</c:v>
                </c:pt>
                <c:pt idx="2">
                  <c:v>0.5615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2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0267727717911714"/>
          <c:y val="4.7159731733030681E-2"/>
          <c:w val="0.49732272282088286"/>
          <c:h val="0.90568053653393865"/>
        </c:manualLayout>
      </c:layout>
      <c:barChart>
        <c:barDir val="bar"/>
        <c:grouping val="clustered"/>
        <c:varyColors val="0"/>
        <c:ser>
          <c:idx val="0"/>
          <c:order val="0"/>
          <c:tx>
            <c:strRef>
              <c:f>Sheet1!$B$1</c:f>
              <c:strCache>
                <c:ptCount val="1"/>
                <c:pt idx="0">
                  <c:v>Q12</c:v>
                </c:pt>
              </c:strCache>
            </c:strRef>
          </c:tx>
          <c:spPr>
            <a:solidFill>
              <a:schemeClr val="accent1"/>
            </a:solidFill>
          </c:spPr>
          <c:invertIfNegative val="0"/>
          <c:dPt>
            <c:idx val="0"/>
            <c:invertIfNegative val="0"/>
            <c:bubble3D val="0"/>
            <c:spPr>
              <a:solidFill>
                <a:schemeClr val="accent1"/>
              </a:solidFill>
              <a:effectLst>
                <a:outerShdw blurRad="40000" dist="23000" dir="5400000" rotWithShape="0">
                  <a:srgbClr val="000000">
                    <a:alpha val="35000"/>
                  </a:srgbClr>
                </a:outerShdw>
              </a:effectLst>
            </c:spPr>
          </c:dPt>
          <c:dLbls>
            <c:txPr>
              <a:bodyPr/>
              <a:lstStyle/>
              <a:p>
                <a:pPr>
                  <a:defRPr sz="1100" b="0" i="0">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Sheet1!$A$2:$A$7</c:f>
              <c:strCache>
                <c:ptCount val="6"/>
                <c:pt idx="0">
                  <c:v>5</c:v>
                </c:pt>
                <c:pt idx="1">
                  <c:v>20</c:v>
                </c:pt>
                <c:pt idx="2">
                  <c:v>50</c:v>
                </c:pt>
                <c:pt idx="3">
                  <c:v>250</c:v>
                </c:pt>
                <c:pt idx="4">
                  <c:v>500</c:v>
                </c:pt>
                <c:pt idx="5">
                  <c:v>1,000+</c:v>
                </c:pt>
              </c:strCache>
            </c:strRef>
          </c:cat>
          <c:val>
            <c:numRef>
              <c:f>Sheet1!$B$2:$B$7</c:f>
              <c:numCache>
                <c:formatCode>0%</c:formatCode>
                <c:ptCount val="6"/>
                <c:pt idx="0">
                  <c:v>3.15E-2</c:v>
                </c:pt>
                <c:pt idx="1">
                  <c:v>0.1066</c:v>
                </c:pt>
                <c:pt idx="2">
                  <c:v>9.7299999999999998E-2</c:v>
                </c:pt>
                <c:pt idx="3">
                  <c:v>8.5900000000000004E-2</c:v>
                </c:pt>
                <c:pt idx="4">
                  <c:v>6.88E-2</c:v>
                </c:pt>
                <c:pt idx="5">
                  <c:v>0.32479999999999998</c:v>
                </c:pt>
              </c:numCache>
            </c:numRef>
          </c:val>
        </c:ser>
        <c:dLbls>
          <c:dLblPos val="inEnd"/>
          <c:showLegendKey val="0"/>
          <c:showVal val="1"/>
          <c:showCatName val="0"/>
          <c:showSerName val="0"/>
          <c:showPercent val="0"/>
          <c:showBubbleSize val="0"/>
        </c:dLbls>
        <c:gapWidth val="50"/>
        <c:axId val="112826240"/>
        <c:axId val="112837760"/>
      </c:barChart>
      <c:catAx>
        <c:axId val="112826240"/>
        <c:scaling>
          <c:orientation val="maxMin"/>
        </c:scaling>
        <c:delete val="0"/>
        <c:axPos val="l"/>
        <c:numFmt formatCode="@" sourceLinked="1"/>
        <c:majorTickMark val="out"/>
        <c:minorTickMark val="none"/>
        <c:tickLblPos val="nextTo"/>
        <c:txPr>
          <a:bodyPr/>
          <a:lstStyle/>
          <a:p>
            <a:pPr algn="r">
              <a:defRPr sz="1000">
                <a:solidFill>
                  <a:schemeClr val="tx1"/>
                </a:solidFill>
                <a:latin typeface="+mn-lt"/>
                <a:cs typeface="Arial" pitchFamily="34" charset="0"/>
              </a:defRPr>
            </a:pPr>
            <a:endParaRPr lang="en-US"/>
          </a:p>
        </c:txPr>
        <c:crossAx val="112837760"/>
        <c:crosses val="autoZero"/>
        <c:auto val="1"/>
        <c:lblAlgn val="ctr"/>
        <c:lblOffset val="100"/>
        <c:noMultiLvlLbl val="0"/>
      </c:catAx>
      <c:valAx>
        <c:axId val="112837760"/>
        <c:scaling>
          <c:orientation val="minMax"/>
          <c:max val="0.60000000000000009"/>
          <c:min val="0"/>
        </c:scaling>
        <c:delete val="1"/>
        <c:axPos val="t"/>
        <c:numFmt formatCode="0%" sourceLinked="1"/>
        <c:majorTickMark val="out"/>
        <c:minorTickMark val="none"/>
        <c:tickLblPos val="nextTo"/>
        <c:crossAx val="1128262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0267727717911714"/>
          <c:y val="4.7159731733030681E-2"/>
          <c:w val="0.49732272282088286"/>
          <c:h val="0.90568053653393865"/>
        </c:manualLayout>
      </c:layout>
      <c:barChart>
        <c:barDir val="bar"/>
        <c:grouping val="clustered"/>
        <c:varyColors val="0"/>
        <c:ser>
          <c:idx val="0"/>
          <c:order val="0"/>
          <c:tx>
            <c:strRef>
              <c:f>Sheet1!$B$1</c:f>
              <c:strCache>
                <c:ptCount val="1"/>
                <c:pt idx="0">
                  <c:v>Q13</c:v>
                </c:pt>
              </c:strCache>
            </c:strRef>
          </c:tx>
          <c:spPr>
            <a:solidFill>
              <a:schemeClr val="accent1"/>
            </a:solidFill>
          </c:spPr>
          <c:invertIfNegative val="0"/>
          <c:dPt>
            <c:idx val="0"/>
            <c:invertIfNegative val="0"/>
            <c:bubble3D val="0"/>
            <c:spPr>
              <a:solidFill>
                <a:schemeClr val="accent1"/>
              </a:solidFill>
              <a:effectLst>
                <a:outerShdw blurRad="40000" dist="23000" dir="5400000" rotWithShape="0">
                  <a:srgbClr val="000000">
                    <a:alpha val="35000"/>
                  </a:srgbClr>
                </a:outerShdw>
              </a:effectLst>
            </c:spPr>
          </c:dPt>
          <c:dLbls>
            <c:txPr>
              <a:bodyPr/>
              <a:lstStyle/>
              <a:p>
                <a:pPr>
                  <a:defRPr sz="1100" b="0" i="0">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Sheet1!$A$2:$A$8</c:f>
              <c:strCache>
                <c:ptCount val="7"/>
                <c:pt idx="0">
                  <c:v>5</c:v>
                </c:pt>
                <c:pt idx="1">
                  <c:v>20</c:v>
                </c:pt>
                <c:pt idx="2">
                  <c:v>50</c:v>
                </c:pt>
                <c:pt idx="3">
                  <c:v>250</c:v>
                </c:pt>
                <c:pt idx="4">
                  <c:v>500</c:v>
                </c:pt>
                <c:pt idx="5">
                  <c:v>1,000</c:v>
                </c:pt>
                <c:pt idx="6">
                  <c:v>Unlimited</c:v>
                </c:pt>
              </c:strCache>
            </c:strRef>
          </c:cat>
          <c:val>
            <c:numRef>
              <c:f>Sheet1!$B$2:$B$8</c:f>
              <c:numCache>
                <c:formatCode>0%</c:formatCode>
                <c:ptCount val="7"/>
                <c:pt idx="0">
                  <c:v>1.04E-2</c:v>
                </c:pt>
                <c:pt idx="1">
                  <c:v>3.73E-2</c:v>
                </c:pt>
                <c:pt idx="2">
                  <c:v>7.2900000000000006E-2</c:v>
                </c:pt>
                <c:pt idx="3">
                  <c:v>7.8399999999999997E-2</c:v>
                </c:pt>
                <c:pt idx="4">
                  <c:v>5.949999999999999E-2</c:v>
                </c:pt>
                <c:pt idx="5">
                  <c:v>9.3799999999999994E-2</c:v>
                </c:pt>
                <c:pt idx="6">
                  <c:v>0.39810000000000001</c:v>
                </c:pt>
              </c:numCache>
            </c:numRef>
          </c:val>
        </c:ser>
        <c:dLbls>
          <c:dLblPos val="inEnd"/>
          <c:showLegendKey val="0"/>
          <c:showVal val="1"/>
          <c:showCatName val="0"/>
          <c:showSerName val="0"/>
          <c:showPercent val="0"/>
          <c:showBubbleSize val="0"/>
        </c:dLbls>
        <c:gapWidth val="50"/>
        <c:axId val="112864640"/>
        <c:axId val="112880256"/>
      </c:barChart>
      <c:catAx>
        <c:axId val="112864640"/>
        <c:scaling>
          <c:orientation val="maxMin"/>
        </c:scaling>
        <c:delete val="0"/>
        <c:axPos val="l"/>
        <c:numFmt formatCode="@" sourceLinked="1"/>
        <c:majorTickMark val="out"/>
        <c:minorTickMark val="none"/>
        <c:tickLblPos val="nextTo"/>
        <c:txPr>
          <a:bodyPr/>
          <a:lstStyle/>
          <a:p>
            <a:pPr algn="r">
              <a:defRPr sz="1000">
                <a:solidFill>
                  <a:schemeClr val="tx1"/>
                </a:solidFill>
                <a:latin typeface="+mn-lt"/>
                <a:cs typeface="Arial" pitchFamily="34" charset="0"/>
              </a:defRPr>
            </a:pPr>
            <a:endParaRPr lang="en-US"/>
          </a:p>
        </c:txPr>
        <c:crossAx val="112880256"/>
        <c:crosses val="autoZero"/>
        <c:auto val="1"/>
        <c:lblAlgn val="ctr"/>
        <c:lblOffset val="100"/>
        <c:noMultiLvlLbl val="0"/>
      </c:catAx>
      <c:valAx>
        <c:axId val="112880256"/>
        <c:scaling>
          <c:orientation val="minMax"/>
          <c:max val="0.60000000000000009"/>
          <c:min val="0"/>
        </c:scaling>
        <c:delete val="1"/>
        <c:axPos val="t"/>
        <c:numFmt formatCode="0%" sourceLinked="1"/>
        <c:majorTickMark val="out"/>
        <c:minorTickMark val="none"/>
        <c:tickLblPos val="nextTo"/>
        <c:crossAx val="1128646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0267727717911714"/>
          <c:y val="4.7159731733030681E-2"/>
          <c:w val="0.49732272282088286"/>
          <c:h val="0.90568053653393865"/>
        </c:manualLayout>
      </c:layout>
      <c:barChart>
        <c:barDir val="bar"/>
        <c:grouping val="clustered"/>
        <c:varyColors val="0"/>
        <c:ser>
          <c:idx val="0"/>
          <c:order val="0"/>
          <c:tx>
            <c:strRef>
              <c:f>Sheet1!$B$1</c:f>
              <c:strCache>
                <c:ptCount val="1"/>
                <c:pt idx="0">
                  <c:v>Q12</c:v>
                </c:pt>
              </c:strCache>
            </c:strRef>
          </c:tx>
          <c:spPr>
            <a:solidFill>
              <a:schemeClr val="accent1"/>
            </a:solidFill>
          </c:spPr>
          <c:invertIfNegative val="0"/>
          <c:dPt>
            <c:idx val="0"/>
            <c:invertIfNegative val="0"/>
            <c:bubble3D val="0"/>
            <c:spPr>
              <a:solidFill>
                <a:schemeClr val="accent1"/>
              </a:solidFill>
              <a:effectLst>
                <a:outerShdw blurRad="40000" dist="23000" dir="5400000" rotWithShape="0">
                  <a:srgbClr val="000000">
                    <a:alpha val="35000"/>
                  </a:srgbClr>
                </a:outerShdw>
              </a:effectLst>
            </c:spPr>
          </c:dPt>
          <c:dLbls>
            <c:txPr>
              <a:bodyPr/>
              <a:lstStyle/>
              <a:p>
                <a:pPr>
                  <a:defRPr sz="1100" b="0" i="0">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c:f>
              <c:strCache>
                <c:ptCount val="1"/>
                <c:pt idx="0">
                  <c:v>Don’t know</c:v>
                </c:pt>
              </c:strCache>
            </c:strRef>
          </c:cat>
          <c:val>
            <c:numRef>
              <c:f>Sheet1!$B$2</c:f>
              <c:numCache>
                <c:formatCode>0%</c:formatCode>
                <c:ptCount val="1"/>
                <c:pt idx="0">
                  <c:v>0.28510000000000002</c:v>
                </c:pt>
              </c:numCache>
            </c:numRef>
          </c:val>
        </c:ser>
        <c:dLbls>
          <c:dLblPos val="inEnd"/>
          <c:showLegendKey val="0"/>
          <c:showVal val="1"/>
          <c:showCatName val="0"/>
          <c:showSerName val="0"/>
          <c:showPercent val="0"/>
          <c:showBubbleSize val="0"/>
        </c:dLbls>
        <c:gapWidth val="50"/>
        <c:axId val="112936064"/>
        <c:axId val="112951680"/>
      </c:barChart>
      <c:catAx>
        <c:axId val="112936064"/>
        <c:scaling>
          <c:orientation val="maxMin"/>
        </c:scaling>
        <c:delete val="0"/>
        <c:axPos val="l"/>
        <c:numFmt formatCode="@" sourceLinked="1"/>
        <c:majorTickMark val="out"/>
        <c:minorTickMark val="none"/>
        <c:tickLblPos val="nextTo"/>
        <c:txPr>
          <a:bodyPr/>
          <a:lstStyle/>
          <a:p>
            <a:pPr algn="r">
              <a:defRPr sz="1000">
                <a:solidFill>
                  <a:schemeClr val="tx1"/>
                </a:solidFill>
                <a:latin typeface="+mn-lt"/>
                <a:cs typeface="Arial" pitchFamily="34" charset="0"/>
              </a:defRPr>
            </a:pPr>
            <a:endParaRPr lang="en-US"/>
          </a:p>
        </c:txPr>
        <c:crossAx val="112951680"/>
        <c:crosses val="autoZero"/>
        <c:auto val="1"/>
        <c:lblAlgn val="ctr"/>
        <c:lblOffset val="100"/>
        <c:noMultiLvlLbl val="0"/>
      </c:catAx>
      <c:valAx>
        <c:axId val="112951680"/>
        <c:scaling>
          <c:orientation val="minMax"/>
          <c:max val="0.60000000000000009"/>
          <c:min val="0"/>
        </c:scaling>
        <c:delete val="1"/>
        <c:axPos val="t"/>
        <c:numFmt formatCode="0%" sourceLinked="1"/>
        <c:majorTickMark val="out"/>
        <c:minorTickMark val="none"/>
        <c:tickLblPos val="nextTo"/>
        <c:crossAx val="1129360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0267727717911714"/>
          <c:y val="4.7159731733030681E-2"/>
          <c:w val="0.49732272282088286"/>
          <c:h val="0.90568053653393865"/>
        </c:manualLayout>
      </c:layout>
      <c:barChart>
        <c:barDir val="bar"/>
        <c:grouping val="clustered"/>
        <c:varyColors val="0"/>
        <c:ser>
          <c:idx val="0"/>
          <c:order val="0"/>
          <c:tx>
            <c:strRef>
              <c:f>Sheet1!$B$1</c:f>
              <c:strCache>
                <c:ptCount val="1"/>
                <c:pt idx="0">
                  <c:v>Q12</c:v>
                </c:pt>
              </c:strCache>
            </c:strRef>
          </c:tx>
          <c:spPr>
            <a:solidFill>
              <a:schemeClr val="accent1"/>
            </a:solidFill>
          </c:spPr>
          <c:invertIfNegative val="0"/>
          <c:dPt>
            <c:idx val="0"/>
            <c:invertIfNegative val="0"/>
            <c:bubble3D val="0"/>
            <c:spPr>
              <a:solidFill>
                <a:schemeClr val="accent1"/>
              </a:solidFill>
              <a:effectLst>
                <a:outerShdw blurRad="40000" dist="23000" dir="5400000" rotWithShape="0">
                  <a:srgbClr val="000000">
                    <a:alpha val="35000"/>
                  </a:srgbClr>
                </a:outerShdw>
              </a:effectLst>
            </c:spPr>
          </c:dPt>
          <c:dLbls>
            <c:txPr>
              <a:bodyPr/>
              <a:lstStyle/>
              <a:p>
                <a:pPr>
                  <a:defRPr sz="1100" b="0" i="0">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c:f>
              <c:strCache>
                <c:ptCount val="1"/>
                <c:pt idx="0">
                  <c:v>Don’t know</c:v>
                </c:pt>
              </c:strCache>
            </c:strRef>
          </c:cat>
          <c:val>
            <c:numRef>
              <c:f>Sheet1!$B$2</c:f>
              <c:numCache>
                <c:formatCode>0%</c:formatCode>
                <c:ptCount val="1"/>
                <c:pt idx="0">
                  <c:v>0.28510000000000002</c:v>
                </c:pt>
              </c:numCache>
            </c:numRef>
          </c:val>
        </c:ser>
        <c:dLbls>
          <c:dLblPos val="inEnd"/>
          <c:showLegendKey val="0"/>
          <c:showVal val="1"/>
          <c:showCatName val="0"/>
          <c:showSerName val="0"/>
          <c:showPercent val="0"/>
          <c:showBubbleSize val="0"/>
        </c:dLbls>
        <c:gapWidth val="50"/>
        <c:axId val="105399040"/>
        <c:axId val="105400192"/>
      </c:barChart>
      <c:catAx>
        <c:axId val="105399040"/>
        <c:scaling>
          <c:orientation val="maxMin"/>
        </c:scaling>
        <c:delete val="0"/>
        <c:axPos val="l"/>
        <c:numFmt formatCode="@" sourceLinked="1"/>
        <c:majorTickMark val="out"/>
        <c:minorTickMark val="none"/>
        <c:tickLblPos val="nextTo"/>
        <c:txPr>
          <a:bodyPr/>
          <a:lstStyle/>
          <a:p>
            <a:pPr algn="r">
              <a:defRPr sz="1000">
                <a:solidFill>
                  <a:schemeClr val="tx1"/>
                </a:solidFill>
                <a:latin typeface="+mn-lt"/>
                <a:cs typeface="Arial" pitchFamily="34" charset="0"/>
              </a:defRPr>
            </a:pPr>
            <a:endParaRPr lang="en-US"/>
          </a:p>
        </c:txPr>
        <c:crossAx val="105400192"/>
        <c:crosses val="autoZero"/>
        <c:auto val="1"/>
        <c:lblAlgn val="ctr"/>
        <c:lblOffset val="100"/>
        <c:noMultiLvlLbl val="0"/>
      </c:catAx>
      <c:valAx>
        <c:axId val="105400192"/>
        <c:scaling>
          <c:orientation val="minMax"/>
          <c:max val="0.60000000000000009"/>
          <c:min val="0"/>
        </c:scaling>
        <c:delete val="1"/>
        <c:axPos val="t"/>
        <c:numFmt formatCode="0%" sourceLinked="1"/>
        <c:majorTickMark val="out"/>
        <c:minorTickMark val="none"/>
        <c:tickLblPos val="nextTo"/>
        <c:crossAx val="1053990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Q15</c:v>
                </c:pt>
              </c:strCache>
            </c:strRef>
          </c:tx>
          <c:spPr>
            <a:scene3d>
              <a:camera prst="orthographicFront"/>
              <a:lightRig rig="threePt" dir="t">
                <a:rot lat="0" lon="0" rev="1200000"/>
              </a:lightRig>
            </a:scene3d>
            <a:sp3d>
              <a:bevelT w="63500" h="25400"/>
            </a:sp3d>
          </c:spPr>
          <c:invertIfNegative val="0"/>
          <c:dPt>
            <c:idx val="0"/>
            <c:invertIfNegative val="0"/>
            <c:bubble3D val="0"/>
            <c:spPr>
              <a:solidFill>
                <a:schemeClr val="accent5"/>
              </a:solidFill>
              <a:scene3d>
                <a:camera prst="orthographicFront"/>
                <a:lightRig rig="threePt" dir="t">
                  <a:rot lat="0" lon="0" rev="1200000"/>
                </a:lightRig>
              </a:scene3d>
              <a:sp3d>
                <a:bevelT w="63500" h="25400"/>
              </a:sp3d>
            </c:spPr>
          </c:dPt>
          <c:dPt>
            <c:idx val="1"/>
            <c:invertIfNegative val="0"/>
            <c:bubble3D val="0"/>
            <c:spPr>
              <a:solidFill>
                <a:schemeClr val="accent5"/>
              </a:solidFill>
              <a:scene3d>
                <a:camera prst="orthographicFront"/>
                <a:lightRig rig="threePt" dir="t">
                  <a:rot lat="0" lon="0" rev="1200000"/>
                </a:lightRig>
              </a:scene3d>
              <a:sp3d>
                <a:bevelT w="63500" h="25400"/>
              </a:sp3d>
            </c:spPr>
          </c:dPt>
          <c:dPt>
            <c:idx val="3"/>
            <c:invertIfNegative val="0"/>
            <c:bubble3D val="0"/>
            <c:spPr>
              <a:solidFill>
                <a:srgbClr val="FF0000"/>
              </a:solidFill>
              <a:scene3d>
                <a:camera prst="orthographicFront"/>
                <a:lightRig rig="threePt" dir="t">
                  <a:rot lat="0" lon="0" rev="1200000"/>
                </a:lightRig>
              </a:scene3d>
              <a:sp3d>
                <a:bevelT w="63500" h="25400"/>
              </a:sp3d>
            </c:spPr>
          </c:dPt>
          <c:dPt>
            <c:idx val="4"/>
            <c:invertIfNegative val="0"/>
            <c:bubble3D val="0"/>
            <c:spPr>
              <a:solidFill>
                <a:srgbClr val="FF0000"/>
              </a:solidFill>
              <a:scene3d>
                <a:camera prst="orthographicFront"/>
                <a:lightRig rig="threePt" dir="t">
                  <a:rot lat="0" lon="0" rev="1200000"/>
                </a:lightRig>
              </a:scene3d>
              <a:sp3d>
                <a:bevelT w="63500" h="25400"/>
              </a:sp3d>
            </c:spPr>
          </c:dPt>
          <c:cat>
            <c:strRef>
              <c:f>Sheet1!$A$2:$A$6</c:f>
              <c:strCache>
                <c:ptCount val="5"/>
                <c:pt idx="0">
                  <c:v>Extremely comfortable</c:v>
                </c:pt>
                <c:pt idx="1">
                  <c:v>Very comfortable</c:v>
                </c:pt>
                <c:pt idx="2">
                  <c:v>Somewhat comfortable</c:v>
                </c:pt>
                <c:pt idx="3">
                  <c:v>Not very comfortable</c:v>
                </c:pt>
                <c:pt idx="4">
                  <c:v>Not at all comfortable</c:v>
                </c:pt>
              </c:strCache>
            </c:strRef>
          </c:cat>
          <c:val>
            <c:numRef>
              <c:f>Sheet1!$B$2:$B$6</c:f>
              <c:numCache>
                <c:formatCode>0%</c:formatCode>
                <c:ptCount val="5"/>
                <c:pt idx="0">
                  <c:v>3.9899999999999998E-2</c:v>
                </c:pt>
                <c:pt idx="1">
                  <c:v>8.7900000000000006E-2</c:v>
                </c:pt>
                <c:pt idx="2">
                  <c:v>0.38119999999999998</c:v>
                </c:pt>
                <c:pt idx="3">
                  <c:v>0.3644</c:v>
                </c:pt>
                <c:pt idx="4">
                  <c:v>0.12659999999999999</c:v>
                </c:pt>
              </c:numCache>
            </c:numRef>
          </c:val>
        </c:ser>
        <c:dLbls>
          <c:dLblPos val="outEnd"/>
          <c:showLegendKey val="0"/>
          <c:showVal val="1"/>
          <c:showCatName val="0"/>
          <c:showSerName val="0"/>
          <c:showPercent val="0"/>
          <c:showBubbleSize val="0"/>
        </c:dLbls>
        <c:gapWidth val="150"/>
        <c:axId val="113028480"/>
        <c:axId val="113042560"/>
      </c:barChart>
      <c:catAx>
        <c:axId val="113028480"/>
        <c:scaling>
          <c:orientation val="minMax"/>
        </c:scaling>
        <c:delete val="0"/>
        <c:axPos val="b"/>
        <c:numFmt formatCode="General" sourceLinked="1"/>
        <c:majorTickMark val="out"/>
        <c:minorTickMark val="none"/>
        <c:tickLblPos val="nextTo"/>
        <c:txPr>
          <a:bodyPr/>
          <a:lstStyle/>
          <a:p>
            <a:pPr>
              <a:defRPr sz="800"/>
            </a:pPr>
            <a:endParaRPr lang="en-US"/>
          </a:p>
        </c:txPr>
        <c:crossAx val="113042560"/>
        <c:crosses val="autoZero"/>
        <c:auto val="1"/>
        <c:lblAlgn val="ctr"/>
        <c:lblOffset val="100"/>
        <c:noMultiLvlLbl val="0"/>
      </c:catAx>
      <c:valAx>
        <c:axId val="113042560"/>
        <c:scaling>
          <c:orientation val="minMax"/>
          <c:max val="1"/>
          <c:min val="0"/>
        </c:scaling>
        <c:delete val="1"/>
        <c:axPos val="l"/>
        <c:numFmt formatCode="General" sourceLinked="0"/>
        <c:majorTickMark val="out"/>
        <c:minorTickMark val="none"/>
        <c:tickLblPos val="nextTo"/>
        <c:crossAx val="113028480"/>
        <c:crossesAt val="1"/>
        <c:crossBetween val="between"/>
        <c:majorUnit val="10"/>
        <c:minorUnit val="2.0000000000000004E-2"/>
      </c:valAx>
    </c:plotArea>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Sheet1!$B$1</c:f>
              <c:strCache>
                <c:ptCount val="1"/>
                <c:pt idx="0">
                  <c:v>Employment</c:v>
                </c:pt>
              </c:strCache>
            </c:strRef>
          </c:tx>
          <c:spPr>
            <a:ln>
              <a:solidFill>
                <a:schemeClr val="bg1"/>
              </a:solidFill>
            </a:ln>
          </c:spPr>
          <c:dPt>
            <c:idx val="0"/>
            <c:bubble3D val="0"/>
            <c:spPr>
              <a:solidFill>
                <a:schemeClr val="accent1"/>
              </a:solidFill>
              <a:ln>
                <a:solidFill>
                  <a:schemeClr val="bg1"/>
                </a:solidFill>
              </a:ln>
              <a:scene3d>
                <a:camera prst="orthographicFront"/>
                <a:lightRig rig="threePt" dir="t">
                  <a:rot lat="0" lon="0" rev="0"/>
                </a:lightRig>
              </a:scene3d>
              <a:sp3d>
                <a:bevelT w="0" h="0"/>
              </a:sp3d>
            </c:spPr>
          </c:dPt>
          <c:dPt>
            <c:idx val="1"/>
            <c:bubble3D val="0"/>
            <c:spPr>
              <a:solidFill>
                <a:schemeClr val="accent2"/>
              </a:solidFill>
              <a:ln>
                <a:solidFill>
                  <a:schemeClr val="bg1"/>
                </a:solidFill>
              </a:ln>
              <a:scene3d>
                <a:camera prst="orthographicFront"/>
                <a:lightRig rig="threePt" dir="t"/>
              </a:scene3d>
              <a:sp3d>
                <a:bevelT w="0" h="0"/>
              </a:sp3d>
            </c:spPr>
          </c:dPt>
          <c:dPt>
            <c:idx val="2"/>
            <c:bubble3D val="0"/>
            <c:spPr>
              <a:ln>
                <a:solidFill>
                  <a:schemeClr val="bg1"/>
                </a:solidFill>
              </a:ln>
              <a:scene3d>
                <a:camera prst="orthographicFront"/>
                <a:lightRig rig="threePt" dir="t"/>
              </a:scene3d>
              <a:sp3d>
                <a:bevelT w="0" h="0"/>
              </a:sp3d>
            </c:spPr>
          </c:dPt>
          <c:dPt>
            <c:idx val="3"/>
            <c:bubble3D val="0"/>
            <c:spPr>
              <a:solidFill>
                <a:schemeClr val="bg1">
                  <a:lumMod val="75000"/>
                </a:schemeClr>
              </a:solidFill>
              <a:ln>
                <a:solidFill>
                  <a:schemeClr val="bg1"/>
                </a:solidFill>
              </a:ln>
            </c:spPr>
          </c:dPt>
          <c:dLbls>
            <c:dLbl>
              <c:idx val="0"/>
              <c:layout>
                <c:manualLayout>
                  <c:x val="-0.24119365514093347"/>
                  <c:y val="-0.13283225960391315"/>
                </c:manualLayout>
              </c:layout>
              <c:dLblPos val="bestFit"/>
              <c:showLegendKey val="0"/>
              <c:showVal val="1"/>
              <c:showCatName val="0"/>
              <c:showSerName val="0"/>
              <c:showPercent val="0"/>
              <c:showBubbleSize val="0"/>
            </c:dLbl>
            <c:dLbl>
              <c:idx val="1"/>
              <c:layout>
                <c:manualLayout>
                  <c:x val="0.15637481456122332"/>
                  <c:y val="-3.9006203769983226E-2"/>
                </c:manualLayout>
              </c:layout>
              <c:dLblPos val="bestFit"/>
              <c:showLegendKey val="0"/>
              <c:showVal val="1"/>
              <c:showCatName val="0"/>
              <c:showSerName val="0"/>
              <c:showPercent val="0"/>
              <c:showBubbleSize val="0"/>
            </c:dLbl>
            <c:dLbl>
              <c:idx val="2"/>
              <c:layout>
                <c:manualLayout>
                  <c:x val="0.19519200045646468"/>
                  <c:y val="0.22627922930088284"/>
                </c:manualLayout>
              </c:layout>
              <c:dLblPos val="bestFit"/>
              <c:showLegendKey val="0"/>
              <c:showVal val="1"/>
              <c:showCatName val="0"/>
              <c:showSerName val="0"/>
              <c:showPercent val="0"/>
              <c:showBubbleSize val="0"/>
            </c:dLbl>
            <c:dLbl>
              <c:idx val="3"/>
              <c:layout>
                <c:manualLayout>
                  <c:x val="4.9216877781581653E-2"/>
                  <c:y val="0.15894774516821761"/>
                </c:manualLayout>
              </c:layout>
              <c:dLblPos val="bestFit"/>
              <c:showLegendKey val="0"/>
              <c:showVal val="1"/>
              <c:showCatName val="0"/>
              <c:showSerName val="0"/>
              <c:showPercent val="0"/>
              <c:showBubbleSize val="0"/>
            </c:dLbl>
            <c:txPr>
              <a:bodyPr/>
              <a:lstStyle/>
              <a:p>
                <a:pPr>
                  <a:defRPr sz="1600" b="1" i="0">
                    <a:solidFill>
                      <a:schemeClr val="bg1"/>
                    </a:solidFill>
                  </a:defRPr>
                </a:pPr>
                <a:endParaRPr lang="en-US"/>
              </a:p>
            </c:txPr>
            <c:dLblPos val="inEnd"/>
            <c:showLegendKey val="0"/>
            <c:showVal val="1"/>
            <c:showCatName val="0"/>
            <c:showSerName val="0"/>
            <c:showPercent val="0"/>
            <c:showBubbleSize val="0"/>
            <c:showLeaderLines val="1"/>
          </c:dLbls>
          <c:cat>
            <c:strRef>
              <c:f>Sheet1!$A$2:$A$5</c:f>
              <c:strCache>
                <c:ptCount val="4"/>
                <c:pt idx="0">
                  <c:v>Employed </c:v>
                </c:pt>
                <c:pt idx="1">
                  <c:v>Retired</c:v>
                </c:pt>
                <c:pt idx="2">
                  <c:v>Not employed</c:v>
                </c:pt>
                <c:pt idx="3">
                  <c:v>Student </c:v>
                </c:pt>
              </c:strCache>
            </c:strRef>
          </c:cat>
          <c:val>
            <c:numRef>
              <c:f>Sheet1!$B$2:$B$5</c:f>
              <c:numCache>
                <c:formatCode>0%</c:formatCode>
                <c:ptCount val="4"/>
                <c:pt idx="0">
                  <c:v>0.61160000000000003</c:v>
                </c:pt>
                <c:pt idx="1">
                  <c:v>0.18629999999999999</c:v>
                </c:pt>
                <c:pt idx="2">
                  <c:v>0.15129999999999999</c:v>
                </c:pt>
                <c:pt idx="3">
                  <c:v>5.0799999999999998E-2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2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Q16</c:v>
                </c:pt>
              </c:strCache>
            </c:strRef>
          </c:tx>
          <c:spPr>
            <a:scene3d>
              <a:camera prst="orthographicFront"/>
              <a:lightRig rig="threePt" dir="t">
                <a:rot lat="0" lon="0" rev="1200000"/>
              </a:lightRig>
            </a:scene3d>
            <a:sp3d>
              <a:bevelT w="63500" h="25400"/>
            </a:sp3d>
          </c:spPr>
          <c:dPt>
            <c:idx val="0"/>
            <c:bubble3D val="0"/>
            <c:spPr>
              <a:solidFill>
                <a:srgbClr val="FF0000"/>
              </a:solidFill>
              <a:scene3d>
                <a:camera prst="orthographicFront"/>
                <a:lightRig rig="threePt" dir="t">
                  <a:rot lat="0" lon="0" rev="1200000"/>
                </a:lightRig>
              </a:scene3d>
              <a:sp3d>
                <a:bevelT w="63500" h="25400"/>
              </a:sp3d>
            </c:spPr>
          </c:dPt>
          <c:dPt>
            <c:idx val="1"/>
            <c:bubble3D val="0"/>
            <c:spPr>
              <a:solidFill>
                <a:schemeClr val="bg1">
                  <a:lumMod val="75000"/>
                </a:schemeClr>
              </a:solidFill>
              <a:scene3d>
                <a:camera prst="orthographicFront"/>
                <a:lightRig rig="threePt" dir="t">
                  <a:rot lat="0" lon="0" rev="1200000"/>
                </a:lightRig>
              </a:scene3d>
              <a:sp3d>
                <a:bevelT w="63500" h="25400"/>
              </a:sp3d>
            </c:spPr>
          </c:dPt>
          <c:dPt>
            <c:idx val="2"/>
            <c:bubble3D val="0"/>
            <c:spPr>
              <a:solidFill>
                <a:schemeClr val="accent5"/>
              </a:solidFill>
              <a:scene3d>
                <a:camera prst="orthographicFront"/>
                <a:lightRig rig="threePt" dir="t">
                  <a:rot lat="0" lon="0" rev="1200000"/>
                </a:lightRig>
              </a:scene3d>
              <a:sp3d>
                <a:bevelT w="63500" h="25400"/>
              </a:sp3d>
            </c:spPr>
          </c:dPt>
          <c:dPt>
            <c:idx val="3"/>
            <c:bubble3D val="0"/>
            <c:spPr>
              <a:solidFill>
                <a:schemeClr val="bg1">
                  <a:lumMod val="85000"/>
                </a:schemeClr>
              </a:solidFill>
              <a:scene3d>
                <a:camera prst="orthographicFront"/>
                <a:lightRig rig="threePt" dir="t">
                  <a:rot lat="0" lon="0" rev="1200000"/>
                </a:lightRig>
              </a:scene3d>
              <a:sp3d>
                <a:bevelT w="63500" h="25400"/>
              </a:sp3d>
            </c:spPr>
          </c:dPt>
          <c:dLbls>
            <c:dLbl>
              <c:idx val="0"/>
              <c:layout>
                <c:manualLayout>
                  <c:x val="-0.23699745659262947"/>
                  <c:y val="9.0541595700025804E-2"/>
                </c:manualLayout>
              </c:layout>
              <c:spPr/>
              <c:txPr>
                <a:bodyPr/>
                <a:lstStyle/>
                <a:p>
                  <a:pPr>
                    <a:defRPr sz="1800">
                      <a:solidFill>
                        <a:schemeClr val="bg1"/>
                      </a:solidFill>
                    </a:defRPr>
                  </a:pPr>
                  <a:endParaRPr lang="en-US"/>
                </a:p>
              </c:txPr>
              <c:dLblPos val="bestFit"/>
              <c:showLegendKey val="0"/>
              <c:showVal val="1"/>
              <c:showCatName val="0"/>
              <c:showSerName val="0"/>
              <c:showPercent val="0"/>
              <c:showBubbleSize val="0"/>
            </c:dLbl>
            <c:dLbl>
              <c:idx val="1"/>
              <c:layout>
                <c:manualLayout>
                  <c:x val="0.13846657260727785"/>
                  <c:y val="-0.13352580028914435"/>
                </c:manualLayout>
              </c:layout>
              <c:dLblPos val="bestFit"/>
              <c:showLegendKey val="0"/>
              <c:showVal val="1"/>
              <c:showCatName val="0"/>
              <c:showSerName val="0"/>
              <c:showPercent val="0"/>
              <c:showBubbleSize val="0"/>
            </c:dLbl>
            <c:dLbl>
              <c:idx val="2"/>
              <c:spPr/>
              <c:txPr>
                <a:bodyPr/>
                <a:lstStyle/>
                <a:p>
                  <a:pPr>
                    <a:defRPr sz="1800">
                      <a:solidFill>
                        <a:schemeClr val="bg1"/>
                      </a:solidFill>
                    </a:defRPr>
                  </a:pPr>
                  <a:endParaRPr lang="en-US"/>
                </a:p>
              </c:txPr>
              <c:dLblPos val="inEnd"/>
              <c:showLegendKey val="0"/>
              <c:showVal val="1"/>
              <c:showCatName val="0"/>
              <c:showSerName val="0"/>
              <c:showPercent val="0"/>
              <c:showBubbleSize val="0"/>
            </c:dLbl>
            <c:dLbl>
              <c:idx val="3"/>
              <c:layout>
                <c:manualLayout>
                  <c:x val="0.16482567890476141"/>
                  <c:y val="8.1157475161059131E-2"/>
                </c:manualLayout>
              </c:layout>
              <c:dLblPos val="bestFit"/>
              <c:showLegendKey val="0"/>
              <c:showVal val="1"/>
              <c:showCatName val="0"/>
              <c:showSerName val="0"/>
              <c:showPercent val="0"/>
              <c:showBubbleSize val="0"/>
            </c:dLbl>
            <c:txPr>
              <a:bodyPr/>
              <a:lstStyle/>
              <a:p>
                <a:pPr>
                  <a:defRPr sz="1800"/>
                </a:pPr>
                <a:endParaRPr lang="en-US"/>
              </a:p>
            </c:txPr>
            <c:dLblPos val="inEnd"/>
            <c:showLegendKey val="0"/>
            <c:showVal val="1"/>
            <c:showCatName val="0"/>
            <c:showSerName val="0"/>
            <c:showPercent val="0"/>
            <c:showBubbleSize val="0"/>
            <c:showLeaderLines val="1"/>
          </c:dLbls>
          <c:cat>
            <c:strRef>
              <c:f>Sheet1!$A$2:$A$5</c:f>
              <c:strCache>
                <c:ptCount val="4"/>
                <c:pt idx="0">
                  <c:v>I feel much less secure with these additional domain extensions in use</c:v>
                </c:pt>
                <c:pt idx="1">
                  <c:v>I feel just as secure as before</c:v>
                </c:pt>
                <c:pt idx="2">
                  <c:v>I feel more secure now with these additional domain extensions in use</c:v>
                </c:pt>
                <c:pt idx="3">
                  <c:v>I don't think the new domain names will affect my internet security level</c:v>
                </c:pt>
              </c:strCache>
            </c:strRef>
          </c:cat>
          <c:val>
            <c:numRef>
              <c:f>Sheet1!$B$2:$B$5</c:f>
              <c:numCache>
                <c:formatCode>0%</c:formatCode>
                <c:ptCount val="4"/>
                <c:pt idx="0">
                  <c:v>0.42309999999999998</c:v>
                </c:pt>
                <c:pt idx="1">
                  <c:v>0.3468</c:v>
                </c:pt>
                <c:pt idx="2">
                  <c:v>5.1299999999999998E-2</c:v>
                </c:pt>
                <c:pt idx="3">
                  <c:v>0.17879999999999999</c:v>
                </c:pt>
              </c:numCache>
            </c:numRef>
          </c:val>
        </c:ser>
        <c:dLbls>
          <c:showLegendKey val="0"/>
          <c:showVal val="0"/>
          <c:showCatName val="0"/>
          <c:showSerName val="0"/>
          <c:showPercent val="0"/>
          <c:showBubbleSize val="0"/>
          <c:showLeaderLines val="1"/>
        </c:dLbls>
        <c:firstSliceAng val="348"/>
      </c:pieChart>
    </c:plotArea>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0267727717911714"/>
          <c:y val="4.7159731733030681E-2"/>
          <c:w val="0.49732272282088286"/>
          <c:h val="0.90568053653393865"/>
        </c:manualLayout>
      </c:layout>
      <c:barChart>
        <c:barDir val="bar"/>
        <c:grouping val="clustered"/>
        <c:varyColors val="0"/>
        <c:ser>
          <c:idx val="0"/>
          <c:order val="0"/>
          <c:tx>
            <c:strRef>
              <c:f>Sheet1!$B$1</c:f>
              <c:strCache>
                <c:ptCount val="1"/>
                <c:pt idx="0">
                  <c:v>Q17</c:v>
                </c:pt>
              </c:strCache>
            </c:strRef>
          </c:tx>
          <c:spPr>
            <a:solidFill>
              <a:schemeClr val="accent1"/>
            </a:solidFill>
          </c:spPr>
          <c:invertIfNegative val="0"/>
          <c:dPt>
            <c:idx val="0"/>
            <c:invertIfNegative val="0"/>
            <c:bubble3D val="0"/>
            <c:spPr>
              <a:solidFill>
                <a:schemeClr val="accent1"/>
              </a:solidFill>
              <a:effectLst>
                <a:outerShdw blurRad="40000" dist="23000" dir="5400000" rotWithShape="0">
                  <a:srgbClr val="000000">
                    <a:alpha val="35000"/>
                  </a:srgbClr>
                </a:outerShdw>
              </a:effectLst>
            </c:spPr>
          </c:dPt>
          <c:dLbls>
            <c:txPr>
              <a:bodyPr/>
              <a:lstStyle/>
              <a:p>
                <a:pPr>
                  <a:defRPr sz="1100" b="0" i="0">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Sheet1!$A$2:$A$6</c:f>
              <c:strCache>
                <c:ptCount val="5"/>
                <c:pt idx="0">
                  <c:v>The brand/company clearly communicates the steps to take to secure your personal information within the website</c:v>
                </c:pt>
                <c:pt idx="1">
                  <c:v>The website has a branded logo indicating that it's a safe site</c:v>
                </c:pt>
                <c:pt idx="2">
                  <c:v>It is evident to visitors that the website adheres to a set standard of security regulations</c:v>
                </c:pt>
                <c:pt idx="3">
                  <c:v>Other</c:v>
                </c:pt>
                <c:pt idx="4">
                  <c:v>None of the above - I would not be less likely to visit a site with a new gTLD</c:v>
                </c:pt>
              </c:strCache>
            </c:strRef>
          </c:cat>
          <c:val>
            <c:numRef>
              <c:f>Sheet1!$B$2:$B$6</c:f>
              <c:numCache>
                <c:formatCode>0%</c:formatCode>
                <c:ptCount val="5"/>
                <c:pt idx="0">
                  <c:v>0.4511</c:v>
                </c:pt>
                <c:pt idx="1">
                  <c:v>0.42449999999999993</c:v>
                </c:pt>
                <c:pt idx="2">
                  <c:v>0.40720000000000001</c:v>
                </c:pt>
                <c:pt idx="3">
                  <c:v>2.9700000000000001E-2</c:v>
                </c:pt>
                <c:pt idx="4">
                  <c:v>0.22699999999999998</c:v>
                </c:pt>
              </c:numCache>
            </c:numRef>
          </c:val>
        </c:ser>
        <c:dLbls>
          <c:dLblPos val="inEnd"/>
          <c:showLegendKey val="0"/>
          <c:showVal val="1"/>
          <c:showCatName val="0"/>
          <c:showSerName val="0"/>
          <c:showPercent val="0"/>
          <c:showBubbleSize val="0"/>
        </c:dLbls>
        <c:gapWidth val="50"/>
        <c:axId val="115461504"/>
        <c:axId val="115473024"/>
      </c:barChart>
      <c:catAx>
        <c:axId val="115461504"/>
        <c:scaling>
          <c:orientation val="maxMin"/>
        </c:scaling>
        <c:delete val="0"/>
        <c:axPos val="l"/>
        <c:majorTickMark val="out"/>
        <c:minorTickMark val="none"/>
        <c:tickLblPos val="nextTo"/>
        <c:txPr>
          <a:bodyPr/>
          <a:lstStyle/>
          <a:p>
            <a:pPr algn="r">
              <a:defRPr sz="1050">
                <a:solidFill>
                  <a:schemeClr val="tx1"/>
                </a:solidFill>
                <a:latin typeface="+mn-lt"/>
                <a:cs typeface="Arial" pitchFamily="34" charset="0"/>
              </a:defRPr>
            </a:pPr>
            <a:endParaRPr lang="en-US"/>
          </a:p>
        </c:txPr>
        <c:crossAx val="115473024"/>
        <c:crosses val="autoZero"/>
        <c:auto val="1"/>
        <c:lblAlgn val="ctr"/>
        <c:lblOffset val="100"/>
        <c:noMultiLvlLbl val="0"/>
      </c:catAx>
      <c:valAx>
        <c:axId val="115473024"/>
        <c:scaling>
          <c:orientation val="minMax"/>
          <c:max val="1"/>
          <c:min val="0"/>
        </c:scaling>
        <c:delete val="1"/>
        <c:axPos val="t"/>
        <c:numFmt formatCode="0%" sourceLinked="1"/>
        <c:majorTickMark val="out"/>
        <c:minorTickMark val="none"/>
        <c:tickLblPos val="nextTo"/>
        <c:crossAx val="115461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7653077082469952"/>
          <c:y val="4.7159731733030681E-2"/>
          <c:w val="0.52346922917530048"/>
          <c:h val="0.90568053653393865"/>
        </c:manualLayout>
      </c:layout>
      <c:barChart>
        <c:barDir val="bar"/>
        <c:grouping val="clustered"/>
        <c:varyColors val="0"/>
        <c:ser>
          <c:idx val="0"/>
          <c:order val="0"/>
          <c:tx>
            <c:strRef>
              <c:f>Sheet1!$B$1</c:f>
              <c:strCache>
                <c:ptCount val="1"/>
                <c:pt idx="0">
                  <c:v>T2B</c:v>
                </c:pt>
              </c:strCache>
            </c:strRef>
          </c:tx>
          <c:spPr>
            <a:solidFill>
              <a:schemeClr val="accent1"/>
            </a:solidFill>
            <a:scene3d>
              <a:camera prst="orthographicFront"/>
              <a:lightRig rig="threePt" dir="t">
                <a:rot lat="0" lon="0" rev="1200000"/>
              </a:lightRig>
            </a:scene3d>
            <a:sp3d>
              <a:bevelT w="63500" h="25400"/>
            </a:sp3d>
          </c:spPr>
          <c:invertIfNegative val="0"/>
          <c:dLbls>
            <c:txPr>
              <a:bodyPr/>
              <a:lstStyle/>
              <a:p>
                <a:pPr>
                  <a:defRPr sz="1400" b="0" i="0">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Sheet1!$A$2:$A$4</c:f>
              <c:strCache>
                <c:ptCount val="3"/>
                <c:pt idx="0">
                  <c:v>Feel safer doing business with brands/companies in this community than those that are not</c:v>
                </c:pt>
                <c:pt idx="1">
                  <c:v>Be more likely to do business with brands/companies in this community in the future</c:v>
                </c:pt>
                <c:pt idx="2">
                  <c:v>Consider switching from brands/companies not in this community to brands/companies within the community</c:v>
                </c:pt>
              </c:strCache>
            </c:strRef>
          </c:cat>
          <c:val>
            <c:numRef>
              <c:f>Sheet1!$B$2:$B$4</c:f>
              <c:numCache>
                <c:formatCode>0%</c:formatCode>
                <c:ptCount val="3"/>
                <c:pt idx="0">
                  <c:v>0.71419999999999983</c:v>
                </c:pt>
                <c:pt idx="1">
                  <c:v>0.6794</c:v>
                </c:pt>
                <c:pt idx="2">
                  <c:v>0.51459999999999995</c:v>
                </c:pt>
              </c:numCache>
            </c:numRef>
          </c:val>
        </c:ser>
        <c:dLbls>
          <c:dLblPos val="inEnd"/>
          <c:showLegendKey val="0"/>
          <c:showVal val="1"/>
          <c:showCatName val="0"/>
          <c:showSerName val="0"/>
          <c:showPercent val="0"/>
          <c:showBubbleSize val="0"/>
        </c:dLbls>
        <c:gapWidth val="50"/>
        <c:axId val="105161088"/>
        <c:axId val="105163776"/>
      </c:barChart>
      <c:catAx>
        <c:axId val="105161088"/>
        <c:scaling>
          <c:orientation val="maxMin"/>
        </c:scaling>
        <c:delete val="0"/>
        <c:axPos val="l"/>
        <c:majorTickMark val="out"/>
        <c:minorTickMark val="none"/>
        <c:tickLblPos val="nextTo"/>
        <c:txPr>
          <a:bodyPr/>
          <a:lstStyle/>
          <a:p>
            <a:pPr algn="r">
              <a:defRPr sz="1100">
                <a:solidFill>
                  <a:schemeClr val="tx1"/>
                </a:solidFill>
                <a:latin typeface="+mn-lt"/>
                <a:cs typeface="Arial" pitchFamily="34" charset="0"/>
              </a:defRPr>
            </a:pPr>
            <a:endParaRPr lang="en-US"/>
          </a:p>
        </c:txPr>
        <c:crossAx val="105163776"/>
        <c:crosses val="autoZero"/>
        <c:auto val="1"/>
        <c:lblAlgn val="ctr"/>
        <c:lblOffset val="100"/>
        <c:noMultiLvlLbl val="0"/>
      </c:catAx>
      <c:valAx>
        <c:axId val="105163776"/>
        <c:scaling>
          <c:orientation val="minMax"/>
          <c:max val="1"/>
          <c:min val="0"/>
        </c:scaling>
        <c:delete val="1"/>
        <c:axPos val="t"/>
        <c:numFmt formatCode="0%" sourceLinked="1"/>
        <c:majorTickMark val="out"/>
        <c:minorTickMark val="none"/>
        <c:tickLblPos val="nextTo"/>
        <c:crossAx val="1051610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1484889870564898"/>
          <c:y val="4.7159731733030681E-2"/>
          <c:w val="0.43116176859048938"/>
          <c:h val="0.90568053653393865"/>
        </c:manualLayout>
      </c:layout>
      <c:barChart>
        <c:barDir val="bar"/>
        <c:grouping val="clustered"/>
        <c:varyColors val="0"/>
        <c:ser>
          <c:idx val="0"/>
          <c:order val="0"/>
          <c:tx>
            <c:strRef>
              <c:f>Sheet1!$B$1</c:f>
              <c:strCache>
                <c:ptCount val="1"/>
                <c:pt idx="0">
                  <c:v>Industry</c:v>
                </c:pt>
              </c:strCache>
            </c:strRef>
          </c:tx>
          <c:spPr>
            <a:solidFill>
              <a:schemeClr val="accent1"/>
            </a:solidFill>
            <a:ln>
              <a:solidFill>
                <a:schemeClr val="accent1"/>
              </a:solidFill>
            </a:ln>
            <a:scene3d>
              <a:camera prst="orthographicFront"/>
              <a:lightRig rig="threePt" dir="t">
                <a:rot lat="0" lon="0" rev="1200000"/>
              </a:lightRig>
            </a:scene3d>
            <a:sp3d>
              <a:bevelT w="63500" h="25400"/>
            </a:sp3d>
          </c:spPr>
          <c:invertIfNegative val="0"/>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Lbls>
            <c:txPr>
              <a:bodyPr/>
              <a:lstStyle/>
              <a:p>
                <a:pPr>
                  <a:defRPr sz="1100" b="0" i="0">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Sheet1!$A$2:$A$15</c:f>
              <c:strCache>
                <c:ptCount val="14"/>
                <c:pt idx="0">
                  <c:v>Retail, Wholesale and Distribution</c:v>
                </c:pt>
                <c:pt idx="1">
                  <c:v>Education</c:v>
                </c:pt>
                <c:pt idx="2">
                  <c:v>Healthcare (providers and pharmaceuticals)</c:v>
                </c:pt>
                <c:pt idx="3">
                  <c:v>Manufacturing (including automotive, aerospace &amp; defense, construction, engineering, chemical, metals &amp; mining)</c:v>
                </c:pt>
                <c:pt idx="4">
                  <c:v>Services (legal, consulting, real estate)</c:v>
                </c:pt>
                <c:pt idx="5">
                  <c:v>Financial Services (banking, insurance, brokerage)</c:v>
                </c:pt>
                <c:pt idx="6">
                  <c:v>Government (State or Local)</c:v>
                </c:pt>
                <c:pt idx="7">
                  <c:v>High Tech</c:v>
                </c:pt>
                <c:pt idx="8">
                  <c:v>Transportation (airlines, trucking, railroads, shipping, logistics)</c:v>
                </c:pt>
                <c:pt idx="9">
                  <c:v>Telecommunications &amp; Utilities</c:v>
                </c:pt>
                <c:pt idx="10">
                  <c:v>Travel and Leisure (cruise lines, hotels, theme parks, casinos)</c:v>
                </c:pt>
                <c:pt idx="11">
                  <c:v>Government (Federal)</c:v>
                </c:pt>
                <c:pt idx="12">
                  <c:v>Advertising/Marketing/PR/Media (publishing, broadcast, online)</c:v>
                </c:pt>
                <c:pt idx="13">
                  <c:v>Other</c:v>
                </c:pt>
              </c:strCache>
            </c:strRef>
          </c:cat>
          <c:val>
            <c:numRef>
              <c:f>Sheet1!$B$2:$B$15</c:f>
              <c:numCache>
                <c:formatCode>0%</c:formatCode>
                <c:ptCount val="14"/>
                <c:pt idx="0">
                  <c:v>0.12442773054283846</c:v>
                </c:pt>
                <c:pt idx="1">
                  <c:v>0.11216481360366252</c:v>
                </c:pt>
                <c:pt idx="2">
                  <c:v>0.11052975801177239</c:v>
                </c:pt>
                <c:pt idx="3">
                  <c:v>9.7939829954218446E-2</c:v>
                </c:pt>
                <c:pt idx="4">
                  <c:v>8.0281229561805112E-2</c:v>
                </c:pt>
                <c:pt idx="5">
                  <c:v>7.1615434924787447E-2</c:v>
                </c:pt>
                <c:pt idx="6">
                  <c:v>5.6736429038587312E-2</c:v>
                </c:pt>
                <c:pt idx="7">
                  <c:v>4.5454545454545456E-2</c:v>
                </c:pt>
                <c:pt idx="8">
                  <c:v>4.0549378678875085E-2</c:v>
                </c:pt>
                <c:pt idx="9">
                  <c:v>3.0575539568345324E-2</c:v>
                </c:pt>
                <c:pt idx="10">
                  <c:v>2.567037279267495E-2</c:v>
                </c:pt>
                <c:pt idx="11">
                  <c:v>2.289077828646174E-2</c:v>
                </c:pt>
                <c:pt idx="12">
                  <c:v>1.8803139306736428E-2</c:v>
                </c:pt>
                <c:pt idx="13">
                  <c:v>0.16236102027468935</c:v>
                </c:pt>
              </c:numCache>
            </c:numRef>
          </c:val>
        </c:ser>
        <c:dLbls>
          <c:dLblPos val="inEnd"/>
          <c:showLegendKey val="0"/>
          <c:showVal val="1"/>
          <c:showCatName val="0"/>
          <c:showSerName val="0"/>
          <c:showPercent val="0"/>
          <c:showBubbleSize val="0"/>
        </c:dLbls>
        <c:gapWidth val="50"/>
        <c:axId val="86847488"/>
        <c:axId val="86850176"/>
      </c:barChart>
      <c:catAx>
        <c:axId val="86847488"/>
        <c:scaling>
          <c:orientation val="maxMin"/>
        </c:scaling>
        <c:delete val="0"/>
        <c:axPos val="l"/>
        <c:majorTickMark val="out"/>
        <c:minorTickMark val="none"/>
        <c:tickLblPos val="nextTo"/>
        <c:txPr>
          <a:bodyPr/>
          <a:lstStyle/>
          <a:p>
            <a:pPr algn="r">
              <a:defRPr sz="900">
                <a:solidFill>
                  <a:schemeClr val="tx1"/>
                </a:solidFill>
                <a:latin typeface="+mn-lt"/>
                <a:cs typeface="Arial" pitchFamily="34" charset="0"/>
              </a:defRPr>
            </a:pPr>
            <a:endParaRPr lang="en-US"/>
          </a:p>
        </c:txPr>
        <c:crossAx val="86850176"/>
        <c:crosses val="autoZero"/>
        <c:auto val="1"/>
        <c:lblAlgn val="ctr"/>
        <c:lblOffset val="100"/>
        <c:noMultiLvlLbl val="0"/>
      </c:catAx>
      <c:valAx>
        <c:axId val="86850176"/>
        <c:scaling>
          <c:orientation val="minMax"/>
          <c:max val="0.5"/>
          <c:min val="0"/>
        </c:scaling>
        <c:delete val="1"/>
        <c:axPos val="t"/>
        <c:numFmt formatCode="0%" sourceLinked="1"/>
        <c:majorTickMark val="out"/>
        <c:minorTickMark val="none"/>
        <c:tickLblPos val="nextTo"/>
        <c:crossAx val="868474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Q2</c:v>
                </c:pt>
              </c:strCache>
            </c:strRef>
          </c:tx>
          <c:spPr>
            <a:scene3d>
              <a:camera prst="orthographicFront"/>
              <a:lightRig rig="threePt" dir="t">
                <a:rot lat="0" lon="0" rev="1200000"/>
              </a:lightRig>
            </a:scene3d>
            <a:sp3d>
              <a:bevelT w="63500" h="25400"/>
            </a:sp3d>
          </c:spPr>
          <c:invertIfNegative val="0"/>
          <c:dLbls>
            <c:txPr>
              <a:bodyPr/>
              <a:lstStyle/>
              <a:p>
                <a:pPr>
                  <a:defRPr>
                    <a:solidFill>
                      <a:schemeClr val="tx1"/>
                    </a:solidFill>
                  </a:defRPr>
                </a:pPr>
                <a:endParaRPr lang="en-US"/>
              </a:p>
            </c:txPr>
            <c:dLblPos val="outEnd"/>
            <c:showLegendKey val="0"/>
            <c:showVal val="1"/>
            <c:showCatName val="0"/>
            <c:showSerName val="0"/>
            <c:showPercent val="0"/>
            <c:showBubbleSize val="0"/>
            <c:showLeaderLines val="0"/>
          </c:dLbls>
          <c:cat>
            <c:strRef>
              <c:f>Sheet1!$A$2:$A$5</c:f>
              <c:strCache>
                <c:ptCount val="4"/>
                <c:pt idx="0">
                  <c:v>Online banking</c:v>
                </c:pt>
                <c:pt idx="1">
                  <c:v>Online shopping</c:v>
                </c:pt>
                <c:pt idx="2">
                  <c:v>Managing investments / 401K plans</c:v>
                </c:pt>
                <c:pt idx="3">
                  <c:v>Managing healthcare services</c:v>
                </c:pt>
              </c:strCache>
            </c:strRef>
          </c:cat>
          <c:val>
            <c:numRef>
              <c:f>Sheet1!$B$2:$B$5</c:f>
              <c:numCache>
                <c:formatCode>0%</c:formatCode>
                <c:ptCount val="4"/>
                <c:pt idx="0">
                  <c:v>0.86050000000000015</c:v>
                </c:pt>
                <c:pt idx="1">
                  <c:v>0.83850000000000013</c:v>
                </c:pt>
                <c:pt idx="2">
                  <c:v>0.21440000000000001</c:v>
                </c:pt>
                <c:pt idx="3">
                  <c:v>0.2064</c:v>
                </c:pt>
              </c:numCache>
            </c:numRef>
          </c:val>
        </c:ser>
        <c:dLbls>
          <c:showLegendKey val="0"/>
          <c:showVal val="1"/>
          <c:showCatName val="0"/>
          <c:showSerName val="0"/>
          <c:showPercent val="0"/>
          <c:showBubbleSize val="0"/>
        </c:dLbls>
        <c:gapWidth val="87"/>
        <c:axId val="86781312"/>
        <c:axId val="86808832"/>
      </c:barChart>
      <c:catAx>
        <c:axId val="86781312"/>
        <c:scaling>
          <c:orientation val="minMax"/>
        </c:scaling>
        <c:delete val="0"/>
        <c:axPos val="b"/>
        <c:numFmt formatCode="General" sourceLinked="1"/>
        <c:majorTickMark val="out"/>
        <c:minorTickMark val="none"/>
        <c:tickLblPos val="nextTo"/>
        <c:txPr>
          <a:bodyPr/>
          <a:lstStyle/>
          <a:p>
            <a:pPr>
              <a:defRPr sz="1100"/>
            </a:pPr>
            <a:endParaRPr lang="en-US"/>
          </a:p>
        </c:txPr>
        <c:crossAx val="86808832"/>
        <c:crosses val="autoZero"/>
        <c:auto val="1"/>
        <c:lblAlgn val="ctr"/>
        <c:lblOffset val="100"/>
        <c:noMultiLvlLbl val="0"/>
      </c:catAx>
      <c:valAx>
        <c:axId val="86808832"/>
        <c:scaling>
          <c:orientation val="minMax"/>
          <c:max val="1"/>
          <c:min val="0"/>
        </c:scaling>
        <c:delete val="1"/>
        <c:axPos val="l"/>
        <c:numFmt formatCode="General" sourceLinked="0"/>
        <c:majorTickMark val="out"/>
        <c:minorTickMark val="none"/>
        <c:tickLblPos val="nextTo"/>
        <c:crossAx val="86781312"/>
        <c:crossesAt val="1"/>
        <c:crossBetween val="between"/>
        <c:majorUnit val="1"/>
        <c:minorUnit val="2.0000000000000004E-2"/>
      </c:valAx>
    </c:plotArea>
    <c:plotVisOnly val="1"/>
    <c:dispBlanksAs val="gap"/>
    <c:showDLblsOverMax val="0"/>
  </c:chart>
  <c:txPr>
    <a:bodyPr/>
    <a:lstStyle/>
    <a:p>
      <a:pPr>
        <a:defRPr sz="12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3424020895217369"/>
          <c:y val="0.14035087719298245"/>
          <c:w val="0.54591937343030417"/>
          <c:h val="0.81460405287176951"/>
        </c:manualLayout>
      </c:layout>
      <c:barChart>
        <c:barDir val="bar"/>
        <c:grouping val="stacked"/>
        <c:varyColors val="0"/>
        <c:ser>
          <c:idx val="0"/>
          <c:order val="0"/>
          <c:tx>
            <c:strRef>
              <c:f>Sheet1!$B$1</c:f>
              <c:strCache>
                <c:ptCount val="1"/>
                <c:pt idx="0">
                  <c:v>Very secure</c:v>
                </c:pt>
              </c:strCache>
            </c:strRef>
          </c:tx>
          <c:spPr>
            <a:scene3d>
              <a:camera prst="orthographicFront"/>
              <a:lightRig rig="threePt" dir="t"/>
            </a:scene3d>
            <a:sp3d>
              <a:bevelT w="63500" h="25400"/>
            </a:sp3d>
          </c:spPr>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Sheet1!$A$2:$A$9</c:f>
              <c:strCache>
                <c:ptCount val="8"/>
                <c:pt idx="0">
                  <c:v>Banks/financial management (your bank account, retirement fund, etc.)</c:v>
                </c:pt>
                <c:pt idx="1">
                  <c:v>Online shopping </c:v>
                </c:pt>
                <c:pt idx="2">
                  <c:v>Government sites </c:v>
                </c:pt>
                <c:pt idx="3">
                  <c:v>Medical websites (your personal patient gateway, etc.)</c:v>
                </c:pt>
                <c:pt idx="4">
                  <c:v>Education sites</c:v>
                </c:pt>
                <c:pt idx="5">
                  <c:v>News and information </c:v>
                </c:pt>
                <c:pt idx="6">
                  <c:v>Search engines</c:v>
                </c:pt>
                <c:pt idx="7">
                  <c:v>Social media </c:v>
                </c:pt>
              </c:strCache>
            </c:strRef>
          </c:cat>
          <c:val>
            <c:numRef>
              <c:f>Sheet1!$B$2:$B$9</c:f>
              <c:numCache>
                <c:formatCode>0%</c:formatCode>
                <c:ptCount val="8"/>
                <c:pt idx="0">
                  <c:v>0.42749999999999999</c:v>
                </c:pt>
                <c:pt idx="1">
                  <c:v>0.21190000000000001</c:v>
                </c:pt>
                <c:pt idx="2">
                  <c:v>0.29759999999999998</c:v>
                </c:pt>
                <c:pt idx="3">
                  <c:v>0.223</c:v>
                </c:pt>
                <c:pt idx="4">
                  <c:v>0.20380000000000004</c:v>
                </c:pt>
                <c:pt idx="5">
                  <c:v>0.23269999999999999</c:v>
                </c:pt>
                <c:pt idx="6">
                  <c:v>0.18090000000000001</c:v>
                </c:pt>
                <c:pt idx="7">
                  <c:v>7.5300000000000006E-2</c:v>
                </c:pt>
              </c:numCache>
            </c:numRef>
          </c:val>
        </c:ser>
        <c:ser>
          <c:idx val="1"/>
          <c:order val="1"/>
          <c:tx>
            <c:strRef>
              <c:f>Sheet1!$C$1</c:f>
              <c:strCache>
                <c:ptCount val="1"/>
                <c:pt idx="0">
                  <c:v>Somewhat secure</c:v>
                </c:pt>
              </c:strCache>
            </c:strRef>
          </c:tx>
          <c:spPr>
            <a:scene3d>
              <a:camera prst="orthographicFront"/>
              <a:lightRig rig="threePt" dir="t"/>
            </a:scene3d>
            <a:sp3d>
              <a:bevelT h="25400"/>
            </a:sp3d>
          </c:spPr>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Sheet1!$A$2:$A$9</c:f>
              <c:strCache>
                <c:ptCount val="8"/>
                <c:pt idx="0">
                  <c:v>Banks/financial management (your bank account, retirement fund, etc.)</c:v>
                </c:pt>
                <c:pt idx="1">
                  <c:v>Online shopping </c:v>
                </c:pt>
                <c:pt idx="2">
                  <c:v>Government sites </c:v>
                </c:pt>
                <c:pt idx="3">
                  <c:v>Medical websites (your personal patient gateway, etc.)</c:v>
                </c:pt>
                <c:pt idx="4">
                  <c:v>Education sites</c:v>
                </c:pt>
                <c:pt idx="5">
                  <c:v>News and information </c:v>
                </c:pt>
                <c:pt idx="6">
                  <c:v>Search engines</c:v>
                </c:pt>
                <c:pt idx="7">
                  <c:v>Social media </c:v>
                </c:pt>
              </c:strCache>
            </c:strRef>
          </c:cat>
          <c:val>
            <c:numRef>
              <c:f>Sheet1!$C$2:$C$9</c:f>
              <c:numCache>
                <c:formatCode>0%</c:formatCode>
                <c:ptCount val="8"/>
                <c:pt idx="0">
                  <c:v>0.45579999999999998</c:v>
                </c:pt>
                <c:pt idx="1">
                  <c:v>0.61539999999999995</c:v>
                </c:pt>
                <c:pt idx="2">
                  <c:v>0.45689999999999997</c:v>
                </c:pt>
                <c:pt idx="3">
                  <c:v>0.49370000000000003</c:v>
                </c:pt>
                <c:pt idx="4">
                  <c:v>0.45989999999999998</c:v>
                </c:pt>
                <c:pt idx="5">
                  <c:v>0.41689999999999999</c:v>
                </c:pt>
                <c:pt idx="6">
                  <c:v>0.43390000000000001</c:v>
                </c:pt>
                <c:pt idx="7">
                  <c:v>0.31900000000000001</c:v>
                </c:pt>
              </c:numCache>
            </c:numRef>
          </c:val>
        </c:ser>
        <c:ser>
          <c:idx val="2"/>
          <c:order val="2"/>
          <c:tx>
            <c:strRef>
              <c:f>Sheet1!$D$1</c:f>
              <c:strCache>
                <c:ptCount val="1"/>
                <c:pt idx="0">
                  <c:v>Not very secure</c:v>
                </c:pt>
              </c:strCache>
            </c:strRef>
          </c:tx>
          <c:spPr>
            <a:scene3d>
              <a:camera prst="orthographicFront"/>
              <a:lightRig rig="threePt" dir="t"/>
            </a:scene3d>
            <a:sp3d>
              <a:bevelT h="25400"/>
            </a:sp3d>
          </c:spPr>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Sheet1!$A$2:$A$9</c:f>
              <c:strCache>
                <c:ptCount val="8"/>
                <c:pt idx="0">
                  <c:v>Banks/financial management (your bank account, retirement fund, etc.)</c:v>
                </c:pt>
                <c:pt idx="1">
                  <c:v>Online shopping </c:v>
                </c:pt>
                <c:pt idx="2">
                  <c:v>Government sites </c:v>
                </c:pt>
                <c:pt idx="3">
                  <c:v>Medical websites (your personal patient gateway, etc.)</c:v>
                </c:pt>
                <c:pt idx="4">
                  <c:v>Education sites</c:v>
                </c:pt>
                <c:pt idx="5">
                  <c:v>News and information </c:v>
                </c:pt>
                <c:pt idx="6">
                  <c:v>Search engines</c:v>
                </c:pt>
                <c:pt idx="7">
                  <c:v>Social media </c:v>
                </c:pt>
              </c:strCache>
            </c:strRef>
          </c:cat>
          <c:val>
            <c:numRef>
              <c:f>Sheet1!$D$2:$D$9</c:f>
              <c:numCache>
                <c:formatCode>0%</c:formatCode>
                <c:ptCount val="8"/>
                <c:pt idx="0">
                  <c:v>7.1300000000000002E-2</c:v>
                </c:pt>
                <c:pt idx="1">
                  <c:v>0.12389999999999998</c:v>
                </c:pt>
                <c:pt idx="2">
                  <c:v>0.11650000000000001</c:v>
                </c:pt>
                <c:pt idx="3">
                  <c:v>0.1318</c:v>
                </c:pt>
                <c:pt idx="4">
                  <c:v>0.1313</c:v>
                </c:pt>
                <c:pt idx="5">
                  <c:v>0.17100000000000001</c:v>
                </c:pt>
                <c:pt idx="6">
                  <c:v>0.2084</c:v>
                </c:pt>
                <c:pt idx="7">
                  <c:v>0.34039999999999998</c:v>
                </c:pt>
              </c:numCache>
            </c:numRef>
          </c:val>
        </c:ser>
        <c:ser>
          <c:idx val="3"/>
          <c:order val="3"/>
          <c:tx>
            <c:strRef>
              <c:f>Sheet1!$E$1</c:f>
              <c:strCache>
                <c:ptCount val="1"/>
                <c:pt idx="0">
                  <c:v>Not at all secure</c:v>
                </c:pt>
              </c:strCache>
            </c:strRef>
          </c:tx>
          <c:spPr>
            <a:solidFill>
              <a:schemeClr val="bg1">
                <a:lumMod val="75000"/>
              </a:schemeClr>
            </a:solidFill>
            <a:scene3d>
              <a:camera prst="orthographicFront"/>
              <a:lightRig rig="threePt" dir="t"/>
            </a:scene3d>
            <a:sp3d>
              <a:bevelT h="25400"/>
            </a:sp3d>
          </c:spPr>
          <c:invertIfNegative val="0"/>
          <c:dLbls>
            <c:dLblPos val="ctr"/>
            <c:showLegendKey val="0"/>
            <c:showVal val="1"/>
            <c:showCatName val="0"/>
            <c:showSerName val="0"/>
            <c:showPercent val="0"/>
            <c:showBubbleSize val="0"/>
            <c:showLeaderLines val="0"/>
          </c:dLbls>
          <c:cat>
            <c:strRef>
              <c:f>Sheet1!$A$2:$A$9</c:f>
              <c:strCache>
                <c:ptCount val="8"/>
                <c:pt idx="0">
                  <c:v>Banks/financial management (your bank account, retirement fund, etc.)</c:v>
                </c:pt>
                <c:pt idx="1">
                  <c:v>Online shopping </c:v>
                </c:pt>
                <c:pt idx="2">
                  <c:v>Government sites </c:v>
                </c:pt>
                <c:pt idx="3">
                  <c:v>Medical websites (your personal patient gateway, etc.)</c:v>
                </c:pt>
                <c:pt idx="4">
                  <c:v>Education sites</c:v>
                </c:pt>
                <c:pt idx="5">
                  <c:v>News and information </c:v>
                </c:pt>
                <c:pt idx="6">
                  <c:v>Search engines</c:v>
                </c:pt>
                <c:pt idx="7">
                  <c:v>Social media </c:v>
                </c:pt>
              </c:strCache>
            </c:strRef>
          </c:cat>
          <c:val>
            <c:numRef>
              <c:f>Sheet1!$E$2:$E$9</c:f>
              <c:numCache>
                <c:formatCode>0%</c:formatCode>
                <c:ptCount val="8"/>
                <c:pt idx="0">
                  <c:v>2.7300000000000001E-2</c:v>
                </c:pt>
                <c:pt idx="1">
                  <c:v>2.3900000000000001E-2</c:v>
                </c:pt>
                <c:pt idx="2">
                  <c:v>4.590000000000001E-2</c:v>
                </c:pt>
                <c:pt idx="3">
                  <c:v>3.5999999999999997E-2</c:v>
                </c:pt>
                <c:pt idx="4">
                  <c:v>3.5999999999999997E-2</c:v>
                </c:pt>
                <c:pt idx="5">
                  <c:v>5.0200000000000002E-2</c:v>
                </c:pt>
                <c:pt idx="6">
                  <c:v>7.51E-2</c:v>
                </c:pt>
                <c:pt idx="7">
                  <c:v>0.20679999999999998</c:v>
                </c:pt>
              </c:numCache>
            </c:numRef>
          </c:val>
        </c:ser>
        <c:ser>
          <c:idx val="4"/>
          <c:order val="4"/>
          <c:tx>
            <c:strRef>
              <c:f>Sheet1!$F$1</c:f>
              <c:strCache>
                <c:ptCount val="1"/>
                <c:pt idx="0">
                  <c:v>I don't think about security when using these websites</c:v>
                </c:pt>
              </c:strCache>
            </c:strRef>
          </c:tx>
          <c:spPr>
            <a:scene3d>
              <a:camera prst="orthographicFront"/>
              <a:lightRig rig="threePt" dir="t"/>
            </a:scene3d>
            <a:sp3d>
              <a:bevelT h="25400"/>
            </a:sp3d>
          </c:spPr>
          <c:invertIfNegative val="0"/>
          <c:dLbls>
            <c:dLbl>
              <c:idx val="0"/>
              <c:layout>
                <c:manualLayout>
                  <c:x val="1.7075063953061052E-2"/>
                  <c:y val="2.364569293703152E-7"/>
                </c:manualLayout>
              </c:layout>
              <c:spPr/>
              <c:txPr>
                <a:bodyPr/>
                <a:lstStyle/>
                <a:p>
                  <a:pPr>
                    <a:defRPr>
                      <a:solidFill>
                        <a:schemeClr val="tx1"/>
                      </a:solidFill>
                    </a:defRPr>
                  </a:pPr>
                  <a:endParaRPr lang="en-US"/>
                </a:p>
              </c:txPr>
              <c:dLblPos val="ctr"/>
              <c:showLegendKey val="0"/>
              <c:showVal val="1"/>
              <c:showCatName val="0"/>
              <c:showSerName val="0"/>
              <c:showPercent val="0"/>
              <c:showBubbleSize val="0"/>
            </c:dLbl>
            <c:dLbl>
              <c:idx val="1"/>
              <c:layout>
                <c:manualLayout>
                  <c:x val="2.1343829941326317E-2"/>
                  <c:y val="-3.003003003003003E-3"/>
                </c:manualLayout>
              </c:layout>
              <c:spPr/>
              <c:txPr>
                <a:bodyPr/>
                <a:lstStyle/>
                <a:p>
                  <a:pPr>
                    <a:defRPr>
                      <a:solidFill>
                        <a:schemeClr val="tx1"/>
                      </a:solidFill>
                    </a:defRPr>
                  </a:pPr>
                  <a:endParaRPr lang="en-US"/>
                </a:p>
              </c:txPr>
              <c:dLblPos val="ctr"/>
              <c:showLegendKey val="0"/>
              <c:showVal val="1"/>
              <c:showCatName val="0"/>
              <c:showSerName val="0"/>
              <c:showPercent val="0"/>
              <c:showBubbleSize val="0"/>
            </c:dLbl>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Sheet1!$A$2:$A$9</c:f>
              <c:strCache>
                <c:ptCount val="8"/>
                <c:pt idx="0">
                  <c:v>Banks/financial management (your bank account, retirement fund, etc.)</c:v>
                </c:pt>
                <c:pt idx="1">
                  <c:v>Online shopping </c:v>
                </c:pt>
                <c:pt idx="2">
                  <c:v>Government sites </c:v>
                </c:pt>
                <c:pt idx="3">
                  <c:v>Medical websites (your personal patient gateway, etc.)</c:v>
                </c:pt>
                <c:pt idx="4">
                  <c:v>Education sites</c:v>
                </c:pt>
                <c:pt idx="5">
                  <c:v>News and information </c:v>
                </c:pt>
                <c:pt idx="6">
                  <c:v>Search engines</c:v>
                </c:pt>
                <c:pt idx="7">
                  <c:v>Social media </c:v>
                </c:pt>
              </c:strCache>
            </c:strRef>
          </c:cat>
          <c:val>
            <c:numRef>
              <c:f>Sheet1!$F$2:$F$9</c:f>
              <c:numCache>
                <c:formatCode>0%</c:formatCode>
                <c:ptCount val="8"/>
                <c:pt idx="0">
                  <c:v>1.8100000000000002E-2</c:v>
                </c:pt>
                <c:pt idx="1">
                  <c:v>2.4899999999999999E-2</c:v>
                </c:pt>
                <c:pt idx="2">
                  <c:v>8.3099999999999993E-2</c:v>
                </c:pt>
                <c:pt idx="3">
                  <c:v>0.11550000000000001</c:v>
                </c:pt>
                <c:pt idx="4">
                  <c:v>0.16900000000000001</c:v>
                </c:pt>
                <c:pt idx="5">
                  <c:v>0.12920000000000001</c:v>
                </c:pt>
                <c:pt idx="6">
                  <c:v>0.1017</c:v>
                </c:pt>
                <c:pt idx="7">
                  <c:v>5.8500000000000003E-2</c:v>
                </c:pt>
              </c:numCache>
            </c:numRef>
          </c:val>
        </c:ser>
        <c:dLbls>
          <c:showLegendKey val="0"/>
          <c:showVal val="0"/>
          <c:showCatName val="0"/>
          <c:showSerName val="0"/>
          <c:showPercent val="0"/>
          <c:showBubbleSize val="0"/>
        </c:dLbls>
        <c:gapWidth val="54"/>
        <c:overlap val="100"/>
        <c:axId val="82547456"/>
        <c:axId val="82516992"/>
      </c:barChart>
      <c:valAx>
        <c:axId val="82516992"/>
        <c:scaling>
          <c:orientation val="minMax"/>
        </c:scaling>
        <c:delete val="1"/>
        <c:axPos val="t"/>
        <c:numFmt formatCode="0%" sourceLinked="1"/>
        <c:majorTickMark val="out"/>
        <c:minorTickMark val="none"/>
        <c:tickLblPos val="nextTo"/>
        <c:crossAx val="82547456"/>
        <c:crosses val="autoZero"/>
        <c:crossBetween val="between"/>
      </c:valAx>
      <c:catAx>
        <c:axId val="82547456"/>
        <c:scaling>
          <c:orientation val="maxMin"/>
        </c:scaling>
        <c:delete val="0"/>
        <c:axPos val="l"/>
        <c:majorTickMark val="out"/>
        <c:minorTickMark val="none"/>
        <c:tickLblPos val="nextTo"/>
        <c:txPr>
          <a:bodyPr rot="0" vert="horz" anchor="ctr" anchorCtr="0"/>
          <a:lstStyle/>
          <a:p>
            <a:pPr>
              <a:defRPr sz="1100"/>
            </a:pPr>
            <a:endParaRPr lang="en-US"/>
          </a:p>
        </c:txPr>
        <c:crossAx val="82516992"/>
        <c:crosses val="autoZero"/>
        <c:auto val="1"/>
        <c:lblAlgn val="ctr"/>
        <c:lblOffset val="0"/>
        <c:noMultiLvlLbl val="0"/>
      </c:catAx>
    </c:plotArea>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0267727717911714"/>
          <c:y val="4.7159731733030681E-2"/>
          <c:w val="0.49732272282088286"/>
          <c:h val="0.90568053653393865"/>
        </c:manualLayout>
      </c:layout>
      <c:barChart>
        <c:barDir val="bar"/>
        <c:grouping val="clustered"/>
        <c:varyColors val="0"/>
        <c:ser>
          <c:idx val="0"/>
          <c:order val="0"/>
          <c:tx>
            <c:strRef>
              <c:f>Sheet1!$B$1</c:f>
              <c:strCache>
                <c:ptCount val="1"/>
                <c:pt idx="0">
                  <c:v>Q3</c:v>
                </c:pt>
              </c:strCache>
            </c:strRef>
          </c:tx>
          <c:spPr>
            <a:solidFill>
              <a:schemeClr val="accent2"/>
            </a:solidFill>
          </c:spPr>
          <c:invertIfNegative val="0"/>
          <c:dPt>
            <c:idx val="0"/>
            <c:invertIfNegative val="0"/>
            <c:bubble3D val="0"/>
            <c:spPr>
              <a:solidFill>
                <a:schemeClr val="accent2"/>
              </a:solidFill>
              <a:effectLst>
                <a:outerShdw blurRad="40000" dist="23000" dir="5400000" rotWithShape="0">
                  <a:srgbClr val="000000">
                    <a:alpha val="35000"/>
                  </a:srgbClr>
                </a:outerShdw>
              </a:effectLst>
            </c:spPr>
          </c:dPt>
          <c:dLbls>
            <c:dLbl>
              <c:idx val="0"/>
              <c:layout/>
              <c:tx>
                <c:rich>
                  <a:bodyPr/>
                  <a:lstStyle/>
                  <a:p>
                    <a:r>
                      <a:rPr lang="en-US"/>
                      <a:t>90</a:t>
                    </a:r>
                    <a:r>
                      <a:rPr lang="en-US" smtClean="0"/>
                      <a:t>%*</a:t>
                    </a:r>
                    <a:endParaRPr lang="en-US"/>
                  </a:p>
                </c:rich>
              </c:tx>
              <c:dLblPos val="outEnd"/>
              <c:showLegendKey val="0"/>
              <c:showVal val="1"/>
              <c:showCatName val="0"/>
              <c:showSerName val="0"/>
              <c:showPercent val="0"/>
              <c:showBubbleSize val="0"/>
            </c:dLbl>
            <c:dLbl>
              <c:idx val="1"/>
              <c:layout/>
              <c:tx>
                <c:rich>
                  <a:bodyPr/>
                  <a:lstStyle/>
                  <a:p>
                    <a:r>
                      <a:rPr lang="en-US"/>
                      <a:t>86</a:t>
                    </a:r>
                    <a:r>
                      <a:rPr lang="en-US" smtClean="0"/>
                      <a:t>%*</a:t>
                    </a:r>
                    <a:endParaRPr lang="en-US"/>
                  </a:p>
                </c:rich>
              </c:tx>
              <c:dLblPos val="outEnd"/>
              <c:showLegendKey val="0"/>
              <c:showVal val="1"/>
              <c:showCatName val="0"/>
              <c:showSerName val="0"/>
              <c:showPercent val="0"/>
              <c:showBubbleSize val="0"/>
            </c:dLbl>
            <c:dLbl>
              <c:idx val="2"/>
              <c:layout/>
              <c:tx>
                <c:rich>
                  <a:bodyPr/>
                  <a:lstStyle/>
                  <a:p>
                    <a:r>
                      <a:rPr lang="en-US"/>
                      <a:t>80</a:t>
                    </a:r>
                    <a:r>
                      <a:rPr lang="en-US" smtClean="0"/>
                      <a:t>%*</a:t>
                    </a:r>
                    <a:endParaRPr lang="en-US"/>
                  </a:p>
                </c:rich>
              </c:tx>
              <c:dLblPos val="outEnd"/>
              <c:showLegendKey val="0"/>
              <c:showVal val="1"/>
              <c:showCatName val="0"/>
              <c:showSerName val="0"/>
              <c:showPercent val="0"/>
              <c:showBubbleSize val="0"/>
            </c:dLbl>
            <c:dLbl>
              <c:idx val="5"/>
              <c:layout/>
              <c:tx>
                <c:rich>
                  <a:bodyPr/>
                  <a:lstStyle/>
                  <a:p>
                    <a:r>
                      <a:rPr lang="en-US"/>
                      <a:t>66</a:t>
                    </a:r>
                    <a:r>
                      <a:rPr lang="en-US" smtClean="0"/>
                      <a:t>%*</a:t>
                    </a:r>
                    <a:endParaRPr lang="en-US"/>
                  </a:p>
                </c:rich>
              </c:tx>
              <c:dLblPos val="outEnd"/>
              <c:showLegendKey val="0"/>
              <c:showVal val="1"/>
              <c:showCatName val="0"/>
              <c:showSerName val="0"/>
              <c:showPercent val="0"/>
              <c:showBubbleSize val="0"/>
            </c:dLbl>
            <c:txPr>
              <a:bodyPr/>
              <a:lstStyle/>
              <a:p>
                <a:pPr>
                  <a:defRPr sz="1100" b="0" i="0">
                    <a:solidFill>
                      <a:schemeClr val="tx1"/>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dLbls>
          <c:cat>
            <c:strRef>
              <c:f>Sheet1!$A$2:$A$9</c:f>
              <c:strCache>
                <c:ptCount val="8"/>
                <c:pt idx="0">
                  <c:v>Banks/financial management (your bank account, retirement fund, etc.)</c:v>
                </c:pt>
                <c:pt idx="1">
                  <c:v>Online shopping </c:v>
                </c:pt>
                <c:pt idx="2">
                  <c:v>Government sites </c:v>
                </c:pt>
                <c:pt idx="3">
                  <c:v>Medical websites (your personal patient gateway, etc.)</c:v>
                </c:pt>
                <c:pt idx="4">
                  <c:v>Education sites</c:v>
                </c:pt>
                <c:pt idx="5">
                  <c:v>News and information </c:v>
                </c:pt>
                <c:pt idx="6">
                  <c:v>Search engines</c:v>
                </c:pt>
                <c:pt idx="7">
                  <c:v>Social media </c:v>
                </c:pt>
              </c:strCache>
            </c:strRef>
          </c:cat>
          <c:val>
            <c:numRef>
              <c:f>Sheet1!$B$2:$B$9</c:f>
              <c:numCache>
                <c:formatCode>0%</c:formatCode>
                <c:ptCount val="8"/>
                <c:pt idx="0">
                  <c:v>0.89880000000000004</c:v>
                </c:pt>
                <c:pt idx="1">
                  <c:v>0.85860000000000003</c:v>
                </c:pt>
                <c:pt idx="2">
                  <c:v>0.7974</c:v>
                </c:pt>
                <c:pt idx="3">
                  <c:v>0.66859999999999997</c:v>
                </c:pt>
                <c:pt idx="4">
                  <c:v>0.65079999999999993</c:v>
                </c:pt>
                <c:pt idx="5">
                  <c:v>0.66400000000000003</c:v>
                </c:pt>
                <c:pt idx="6">
                  <c:v>0.61719999999999997</c:v>
                </c:pt>
                <c:pt idx="7">
                  <c:v>0.39800000000000002</c:v>
                </c:pt>
              </c:numCache>
            </c:numRef>
          </c:val>
        </c:ser>
        <c:dLbls>
          <c:dLblPos val="inEnd"/>
          <c:showLegendKey val="0"/>
          <c:showVal val="1"/>
          <c:showCatName val="0"/>
          <c:showSerName val="0"/>
          <c:showPercent val="0"/>
          <c:showBubbleSize val="0"/>
        </c:dLbls>
        <c:gapWidth val="50"/>
        <c:axId val="88322048"/>
        <c:axId val="88325120"/>
      </c:barChart>
      <c:catAx>
        <c:axId val="88322048"/>
        <c:scaling>
          <c:orientation val="maxMin"/>
        </c:scaling>
        <c:delete val="0"/>
        <c:axPos val="l"/>
        <c:majorTickMark val="out"/>
        <c:minorTickMark val="none"/>
        <c:tickLblPos val="none"/>
        <c:txPr>
          <a:bodyPr/>
          <a:lstStyle/>
          <a:p>
            <a:pPr algn="r">
              <a:defRPr sz="900">
                <a:solidFill>
                  <a:schemeClr val="tx1"/>
                </a:solidFill>
                <a:latin typeface="+mn-lt"/>
                <a:cs typeface="Arial" pitchFamily="34" charset="0"/>
              </a:defRPr>
            </a:pPr>
            <a:endParaRPr lang="en-US"/>
          </a:p>
        </c:txPr>
        <c:crossAx val="88325120"/>
        <c:crosses val="autoZero"/>
        <c:auto val="1"/>
        <c:lblAlgn val="ctr"/>
        <c:lblOffset val="100"/>
        <c:noMultiLvlLbl val="0"/>
      </c:catAx>
      <c:valAx>
        <c:axId val="88325120"/>
        <c:scaling>
          <c:orientation val="minMax"/>
          <c:max val="1.1000000000000001"/>
          <c:min val="0"/>
        </c:scaling>
        <c:delete val="1"/>
        <c:axPos val="t"/>
        <c:numFmt formatCode="0%" sourceLinked="1"/>
        <c:majorTickMark val="out"/>
        <c:minorTickMark val="none"/>
        <c:tickLblPos val="nextTo"/>
        <c:crossAx val="883220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D19DD244-6EB6-43AE-AACB-7FB89263FAA2}" type="datetimeFigureOut">
              <a:rPr lang="en-US" smtClean="0"/>
              <a:t>4/1/2015</a:t>
            </a:fld>
            <a:endParaRPr lang="en-US" dirty="0"/>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8F3064E1-4E6E-46BF-B3E9-739BE60EAFF8}" type="slidenum">
              <a:rPr lang="en-US" smtClean="0"/>
              <a:t>‹#›</a:t>
            </a:fld>
            <a:endParaRPr lang="en-US" dirty="0"/>
          </a:p>
        </p:txBody>
      </p:sp>
    </p:spTree>
    <p:extLst>
      <p:ext uri="{BB962C8B-B14F-4D97-AF65-F5344CB8AC3E}">
        <p14:creationId xmlns:p14="http://schemas.microsoft.com/office/powerpoint/2010/main" val="4234787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12BA3871-37D8-4C90-8E30-FEF3AC65C47B}" type="datetimeFigureOut">
              <a:rPr lang="en-US" smtClean="0"/>
              <a:t>4/1/2015</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5F952E7F-20F9-4040-9620-FFBB36E06B3A}" type="slidenum">
              <a:rPr lang="en-US" smtClean="0"/>
              <a:t>‹#›</a:t>
            </a:fld>
            <a:endParaRPr lang="en-US" dirty="0"/>
          </a:p>
        </p:txBody>
      </p:sp>
    </p:spTree>
    <p:extLst>
      <p:ext uri="{BB962C8B-B14F-4D97-AF65-F5344CB8AC3E}">
        <p14:creationId xmlns:p14="http://schemas.microsoft.com/office/powerpoint/2010/main" val="74097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952E7F-20F9-4040-9620-FFBB36E06B3A}" type="slidenum">
              <a:rPr lang="en-US" smtClean="0"/>
              <a:t>2</a:t>
            </a:fld>
            <a:endParaRPr lang="en-US" dirty="0"/>
          </a:p>
        </p:txBody>
      </p:sp>
    </p:spTree>
    <p:extLst>
      <p:ext uri="{BB962C8B-B14F-4D97-AF65-F5344CB8AC3E}">
        <p14:creationId xmlns:p14="http://schemas.microsoft.com/office/powerpoint/2010/main" val="293021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Quicker time to market more important for enterprise orgs (1,000+)</a:t>
            </a:r>
            <a:r>
              <a:rPr lang="en-US" baseline="0" dirty="0" smtClean="0"/>
              <a:t> </a:t>
            </a:r>
            <a:r>
              <a:rPr lang="en-US" dirty="0" smtClean="0"/>
              <a:t>than SMB and midmarket (&lt;1,000),</a:t>
            </a:r>
            <a:r>
              <a:rPr lang="en-US" baseline="0" dirty="0" smtClean="0"/>
              <a:t> while improved uptime is rated higher by smaller businesses</a:t>
            </a:r>
            <a:endParaRPr lang="en-US" dirty="0"/>
          </a:p>
        </p:txBody>
      </p:sp>
      <p:sp>
        <p:nvSpPr>
          <p:cNvPr id="4" name="Slide Number Placeholder 3"/>
          <p:cNvSpPr>
            <a:spLocks noGrp="1"/>
          </p:cNvSpPr>
          <p:nvPr>
            <p:ph type="sldNum" sz="quarter" idx="10"/>
          </p:nvPr>
        </p:nvSpPr>
        <p:spPr/>
        <p:txBody>
          <a:bodyPr/>
          <a:lstStyle/>
          <a:p>
            <a:fld id="{5F952E7F-20F9-4040-9620-FFBB36E06B3A}" type="slidenum">
              <a:rPr lang="en-US" smtClean="0"/>
              <a:t>21</a:t>
            </a:fld>
            <a:endParaRPr lang="en-US" dirty="0"/>
          </a:p>
        </p:txBody>
      </p:sp>
    </p:spTree>
    <p:extLst>
      <p:ext uri="{BB962C8B-B14F-4D97-AF65-F5344CB8AC3E}">
        <p14:creationId xmlns:p14="http://schemas.microsoft.com/office/powerpoint/2010/main" val="1503477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Quicker time to market more important for enterprise orgs (1,000+)</a:t>
            </a:r>
            <a:r>
              <a:rPr lang="en-US" baseline="0" dirty="0" smtClean="0"/>
              <a:t> </a:t>
            </a:r>
            <a:r>
              <a:rPr lang="en-US" dirty="0" smtClean="0"/>
              <a:t>than SMB and midmarket (&lt;1,000),</a:t>
            </a:r>
            <a:r>
              <a:rPr lang="en-US" baseline="0" dirty="0" smtClean="0"/>
              <a:t> while improved uptime is rated higher by smaller businesses</a:t>
            </a:r>
            <a:endParaRPr lang="en-US" dirty="0"/>
          </a:p>
        </p:txBody>
      </p:sp>
      <p:sp>
        <p:nvSpPr>
          <p:cNvPr id="4" name="Slide Number Placeholder 3"/>
          <p:cNvSpPr>
            <a:spLocks noGrp="1"/>
          </p:cNvSpPr>
          <p:nvPr>
            <p:ph type="sldNum" sz="quarter" idx="10"/>
          </p:nvPr>
        </p:nvSpPr>
        <p:spPr/>
        <p:txBody>
          <a:bodyPr/>
          <a:lstStyle/>
          <a:p>
            <a:fld id="{5F952E7F-20F9-4040-9620-FFBB36E06B3A}" type="slidenum">
              <a:rPr lang="en-US" smtClean="0"/>
              <a:t>22</a:t>
            </a:fld>
            <a:endParaRPr lang="en-US" dirty="0"/>
          </a:p>
        </p:txBody>
      </p:sp>
    </p:spTree>
    <p:extLst>
      <p:ext uri="{BB962C8B-B14F-4D97-AF65-F5344CB8AC3E}">
        <p14:creationId xmlns:p14="http://schemas.microsoft.com/office/powerpoint/2010/main" val="1503477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03819-3D86-4EB4-AC68-0A22C82F85E0}" type="slidenum">
              <a:rPr lang="en-US" smtClean="0"/>
              <a:pPr/>
              <a:t>23</a:t>
            </a:fld>
            <a:endParaRPr lang="en-US" dirty="0"/>
          </a:p>
        </p:txBody>
      </p:sp>
    </p:spTree>
    <p:extLst>
      <p:ext uri="{BB962C8B-B14F-4D97-AF65-F5344CB8AC3E}">
        <p14:creationId xmlns:p14="http://schemas.microsoft.com/office/powerpoint/2010/main" val="3050533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03819-3D86-4EB4-AC68-0A22C82F85E0}" type="slidenum">
              <a:rPr lang="en-US" smtClean="0"/>
              <a:pPr/>
              <a:t>24</a:t>
            </a:fld>
            <a:endParaRPr lang="en-US" dirty="0"/>
          </a:p>
        </p:txBody>
      </p:sp>
    </p:spTree>
    <p:extLst>
      <p:ext uri="{BB962C8B-B14F-4D97-AF65-F5344CB8AC3E}">
        <p14:creationId xmlns:p14="http://schemas.microsoft.com/office/powerpoint/2010/main" val="3050533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03819-3D86-4EB4-AC68-0A22C82F85E0}" type="slidenum">
              <a:rPr lang="en-US" smtClean="0"/>
              <a:pPr/>
              <a:t>25</a:t>
            </a:fld>
            <a:endParaRPr lang="en-US" dirty="0"/>
          </a:p>
        </p:txBody>
      </p:sp>
    </p:spTree>
    <p:extLst>
      <p:ext uri="{BB962C8B-B14F-4D97-AF65-F5344CB8AC3E}">
        <p14:creationId xmlns:p14="http://schemas.microsoft.com/office/powerpoint/2010/main" val="3050533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03819-3D86-4EB4-AC68-0A22C82F85E0}" type="slidenum">
              <a:rPr lang="en-US" smtClean="0"/>
              <a:pPr/>
              <a:t>26</a:t>
            </a:fld>
            <a:endParaRPr lang="en-US" dirty="0"/>
          </a:p>
        </p:txBody>
      </p:sp>
    </p:spTree>
    <p:extLst>
      <p:ext uri="{BB962C8B-B14F-4D97-AF65-F5344CB8AC3E}">
        <p14:creationId xmlns:p14="http://schemas.microsoft.com/office/powerpoint/2010/main" val="3050533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Quicker time to market more important for enterprise orgs (1,000+)</a:t>
            </a:r>
            <a:r>
              <a:rPr lang="en-US" baseline="0" dirty="0" smtClean="0"/>
              <a:t> </a:t>
            </a:r>
            <a:r>
              <a:rPr lang="en-US" dirty="0" smtClean="0"/>
              <a:t>than SMB and midmarket (&lt;1,000),</a:t>
            </a:r>
            <a:r>
              <a:rPr lang="en-US" baseline="0" dirty="0" smtClean="0"/>
              <a:t> while improved uptime is rated higher by smaller businesses</a:t>
            </a:r>
            <a:endParaRPr lang="en-US" dirty="0"/>
          </a:p>
        </p:txBody>
      </p:sp>
      <p:sp>
        <p:nvSpPr>
          <p:cNvPr id="4" name="Slide Number Placeholder 3"/>
          <p:cNvSpPr>
            <a:spLocks noGrp="1"/>
          </p:cNvSpPr>
          <p:nvPr>
            <p:ph type="sldNum" sz="quarter" idx="10"/>
          </p:nvPr>
        </p:nvSpPr>
        <p:spPr/>
        <p:txBody>
          <a:bodyPr/>
          <a:lstStyle/>
          <a:p>
            <a:fld id="{5F952E7F-20F9-4040-9620-FFBB36E06B3A}" type="slidenum">
              <a:rPr lang="en-US" smtClean="0"/>
              <a:t>27</a:t>
            </a:fld>
            <a:endParaRPr lang="en-US" dirty="0"/>
          </a:p>
        </p:txBody>
      </p:sp>
    </p:spTree>
    <p:extLst>
      <p:ext uri="{BB962C8B-B14F-4D97-AF65-F5344CB8AC3E}">
        <p14:creationId xmlns:p14="http://schemas.microsoft.com/office/powerpoint/2010/main" val="1503477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03819-3D86-4EB4-AC68-0A22C82F85E0}" type="slidenum">
              <a:rPr lang="en-US" smtClean="0"/>
              <a:pPr/>
              <a:t>28</a:t>
            </a:fld>
            <a:endParaRPr lang="en-US" dirty="0"/>
          </a:p>
        </p:txBody>
      </p:sp>
    </p:spTree>
    <p:extLst>
      <p:ext uri="{BB962C8B-B14F-4D97-AF65-F5344CB8AC3E}">
        <p14:creationId xmlns:p14="http://schemas.microsoft.com/office/powerpoint/2010/main" val="3050533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5F952E7F-20F9-4040-9620-FFBB36E06B3A}" type="slidenum">
              <a:rPr lang="en-US" smtClean="0"/>
              <a:t>30</a:t>
            </a:fld>
            <a:endParaRPr lang="en-US" dirty="0"/>
          </a:p>
        </p:txBody>
      </p:sp>
    </p:spTree>
    <p:extLst>
      <p:ext uri="{BB962C8B-B14F-4D97-AF65-F5344CB8AC3E}">
        <p14:creationId xmlns:p14="http://schemas.microsoft.com/office/powerpoint/2010/main" val="3599094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03819-3D86-4EB4-AC68-0A22C82F85E0}" type="slidenum">
              <a:rPr lang="en-US" smtClean="0"/>
              <a:pPr/>
              <a:t>34</a:t>
            </a:fld>
            <a:endParaRPr lang="en-US" dirty="0"/>
          </a:p>
        </p:txBody>
      </p:sp>
    </p:spTree>
    <p:extLst>
      <p:ext uri="{BB962C8B-B14F-4D97-AF65-F5344CB8AC3E}">
        <p14:creationId xmlns:p14="http://schemas.microsoft.com/office/powerpoint/2010/main" val="3050533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Quicker time to market more important for enterprise orgs (1,000+)</a:t>
            </a:r>
            <a:r>
              <a:rPr lang="en-US" baseline="0" dirty="0" smtClean="0"/>
              <a:t> </a:t>
            </a:r>
            <a:r>
              <a:rPr lang="en-US" dirty="0" smtClean="0"/>
              <a:t>than SMB and midmarket (&lt;1,000),</a:t>
            </a:r>
            <a:r>
              <a:rPr lang="en-US" baseline="0" dirty="0" smtClean="0"/>
              <a:t> while improved uptime is rated higher by smaller businesses</a:t>
            </a:r>
            <a:endParaRPr lang="en-US" dirty="0"/>
          </a:p>
        </p:txBody>
      </p:sp>
      <p:sp>
        <p:nvSpPr>
          <p:cNvPr id="4" name="Slide Number Placeholder 3"/>
          <p:cNvSpPr>
            <a:spLocks noGrp="1"/>
          </p:cNvSpPr>
          <p:nvPr>
            <p:ph type="sldNum" sz="quarter" idx="10"/>
          </p:nvPr>
        </p:nvSpPr>
        <p:spPr/>
        <p:txBody>
          <a:bodyPr/>
          <a:lstStyle/>
          <a:p>
            <a:fld id="{5F952E7F-20F9-4040-9620-FFBB36E06B3A}" type="slidenum">
              <a:rPr lang="en-US" smtClean="0"/>
              <a:t>11</a:t>
            </a:fld>
            <a:endParaRPr lang="en-US" dirty="0"/>
          </a:p>
        </p:txBody>
      </p:sp>
    </p:spTree>
    <p:extLst>
      <p:ext uri="{BB962C8B-B14F-4D97-AF65-F5344CB8AC3E}">
        <p14:creationId xmlns:p14="http://schemas.microsoft.com/office/powerpoint/2010/main" val="1503477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03819-3D86-4EB4-AC68-0A22C82F85E0}" type="slidenum">
              <a:rPr lang="en-US" smtClean="0"/>
              <a:pPr/>
              <a:t>12</a:t>
            </a:fld>
            <a:endParaRPr lang="en-US" dirty="0"/>
          </a:p>
        </p:txBody>
      </p:sp>
    </p:spTree>
    <p:extLst>
      <p:ext uri="{BB962C8B-B14F-4D97-AF65-F5344CB8AC3E}">
        <p14:creationId xmlns:p14="http://schemas.microsoft.com/office/powerpoint/2010/main" val="3050533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Quicker time to market more important for enterprise orgs (1,000+)</a:t>
            </a:r>
            <a:r>
              <a:rPr lang="en-US" baseline="0" dirty="0" smtClean="0"/>
              <a:t> </a:t>
            </a:r>
            <a:r>
              <a:rPr lang="en-US" dirty="0" smtClean="0"/>
              <a:t>than SMB and midmarket (&lt;1,000),</a:t>
            </a:r>
            <a:r>
              <a:rPr lang="en-US" baseline="0" dirty="0" smtClean="0"/>
              <a:t> while improved uptime is rated higher by smaller businesses</a:t>
            </a:r>
            <a:endParaRPr lang="en-US" dirty="0"/>
          </a:p>
        </p:txBody>
      </p:sp>
      <p:sp>
        <p:nvSpPr>
          <p:cNvPr id="4" name="Slide Number Placeholder 3"/>
          <p:cNvSpPr>
            <a:spLocks noGrp="1"/>
          </p:cNvSpPr>
          <p:nvPr>
            <p:ph type="sldNum" sz="quarter" idx="10"/>
          </p:nvPr>
        </p:nvSpPr>
        <p:spPr/>
        <p:txBody>
          <a:bodyPr/>
          <a:lstStyle/>
          <a:p>
            <a:fld id="{5F952E7F-20F9-4040-9620-FFBB36E06B3A}" type="slidenum">
              <a:rPr lang="en-US" smtClean="0"/>
              <a:t>15</a:t>
            </a:fld>
            <a:endParaRPr lang="en-US" dirty="0"/>
          </a:p>
        </p:txBody>
      </p:sp>
    </p:spTree>
    <p:extLst>
      <p:ext uri="{BB962C8B-B14F-4D97-AF65-F5344CB8AC3E}">
        <p14:creationId xmlns:p14="http://schemas.microsoft.com/office/powerpoint/2010/main" val="1503477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03819-3D86-4EB4-AC68-0A22C82F85E0}" type="slidenum">
              <a:rPr lang="en-US" smtClean="0"/>
              <a:pPr/>
              <a:t>16</a:t>
            </a:fld>
            <a:endParaRPr lang="en-US" dirty="0"/>
          </a:p>
        </p:txBody>
      </p:sp>
    </p:spTree>
    <p:extLst>
      <p:ext uri="{BB962C8B-B14F-4D97-AF65-F5344CB8AC3E}">
        <p14:creationId xmlns:p14="http://schemas.microsoft.com/office/powerpoint/2010/main" val="3050533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03819-3D86-4EB4-AC68-0A22C82F85E0}" type="slidenum">
              <a:rPr lang="en-US" smtClean="0"/>
              <a:pPr/>
              <a:t>17</a:t>
            </a:fld>
            <a:endParaRPr lang="en-US" dirty="0"/>
          </a:p>
        </p:txBody>
      </p:sp>
    </p:spTree>
    <p:extLst>
      <p:ext uri="{BB962C8B-B14F-4D97-AF65-F5344CB8AC3E}">
        <p14:creationId xmlns:p14="http://schemas.microsoft.com/office/powerpoint/2010/main" val="3050533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03819-3D86-4EB4-AC68-0A22C82F85E0}" type="slidenum">
              <a:rPr lang="en-US" smtClean="0"/>
              <a:pPr/>
              <a:t>18</a:t>
            </a:fld>
            <a:endParaRPr lang="en-US" dirty="0"/>
          </a:p>
        </p:txBody>
      </p:sp>
    </p:spTree>
    <p:extLst>
      <p:ext uri="{BB962C8B-B14F-4D97-AF65-F5344CB8AC3E}">
        <p14:creationId xmlns:p14="http://schemas.microsoft.com/office/powerpoint/2010/main" val="3050533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Quicker time to market more important for enterprise orgs (1,000+)</a:t>
            </a:r>
            <a:r>
              <a:rPr lang="en-US" baseline="0" dirty="0" smtClean="0"/>
              <a:t> </a:t>
            </a:r>
            <a:r>
              <a:rPr lang="en-US" dirty="0" smtClean="0"/>
              <a:t>than SMB and midmarket (&lt;1,000),</a:t>
            </a:r>
            <a:r>
              <a:rPr lang="en-US" baseline="0" dirty="0" smtClean="0"/>
              <a:t> while improved uptime is rated higher by smaller businesses</a:t>
            </a:r>
            <a:endParaRPr lang="en-US" dirty="0"/>
          </a:p>
        </p:txBody>
      </p:sp>
      <p:sp>
        <p:nvSpPr>
          <p:cNvPr id="4" name="Slide Number Placeholder 3"/>
          <p:cNvSpPr>
            <a:spLocks noGrp="1"/>
          </p:cNvSpPr>
          <p:nvPr>
            <p:ph type="sldNum" sz="quarter" idx="10"/>
          </p:nvPr>
        </p:nvSpPr>
        <p:spPr/>
        <p:txBody>
          <a:bodyPr/>
          <a:lstStyle/>
          <a:p>
            <a:fld id="{5F952E7F-20F9-4040-9620-FFBB36E06B3A}" type="slidenum">
              <a:rPr lang="en-US" smtClean="0"/>
              <a:t>19</a:t>
            </a:fld>
            <a:endParaRPr lang="en-US" dirty="0"/>
          </a:p>
        </p:txBody>
      </p:sp>
    </p:spTree>
    <p:extLst>
      <p:ext uri="{BB962C8B-B14F-4D97-AF65-F5344CB8AC3E}">
        <p14:creationId xmlns:p14="http://schemas.microsoft.com/office/powerpoint/2010/main" val="1503477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D03819-3D86-4EB4-AC68-0A22C82F85E0}" type="slidenum">
              <a:rPr lang="en-US" smtClean="0"/>
              <a:pPr/>
              <a:t>20</a:t>
            </a:fld>
            <a:endParaRPr lang="en-US" dirty="0"/>
          </a:p>
        </p:txBody>
      </p:sp>
    </p:spTree>
    <p:extLst>
      <p:ext uri="{BB962C8B-B14F-4D97-AF65-F5344CB8AC3E}">
        <p14:creationId xmlns:p14="http://schemas.microsoft.com/office/powerpoint/2010/main" val="3050533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0" y="6492875"/>
            <a:ext cx="2133600" cy="365125"/>
          </a:xfrm>
        </p:spPr>
        <p:txBody>
          <a:bodyPr/>
          <a:lstStyle>
            <a:lvl1pPr>
              <a:defRPr>
                <a:solidFill>
                  <a:schemeClr val="tx2"/>
                </a:solidFill>
              </a:defRPr>
            </a:lvl1pPr>
          </a:lstStyle>
          <a:p>
            <a:fld id="{F2856160-42D5-46FF-A81A-071144C22E9C}" type="slidenum">
              <a:rPr lang="en-US" smtClean="0"/>
              <a:pPr/>
              <a:t>‹#›</a:t>
            </a:fld>
            <a:endParaRPr lang="en-US" dirty="0"/>
          </a:p>
        </p:txBody>
      </p:sp>
    </p:spTree>
    <p:extLst>
      <p:ext uri="{BB962C8B-B14F-4D97-AF65-F5344CB8AC3E}">
        <p14:creationId xmlns:p14="http://schemas.microsoft.com/office/powerpoint/2010/main" val="34049141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19200" y="1600200"/>
            <a:ext cx="7467600" cy="4525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2856160-42D5-46FF-A81A-071144C22E9C}" type="slidenum">
              <a:rPr lang="en-US" smtClean="0"/>
              <a:pPr/>
              <a:t>‹#›</a:t>
            </a:fld>
            <a:endParaRPr lang="en-US" dirty="0"/>
          </a:p>
        </p:txBody>
      </p:sp>
    </p:spTree>
    <p:extLst>
      <p:ext uri="{BB962C8B-B14F-4D97-AF65-F5344CB8AC3E}">
        <p14:creationId xmlns:p14="http://schemas.microsoft.com/office/powerpoint/2010/main" val="13344684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Research">
    <p:spTree>
      <p:nvGrpSpPr>
        <p:cNvPr id="1" name=""/>
        <p:cNvGrpSpPr/>
        <p:nvPr/>
      </p:nvGrpSpPr>
      <p:grpSpPr>
        <a:xfrm>
          <a:off x="0" y="0"/>
          <a:ext cx="0" cy="0"/>
          <a:chOff x="0" y="0"/>
          <a:chExt cx="0" cy="0"/>
        </a:xfrm>
      </p:grpSpPr>
      <p:sp>
        <p:nvSpPr>
          <p:cNvPr id="2" name="Title 1"/>
          <p:cNvSpPr>
            <a:spLocks noGrp="1"/>
          </p:cNvSpPr>
          <p:nvPr>
            <p:ph type="title"/>
          </p:nvPr>
        </p:nvSpPr>
        <p:spPr>
          <a:xfrm>
            <a:off x="687388" y="553578"/>
            <a:ext cx="7781925" cy="715962"/>
          </a:xfrm>
        </p:spPr>
        <p:txBody>
          <a:bodyPr anchor="t" anchorCtr="0"/>
          <a:lstStyle/>
          <a:p>
            <a:r>
              <a:rPr lang="en-US" smtClean="0"/>
              <a:t>Click to edit Master title style</a:t>
            </a:r>
            <a:endParaRPr lang="en-US" dirty="0"/>
          </a:p>
        </p:txBody>
      </p:sp>
      <p:sp>
        <p:nvSpPr>
          <p:cNvPr id="9" name="Text Placeholder 8"/>
          <p:cNvSpPr>
            <a:spLocks noGrp="1"/>
          </p:cNvSpPr>
          <p:nvPr>
            <p:ph type="body" sz="quarter" idx="11" hasCustomPrompt="1"/>
          </p:nvPr>
        </p:nvSpPr>
        <p:spPr>
          <a:xfrm>
            <a:off x="673100" y="5882253"/>
            <a:ext cx="7824447" cy="303389"/>
          </a:xfrm>
          <a:prstGeom prst="rect">
            <a:avLst/>
          </a:prstGeom>
          <a:ln>
            <a:noFill/>
          </a:ln>
        </p:spPr>
        <p:txBody>
          <a:bodyPr anchor="b" anchorCtr="0">
            <a:normAutofit/>
          </a:bodyPr>
          <a:lstStyle>
            <a:lvl1pPr marL="0" indent="0">
              <a:buFontTx/>
              <a:buNone/>
              <a:defRPr sz="1100" baseline="0">
                <a:solidFill>
                  <a:schemeClr val="tx2"/>
                </a:solidFill>
              </a:defRPr>
            </a:lvl1pPr>
          </a:lstStyle>
          <a:p>
            <a:pPr lvl="0"/>
            <a:r>
              <a:rPr lang="en-US" dirty="0" smtClean="0"/>
              <a:t>Q. Question goes here.</a:t>
            </a:r>
            <a:endParaRPr lang="en-US" dirty="0"/>
          </a:p>
        </p:txBody>
      </p:sp>
      <p:sp>
        <p:nvSpPr>
          <p:cNvPr id="6" name="Content Placeholder 5"/>
          <p:cNvSpPr>
            <a:spLocks noGrp="1"/>
          </p:cNvSpPr>
          <p:nvPr>
            <p:ph sz="quarter" idx="12" hasCustomPrompt="1"/>
          </p:nvPr>
        </p:nvSpPr>
        <p:spPr>
          <a:xfrm>
            <a:off x="687388" y="1377688"/>
            <a:ext cx="7797800" cy="4314282"/>
          </a:xfrm>
          <a:prstGeom prst="rect">
            <a:avLst/>
          </a:prstGeom>
        </p:spPr>
        <p:txBody>
          <a:bodyPr/>
          <a:lstStyle>
            <a:lvl1pPr marL="0" indent="0">
              <a:buFontTx/>
              <a:buNone/>
              <a:defRPr baseline="0">
                <a:solidFill>
                  <a:schemeClr val="tx2"/>
                </a:solidFill>
              </a:defRPr>
            </a:lvl1pPr>
          </a:lstStyle>
          <a:p>
            <a:pPr lvl="0"/>
            <a:r>
              <a:rPr lang="en-US" dirty="0" smtClean="0"/>
              <a:t>Content goes here.</a:t>
            </a:r>
            <a:endParaRPr lang="en-US" dirty="0"/>
          </a:p>
        </p:txBody>
      </p:sp>
      <p:sp>
        <p:nvSpPr>
          <p:cNvPr id="8" name="Content Placeholder 7"/>
          <p:cNvSpPr>
            <a:spLocks noGrp="1"/>
          </p:cNvSpPr>
          <p:nvPr>
            <p:ph sz="quarter" idx="13" hasCustomPrompt="1"/>
          </p:nvPr>
        </p:nvSpPr>
        <p:spPr>
          <a:xfrm>
            <a:off x="1382471" y="6385461"/>
            <a:ext cx="6046029" cy="165328"/>
          </a:xfrm>
          <a:prstGeom prst="rect">
            <a:avLst/>
          </a:prstGeom>
        </p:spPr>
        <p:txBody>
          <a:bodyPr>
            <a:normAutofit/>
          </a:bodyPr>
          <a:lstStyle>
            <a:lvl1pPr algn="l">
              <a:defRPr sz="800">
                <a:solidFill>
                  <a:schemeClr val="accent4"/>
                </a:solidFill>
              </a:defRPr>
            </a:lvl1pPr>
          </a:lstStyle>
          <a:p>
            <a:pPr lvl="0"/>
            <a:r>
              <a:rPr lang="en-US" dirty="0" smtClean="0"/>
              <a:t>Source: XXXX</a:t>
            </a:r>
            <a:endParaRPr lang="en-US" dirty="0"/>
          </a:p>
        </p:txBody>
      </p:sp>
    </p:spTree>
    <p:extLst>
      <p:ext uri="{BB962C8B-B14F-4D97-AF65-F5344CB8AC3E}">
        <p14:creationId xmlns:p14="http://schemas.microsoft.com/office/powerpoint/2010/main" val="24318993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3600" y="152400"/>
            <a:ext cx="7010400" cy="381000"/>
          </a:xfrm>
          <a:prstGeom prst="rect">
            <a:avLst/>
          </a:prstGeom>
        </p:spPr>
        <p:txBody>
          <a:bodyPr vert="horz" lIns="91440" tIns="45720" rIns="91440" bIns="45720" rtlCol="0" anchor="ctr">
            <a:normAutofit/>
          </a:bodyPr>
          <a:lstStyle/>
          <a:p>
            <a:r>
              <a:rPr lang="en-US" dirty="0" smtClean="0"/>
              <a:t>METHODOLOGY &amp; RESEARCH OBJECTIVES</a:t>
            </a:r>
            <a:endParaRPr lang="en-US" dirty="0"/>
          </a:p>
        </p:txBody>
      </p:sp>
      <p:sp>
        <p:nvSpPr>
          <p:cNvPr id="6" name="Slide Number Placeholder 5"/>
          <p:cNvSpPr>
            <a:spLocks noGrp="1"/>
          </p:cNvSpPr>
          <p:nvPr>
            <p:ph type="sldNum" sz="quarter" idx="4"/>
          </p:nvPr>
        </p:nvSpPr>
        <p:spPr>
          <a:xfrm>
            <a:off x="0" y="6553200"/>
            <a:ext cx="2133600" cy="365125"/>
          </a:xfrm>
          <a:prstGeom prst="rect">
            <a:avLst/>
          </a:prstGeom>
        </p:spPr>
        <p:txBody>
          <a:bodyPr vert="horz" lIns="91440" tIns="45720" rIns="91440" bIns="45720" rtlCol="0" anchor="ctr"/>
          <a:lstStyle>
            <a:lvl1pPr algn="l">
              <a:defRPr sz="1200">
                <a:solidFill>
                  <a:schemeClr val="tx2"/>
                </a:solidFill>
                <a:latin typeface="+mn-lt"/>
              </a:defRPr>
            </a:lvl1pPr>
          </a:lstStyle>
          <a:p>
            <a:fld id="{F2856160-42D5-46FF-A81A-071144C22E9C}" type="slidenum">
              <a:rPr lang="en-US" smtClean="0"/>
              <a:pPr/>
              <a:t>‹#›</a:t>
            </a:fld>
            <a:endParaRPr lang="en-US" dirty="0"/>
          </a:p>
        </p:txBody>
      </p:sp>
    </p:spTree>
    <p:extLst>
      <p:ext uri="{BB962C8B-B14F-4D97-AF65-F5344CB8AC3E}">
        <p14:creationId xmlns:p14="http://schemas.microsoft.com/office/powerpoint/2010/main" val="2372613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hf hdr="0" ftr="0" dt="0"/>
  <p:txStyles>
    <p:titleStyle>
      <a:lvl1pPr algn="r" defTabSz="914400" rtl="0" eaLnBrk="1" latinLnBrk="0" hangingPunct="1">
        <a:spcBef>
          <a:spcPct val="0"/>
        </a:spcBef>
        <a:buNone/>
        <a:defRPr sz="2400" kern="1200" baseline="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chart" Target="../charts/chart16.xml"/></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7"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emf"/><Relationship Id="rId5" Type="http://schemas.openxmlformats.org/officeDocument/2006/relationships/image" Target="../media/image5.jp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chart" Target="../charts/chart25.xml"/><Relationship Id="rId3" Type="http://schemas.openxmlformats.org/officeDocument/2006/relationships/chart" Target="../charts/chart22.xml"/><Relationship Id="rId7"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chart" Target="../charts/chart24.xml"/><Relationship Id="rId4" Type="http://schemas.openxmlformats.org/officeDocument/2006/relationships/chart" Target="../charts/chart2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26.xml"/><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27.xml"/><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8" Type="http://schemas.openxmlformats.org/officeDocument/2006/relationships/chart" Target="../charts/chart31.xml"/><Relationship Id="rId3" Type="http://schemas.openxmlformats.org/officeDocument/2006/relationships/chart" Target="../charts/chart28.xml"/><Relationship Id="rId7"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chart" Target="../charts/chart30.xml"/><Relationship Id="rId4" Type="http://schemas.openxmlformats.org/officeDocument/2006/relationships/chart" Target="../charts/chart29.xml"/></Relationships>
</file>

<file path=ppt/slides/_rels/slide24.xml.rels><?xml version="1.0" encoding="UTF-8" standalone="yes"?>
<Relationships xmlns="http://schemas.openxmlformats.org/package/2006/relationships"><Relationship Id="rId8" Type="http://schemas.openxmlformats.org/officeDocument/2006/relationships/chart" Target="../charts/chart35.xml"/><Relationship Id="rId3" Type="http://schemas.openxmlformats.org/officeDocument/2006/relationships/chart" Target="../charts/chart32.xml"/><Relationship Id="rId7" Type="http://schemas.openxmlformats.org/officeDocument/2006/relationships/chart" Target="../charts/chart34.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chart" Target="../charts/chart33.xml"/><Relationship Id="rId5" Type="http://schemas.openxmlformats.org/officeDocument/2006/relationships/image" Target="../media/image5.jp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chart" Target="../charts/chart39.xml"/><Relationship Id="rId3" Type="http://schemas.openxmlformats.org/officeDocument/2006/relationships/image" Target="../media/image4.png"/><Relationship Id="rId7" Type="http://schemas.openxmlformats.org/officeDocument/2006/relationships/chart" Target="../charts/chart38.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chart" Target="../charts/chart37.xml"/><Relationship Id="rId5" Type="http://schemas.openxmlformats.org/officeDocument/2006/relationships/chart" Target="../charts/chart36.xml"/><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chart" Target="../charts/chart40.xml"/><Relationship Id="rId7"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8.emf"/><Relationship Id="rId5" Type="http://schemas.openxmlformats.org/officeDocument/2006/relationships/image" Target="../media/image5.jp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41.xml"/><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chart" Target="../charts/chart43.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chart" Target="../charts/chart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8" Type="http://schemas.openxmlformats.org/officeDocument/2006/relationships/chart" Target="../charts/chart47.xml"/><Relationship Id="rId3" Type="http://schemas.openxmlformats.org/officeDocument/2006/relationships/image" Target="../media/image4.png"/><Relationship Id="rId7" Type="http://schemas.openxmlformats.org/officeDocument/2006/relationships/chart" Target="../charts/chart4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image" Target="../media/image5.jpg"/><Relationship Id="rId9" Type="http://schemas.openxmlformats.org/officeDocument/2006/relationships/chart" Target="../charts/chart48.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jp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9.emf"/><Relationship Id="rId4" Type="http://schemas.openxmlformats.org/officeDocument/2006/relationships/chart" Target="../charts/chart49.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9.emf"/><Relationship Id="rId4" Type="http://schemas.openxmlformats.org/officeDocument/2006/relationships/chart" Target="../charts/chart50.xml"/></Relationships>
</file>

<file path=ppt/slides/_rels/slide34.xml.rels><?xml version="1.0" encoding="UTF-8" standalone="yes"?>
<Relationships xmlns="http://schemas.openxmlformats.org/package/2006/relationships"><Relationship Id="rId3" Type="http://schemas.openxmlformats.org/officeDocument/2006/relationships/chart" Target="../charts/chart51.xml"/><Relationship Id="rId7" Type="http://schemas.openxmlformats.org/officeDocument/2006/relationships/image" Target="../media/image8.emf"/><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9.emf"/><Relationship Id="rId5" Type="http://schemas.openxmlformats.org/officeDocument/2006/relationships/image" Target="../media/image5.jp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9.emf"/><Relationship Id="rId4" Type="http://schemas.openxmlformats.org/officeDocument/2006/relationships/chart" Target="../charts/chart52.xml"/></Relationships>
</file>

<file path=ppt/slides/_rels/slide3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www.facebook.com/IDGResearchServices" TargetMode="External"/><Relationship Id="rId7" Type="http://schemas.openxmlformats.org/officeDocument/2006/relationships/hyperlink" Target="http://www.linkedin.com/groups/IDG-Research-Services-4819770/about" TargetMode="External"/><Relationship Id="rId2" Type="http://schemas.openxmlformats.org/officeDocument/2006/relationships/hyperlink" Target="http://www.idgresearch.com/"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s://twitter.com/IDGResearch" TargetMode="External"/><Relationship Id="rId10" Type="http://schemas.openxmlformats.org/officeDocument/2006/relationships/image" Target="../media/image5.jpg"/><Relationship Id="rId4" Type="http://schemas.openxmlformats.org/officeDocument/2006/relationships/image" Target="../media/image12.jpe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9071" y="3505200"/>
            <a:ext cx="6221729" cy="3200400"/>
            <a:chOff x="179069" y="3752850"/>
            <a:chExt cx="6221729" cy="318516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53556"/>
            <a:stretch/>
          </p:blipFill>
          <p:spPr>
            <a:xfrm>
              <a:off x="179069" y="3752850"/>
              <a:ext cx="6221729" cy="3185160"/>
            </a:xfrm>
            <a:prstGeom prst="round2DiagRect">
              <a:avLst>
                <a:gd name="adj1" fmla="val 160"/>
                <a:gd name="adj2" fmla="val 10406"/>
              </a:avLst>
            </a:prstGeom>
            <a:ln w="88900" cap="sq">
              <a:noFill/>
              <a:miter lim="800000"/>
            </a:ln>
            <a:effectLst>
              <a:outerShdw blurRad="254000" algn="tl" rotWithShape="0">
                <a:srgbClr val="000000">
                  <a:alpha val="43000"/>
                </a:srgbClr>
              </a:outerShdw>
            </a:effectLst>
          </p:spPr>
        </p:pic>
        <p:sp>
          <p:nvSpPr>
            <p:cNvPr id="18" name="Round Diagonal Corner Rectangle 17"/>
            <p:cNvSpPr/>
            <p:nvPr/>
          </p:nvSpPr>
          <p:spPr>
            <a:xfrm>
              <a:off x="179069" y="3752850"/>
              <a:ext cx="6221729" cy="3185160"/>
            </a:xfrm>
            <a:prstGeom prst="round2DiagRect">
              <a:avLst>
                <a:gd name="adj1" fmla="val 0"/>
                <a:gd name="adj2" fmla="val 10120"/>
              </a:avLst>
            </a:prstGeom>
            <a:solidFill>
              <a:schemeClr val="dk1">
                <a:alpha val="4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4" name="Round Diagonal Corner Rectangle 3"/>
          <p:cNvSpPr/>
          <p:nvPr/>
        </p:nvSpPr>
        <p:spPr>
          <a:xfrm>
            <a:off x="179071" y="152400"/>
            <a:ext cx="6221729" cy="3189232"/>
          </a:xfrm>
          <a:prstGeom prst="round2DiagRect">
            <a:avLst>
              <a:gd name="adj1" fmla="val 9858"/>
              <a:gd name="adj2" fmla="val 0"/>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 Diagonal Corner Rectangle 4"/>
          <p:cNvSpPr/>
          <p:nvPr/>
        </p:nvSpPr>
        <p:spPr>
          <a:xfrm>
            <a:off x="6553200" y="3505200"/>
            <a:ext cx="2422343" cy="3200400"/>
          </a:xfrm>
          <a:prstGeom prst="round2DiagRect">
            <a:avLst>
              <a:gd name="adj1" fmla="val 13312"/>
              <a:gd name="adj2" fmla="val 0"/>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9360" y="5822817"/>
            <a:ext cx="1970022" cy="730383"/>
          </a:xfrm>
          <a:prstGeom prst="rect">
            <a:avLst/>
          </a:prstGeom>
        </p:spPr>
      </p:pic>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l="33942" t="8811" r="17218" b="21782"/>
          <a:stretch/>
        </p:blipFill>
        <p:spPr>
          <a:xfrm>
            <a:off x="6572924" y="152400"/>
            <a:ext cx="2402620" cy="3189232"/>
          </a:xfrm>
          <a:prstGeom prst="round2DiagRect">
            <a:avLst>
              <a:gd name="adj1" fmla="val 0"/>
              <a:gd name="adj2" fmla="val 14657"/>
            </a:avLst>
          </a:prstGeom>
          <a:ln w="88900" cap="sq">
            <a:noFill/>
            <a:miter lim="800000"/>
          </a:ln>
          <a:effectLst>
            <a:outerShdw blurRad="254000" algn="tl" rotWithShape="0">
              <a:srgbClr val="000000">
                <a:alpha val="43000"/>
              </a:srgbClr>
            </a:outerShdw>
          </a:effectLst>
        </p:spPr>
      </p:pic>
      <p:sp>
        <p:nvSpPr>
          <p:cNvPr id="10" name="TextBox 9"/>
          <p:cNvSpPr txBox="1"/>
          <p:nvPr/>
        </p:nvSpPr>
        <p:spPr>
          <a:xfrm>
            <a:off x="179071" y="874693"/>
            <a:ext cx="6221729" cy="1384995"/>
          </a:xfrm>
          <a:prstGeom prst="rect">
            <a:avLst/>
          </a:prstGeom>
          <a:noFill/>
        </p:spPr>
        <p:txBody>
          <a:bodyPr wrap="square" rtlCol="0">
            <a:spAutoFit/>
          </a:bodyPr>
          <a:lstStyle/>
          <a:p>
            <a:pPr algn="ctr"/>
            <a:r>
              <a:rPr lang="en-US" sz="2800" b="1" dirty="0" smtClean="0">
                <a:solidFill>
                  <a:schemeClr val="bg2"/>
                </a:solidFill>
                <a:latin typeface="PT Sans Caption" pitchFamily="34" charset="0"/>
              </a:rPr>
              <a:t>NCC Group: </a:t>
            </a:r>
          </a:p>
          <a:p>
            <a:pPr algn="ctr"/>
            <a:r>
              <a:rPr lang="en-US" sz="2800" b="1" i="1" dirty="0" smtClean="0">
                <a:solidFill>
                  <a:schemeClr val="bg2"/>
                </a:solidFill>
                <a:latin typeface="PT Sans Caption" pitchFamily="34" charset="0"/>
              </a:rPr>
              <a:t>Trust in Internet Security &amp; Changes to </a:t>
            </a:r>
            <a:r>
              <a:rPr lang="en-US" sz="2800" b="1" i="1" dirty="0" err="1" smtClean="0">
                <a:solidFill>
                  <a:schemeClr val="bg2"/>
                </a:solidFill>
                <a:latin typeface="PT Sans Caption" pitchFamily="34" charset="0"/>
              </a:rPr>
              <a:t>gTLDs</a:t>
            </a:r>
            <a:endParaRPr lang="en-US" sz="2800" b="1" i="1" dirty="0" smtClean="0">
              <a:solidFill>
                <a:schemeClr val="bg2"/>
              </a:solidFill>
              <a:latin typeface="PT Sans Caption" pitchFamily="34" charset="0"/>
            </a:endParaRPr>
          </a:p>
        </p:txBody>
      </p:sp>
      <p:sp>
        <p:nvSpPr>
          <p:cNvPr id="11" name="TextBox 10"/>
          <p:cNvSpPr txBox="1"/>
          <p:nvPr/>
        </p:nvSpPr>
        <p:spPr>
          <a:xfrm>
            <a:off x="2265165" y="2343090"/>
            <a:ext cx="2201942" cy="400110"/>
          </a:xfrm>
          <a:prstGeom prst="rect">
            <a:avLst/>
          </a:prstGeom>
          <a:noFill/>
        </p:spPr>
        <p:txBody>
          <a:bodyPr wrap="square" rtlCol="0">
            <a:spAutoFit/>
          </a:bodyPr>
          <a:lstStyle/>
          <a:p>
            <a:pPr algn="ctr"/>
            <a:r>
              <a:rPr lang="en-US" sz="2000" dirty="0" smtClean="0">
                <a:solidFill>
                  <a:schemeClr val="bg2"/>
                </a:solidFill>
              </a:rPr>
              <a:t>November 2014</a:t>
            </a:r>
            <a:endParaRPr lang="en-US" sz="2000" dirty="0">
              <a:solidFill>
                <a:schemeClr val="bg2"/>
              </a:solidFill>
            </a:endParaRPr>
          </a:p>
        </p:txBody>
      </p:sp>
      <p:cxnSp>
        <p:nvCxnSpPr>
          <p:cNvPr id="12" name="Straight Connector 11"/>
          <p:cNvCxnSpPr/>
          <p:nvPr/>
        </p:nvCxnSpPr>
        <p:spPr>
          <a:xfrm>
            <a:off x="1295400" y="2286000"/>
            <a:ext cx="4191000" cy="22819"/>
          </a:xfrm>
          <a:prstGeom prst="line">
            <a:avLst/>
          </a:prstGeom>
          <a:ln w="38100">
            <a:solidFill>
              <a:srgbClr val="FF59C4"/>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572923" y="251936"/>
            <a:ext cx="1451834" cy="430887"/>
          </a:xfrm>
          <a:prstGeom prst="rect">
            <a:avLst/>
          </a:prstGeom>
          <a:noFill/>
        </p:spPr>
        <p:txBody>
          <a:bodyPr wrap="square" rtlCol="0">
            <a:spAutoFit/>
          </a:bodyPr>
          <a:lstStyle/>
          <a:p>
            <a:pPr algn="ctr"/>
            <a:r>
              <a:rPr lang="en-US" sz="1100" dirty="0" smtClean="0">
                <a:solidFill>
                  <a:schemeClr val="bg2"/>
                </a:solidFill>
                <a:latin typeface="PT Sans Caption" pitchFamily="34" charset="0"/>
              </a:rPr>
              <a:t>MARKETING RESEARCH</a:t>
            </a:r>
            <a:endParaRPr lang="en-US" sz="1100" dirty="0">
              <a:solidFill>
                <a:schemeClr val="bg2"/>
              </a:solidFill>
              <a:latin typeface="PT Sans Caption" pitchFamily="34" charset="0"/>
            </a:endParaRPr>
          </a:p>
        </p:txBody>
      </p:sp>
      <p:sp>
        <p:nvSpPr>
          <p:cNvPr id="23" name="TextBox 22"/>
          <p:cNvSpPr txBox="1"/>
          <p:nvPr/>
        </p:nvSpPr>
        <p:spPr>
          <a:xfrm>
            <a:off x="7756066" y="251936"/>
            <a:ext cx="1197381" cy="430887"/>
          </a:xfrm>
          <a:prstGeom prst="rect">
            <a:avLst/>
          </a:prstGeom>
          <a:noFill/>
        </p:spPr>
        <p:txBody>
          <a:bodyPr wrap="square" rtlCol="0">
            <a:spAutoFit/>
          </a:bodyPr>
          <a:lstStyle/>
          <a:p>
            <a:pPr algn="ctr"/>
            <a:r>
              <a:rPr lang="en-US" sz="1100" dirty="0" smtClean="0">
                <a:solidFill>
                  <a:schemeClr val="bg2"/>
                </a:solidFill>
                <a:latin typeface="PT Sans Caption" pitchFamily="34" charset="0"/>
              </a:rPr>
              <a:t>EMPLOYEE ENGAGEMENT</a:t>
            </a:r>
            <a:endParaRPr lang="en-US" sz="1100" dirty="0">
              <a:solidFill>
                <a:schemeClr val="bg2"/>
              </a:solidFill>
              <a:latin typeface="PT Sans Caption" pitchFamily="34" charset="0"/>
            </a:endParaRPr>
          </a:p>
        </p:txBody>
      </p:sp>
      <p:sp>
        <p:nvSpPr>
          <p:cNvPr id="26" name="TextBox 25"/>
          <p:cNvSpPr txBox="1"/>
          <p:nvPr/>
        </p:nvSpPr>
        <p:spPr>
          <a:xfrm>
            <a:off x="6553200" y="682823"/>
            <a:ext cx="2568514" cy="307777"/>
          </a:xfrm>
          <a:prstGeom prst="rect">
            <a:avLst/>
          </a:prstGeom>
          <a:noFill/>
        </p:spPr>
        <p:txBody>
          <a:bodyPr wrap="square" rtlCol="0">
            <a:spAutoFit/>
          </a:bodyPr>
          <a:lstStyle/>
          <a:p>
            <a:pPr algn="ctr"/>
            <a:r>
              <a:rPr lang="en-US" sz="1400" dirty="0" smtClean="0">
                <a:solidFill>
                  <a:schemeClr val="bg2"/>
                </a:solidFill>
                <a:latin typeface="PT Sans Caption" pitchFamily="34" charset="0"/>
              </a:rPr>
              <a:t>A WORLD OF INSIGHTS</a:t>
            </a:r>
            <a:endParaRPr lang="en-US" sz="1400" dirty="0">
              <a:solidFill>
                <a:schemeClr val="bg2"/>
              </a:solidFill>
              <a:latin typeface="PT Sans Caption" pitchFamily="34" charset="0"/>
            </a:endParaRPr>
          </a:p>
        </p:txBody>
      </p:sp>
      <p:cxnSp>
        <p:nvCxnSpPr>
          <p:cNvPr id="27" name="Straight Connector 26"/>
          <p:cNvCxnSpPr/>
          <p:nvPr/>
        </p:nvCxnSpPr>
        <p:spPr>
          <a:xfrm>
            <a:off x="7807389" y="251936"/>
            <a:ext cx="0" cy="419100"/>
          </a:xfrm>
          <a:prstGeom prst="line">
            <a:avLst/>
          </a:prstGeom>
          <a:ln w="12700">
            <a:solidFill>
              <a:srgbClr val="EBA3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894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799018" y="6338453"/>
            <a:ext cx="1126278" cy="443346"/>
            <a:chOff x="7799018" y="6338454"/>
            <a:chExt cx="1126278" cy="443346"/>
          </a:xfrm>
        </p:grpSpPr>
        <p:sp>
          <p:nvSpPr>
            <p:cNvPr id="22" name="Round Diagonal Corner Rectangle 21"/>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1812" y="6389455"/>
              <a:ext cx="920691" cy="341345"/>
            </a:xfrm>
            <a:prstGeom prst="rect">
              <a:avLst/>
            </a:prstGeom>
          </p:spPr>
        </p:pic>
      </p:grpSp>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t="45517" b="46049"/>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sp>
        <p:nvSpPr>
          <p:cNvPr id="25" name="Round Diagonal Corner Rectangle 24"/>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26" name="Group 25"/>
          <p:cNvGrpSpPr/>
          <p:nvPr/>
        </p:nvGrpSpPr>
        <p:grpSpPr>
          <a:xfrm>
            <a:off x="227877" y="6338452"/>
            <a:ext cx="2738862" cy="443345"/>
            <a:chOff x="227877" y="6339437"/>
            <a:chExt cx="2738862" cy="443345"/>
          </a:xfrm>
        </p:grpSpPr>
        <p:sp>
          <p:nvSpPr>
            <p:cNvPr id="27" name="Round Diagonal Corner Rectangle 26"/>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sp>
        <p:nvSpPr>
          <p:cNvPr id="12" name="Slide Number Placeholder 8"/>
          <p:cNvSpPr>
            <a:spLocks noGrp="1"/>
          </p:cNvSpPr>
          <p:nvPr>
            <p:ph type="sldNum" sz="quarter" idx="4294967295"/>
          </p:nvPr>
        </p:nvSpPr>
        <p:spPr>
          <a:xfrm>
            <a:off x="3048000" y="6338453"/>
            <a:ext cx="380999" cy="420334"/>
          </a:xfrm>
        </p:spPr>
        <p:txBody>
          <a:bodyPr/>
          <a:lstStyle/>
          <a:p>
            <a:pPr algn="ctr"/>
            <a:fld id="{F2856160-42D5-46FF-A81A-071144C22E9C}" type="slidenum">
              <a:rPr lang="en-US" smtClean="0">
                <a:solidFill>
                  <a:schemeClr val="bg1"/>
                </a:solidFill>
              </a:rPr>
              <a:pPr algn="ctr"/>
              <a:t>10</a:t>
            </a:fld>
            <a:endParaRPr lang="en-US" dirty="0">
              <a:solidFill>
                <a:schemeClr val="bg1"/>
              </a:solidFill>
            </a:endParaRPr>
          </a:p>
        </p:txBody>
      </p:sp>
      <p:sp>
        <p:nvSpPr>
          <p:cNvPr id="14" name="Title 1"/>
          <p:cNvSpPr txBox="1">
            <a:spLocks/>
          </p:cNvSpPr>
          <p:nvPr/>
        </p:nvSpPr>
        <p:spPr>
          <a:xfrm>
            <a:off x="98619" y="2514600"/>
            <a:ext cx="8822502" cy="731520"/>
          </a:xfrm>
          <a:prstGeom prst="rect">
            <a:avLst/>
          </a:prstGeom>
        </p:spPr>
        <p:txBody>
          <a:bodyPr vert="horz" lIns="91440" tIns="45720" rIns="91440" bIns="45720" rtlCol="0" anchor="t">
            <a:noAutofit/>
          </a:bodyPr>
          <a:lstStyle>
            <a:lvl1pPr algn="r" defTabSz="914400" rtl="0" eaLnBrk="1" latinLnBrk="0" hangingPunct="1">
              <a:spcBef>
                <a:spcPct val="0"/>
              </a:spcBef>
              <a:buNone/>
              <a:defRPr sz="2400" kern="1200" baseline="0">
                <a:solidFill>
                  <a:schemeClr val="tx2"/>
                </a:solidFill>
                <a:latin typeface="+mj-lt"/>
                <a:ea typeface="+mj-ea"/>
                <a:cs typeface="+mj-cs"/>
              </a:defRPr>
            </a:lvl1pPr>
          </a:lstStyle>
          <a:p>
            <a:pPr algn="ctr"/>
            <a:r>
              <a:rPr lang="en-US" sz="2500" b="1" dirty="0" smtClean="0">
                <a:solidFill>
                  <a:schemeClr val="accent1"/>
                </a:solidFill>
              </a:rPr>
              <a:t>INTERNET SAFETY / SECURITY</a:t>
            </a:r>
            <a:endParaRPr lang="en-US" sz="2500" b="1" dirty="0">
              <a:solidFill>
                <a:schemeClr val="accent1"/>
              </a:solidFill>
            </a:endParaRPr>
          </a:p>
        </p:txBody>
      </p:sp>
    </p:spTree>
    <p:extLst>
      <p:ext uri="{BB962C8B-B14F-4D97-AF65-F5344CB8AC3E}">
        <p14:creationId xmlns:p14="http://schemas.microsoft.com/office/powerpoint/2010/main" val="3305303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 Diagonal Corner Rectangle 24"/>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Slide Number Placeholder 8"/>
          <p:cNvSpPr>
            <a:spLocks noGrp="1"/>
          </p:cNvSpPr>
          <p:nvPr>
            <p:ph type="sldNum" sz="quarter" idx="12"/>
          </p:nvPr>
        </p:nvSpPr>
        <p:spPr>
          <a:xfrm>
            <a:off x="3048000" y="6338453"/>
            <a:ext cx="381000" cy="443346"/>
          </a:xfrm>
        </p:spPr>
        <p:txBody>
          <a:bodyPr/>
          <a:lstStyle/>
          <a:p>
            <a:pPr algn="ctr"/>
            <a:fld id="{F2856160-42D5-46FF-A81A-071144C22E9C}" type="slidenum">
              <a:rPr lang="en-US" smtClean="0">
                <a:solidFill>
                  <a:schemeClr val="bg1"/>
                </a:solidFill>
              </a:rPr>
              <a:pPr algn="ctr"/>
              <a:t>11</a:t>
            </a:fld>
            <a:endParaRPr lang="en-US" dirty="0">
              <a:solidFill>
                <a:schemeClr val="bg1"/>
              </a:solidFill>
            </a:endParaRPr>
          </a:p>
        </p:txBody>
      </p:sp>
      <p:sp>
        <p:nvSpPr>
          <p:cNvPr id="15" name="Title 1"/>
          <p:cNvSpPr>
            <a:spLocks noGrp="1"/>
          </p:cNvSpPr>
          <p:nvPr>
            <p:ph type="title"/>
          </p:nvPr>
        </p:nvSpPr>
        <p:spPr>
          <a:xfrm>
            <a:off x="98619" y="228600"/>
            <a:ext cx="8822502" cy="731520"/>
          </a:xfrm>
        </p:spPr>
        <p:txBody>
          <a:bodyPr anchor="t">
            <a:noAutofit/>
          </a:bodyPr>
          <a:lstStyle/>
          <a:p>
            <a:pPr algn="ctr"/>
            <a:r>
              <a:rPr lang="en-US" sz="1800" b="1" dirty="0">
                <a:solidFill>
                  <a:schemeClr val="accent1"/>
                </a:solidFill>
              </a:rPr>
              <a:t>Fewer than 50% of consumers feel very secure on most websites </a:t>
            </a:r>
            <a:r>
              <a:rPr lang="en-US" sz="1800" b="1" dirty="0" smtClean="0">
                <a:solidFill>
                  <a:schemeClr val="accent1"/>
                </a:solidFill>
              </a:rPr>
              <a:t>today; Banks/financial </a:t>
            </a:r>
            <a:r>
              <a:rPr lang="en-US" sz="1800" b="1" dirty="0">
                <a:solidFill>
                  <a:schemeClr val="accent1"/>
                </a:solidFill>
              </a:rPr>
              <a:t>management websites evoke the highest degree of </a:t>
            </a:r>
            <a:r>
              <a:rPr lang="en-US" sz="1800" b="1" dirty="0" smtClean="0">
                <a:solidFill>
                  <a:schemeClr val="accent1"/>
                </a:solidFill>
              </a:rPr>
              <a:t>confidence while very few consumers feel very </a:t>
            </a:r>
            <a:r>
              <a:rPr lang="en-US" sz="1800" b="1" dirty="0">
                <a:solidFill>
                  <a:schemeClr val="accent1"/>
                </a:solidFill>
              </a:rPr>
              <a:t>secure on social media </a:t>
            </a:r>
            <a:r>
              <a:rPr lang="en-US" sz="1800" b="1" dirty="0" smtClean="0">
                <a:solidFill>
                  <a:schemeClr val="accent1"/>
                </a:solidFill>
              </a:rPr>
              <a:t>sites.</a:t>
            </a:r>
            <a:endParaRPr lang="en-US" sz="1800" b="1" dirty="0">
              <a:solidFill>
                <a:schemeClr val="accent1"/>
              </a:solidFill>
            </a:endParaRPr>
          </a:p>
        </p:txBody>
      </p:sp>
      <p:grpSp>
        <p:nvGrpSpPr>
          <p:cNvPr id="13" name="Group 12"/>
          <p:cNvGrpSpPr/>
          <p:nvPr/>
        </p:nvGrpSpPr>
        <p:grpSpPr>
          <a:xfrm>
            <a:off x="7799018" y="6338453"/>
            <a:ext cx="1126278" cy="443346"/>
            <a:chOff x="7799018" y="6338454"/>
            <a:chExt cx="1126278" cy="443346"/>
          </a:xfrm>
        </p:grpSpPr>
        <p:sp>
          <p:nvSpPr>
            <p:cNvPr id="22" name="Round Diagonal Corner Rectangle 21"/>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1812" y="6389455"/>
              <a:ext cx="920691" cy="341345"/>
            </a:xfrm>
            <a:prstGeom prst="rect">
              <a:avLst/>
            </a:prstGeom>
          </p:spPr>
        </p:pic>
      </p:grpSp>
      <p:pic>
        <p:nvPicPr>
          <p:cNvPr id="24" name="Picture 23"/>
          <p:cNvPicPr>
            <a:picLocks noChangeAspect="1"/>
          </p:cNvPicPr>
          <p:nvPr/>
        </p:nvPicPr>
        <p:blipFill rotWithShape="1">
          <a:blip r:embed="rId4" cstate="print">
            <a:extLst>
              <a:ext uri="{28A0092B-C50C-407E-A947-70E740481C1C}">
                <a14:useLocalDpi xmlns:a14="http://schemas.microsoft.com/office/drawing/2010/main" val="0"/>
              </a:ext>
            </a:extLst>
          </a:blip>
          <a:srcRect t="45517" b="46049"/>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grpSp>
        <p:nvGrpSpPr>
          <p:cNvPr id="26" name="Group 25"/>
          <p:cNvGrpSpPr/>
          <p:nvPr/>
        </p:nvGrpSpPr>
        <p:grpSpPr>
          <a:xfrm>
            <a:off x="227877" y="6338452"/>
            <a:ext cx="2738862" cy="443345"/>
            <a:chOff x="227877" y="6339437"/>
            <a:chExt cx="2738862" cy="443345"/>
          </a:xfrm>
        </p:grpSpPr>
        <p:sp>
          <p:nvSpPr>
            <p:cNvPr id="27" name="Round Diagonal Corner Rectangle 26"/>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graphicFrame>
        <p:nvGraphicFramePr>
          <p:cNvPr id="14" name="Chart 13"/>
          <p:cNvGraphicFramePr/>
          <p:nvPr>
            <p:extLst>
              <p:ext uri="{D42A27DB-BD31-4B8C-83A1-F6EECF244321}">
                <p14:modId xmlns:p14="http://schemas.microsoft.com/office/powerpoint/2010/main" val="1315462131"/>
              </p:ext>
            </p:extLst>
          </p:nvPr>
        </p:nvGraphicFramePr>
        <p:xfrm>
          <a:off x="294904" y="1219200"/>
          <a:ext cx="8925296" cy="4229100"/>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7630614" y="1442931"/>
            <a:ext cx="1344982" cy="338554"/>
          </a:xfrm>
          <a:prstGeom prst="rect">
            <a:avLst/>
          </a:prstGeom>
          <a:noFill/>
        </p:spPr>
        <p:txBody>
          <a:bodyPr wrap="square" rtlCol="0">
            <a:spAutoFit/>
          </a:bodyPr>
          <a:lstStyle/>
          <a:p>
            <a:pPr algn="ctr"/>
            <a:r>
              <a:rPr lang="en-US" sz="800" b="1" dirty="0" smtClean="0"/>
              <a:t>% Very/</a:t>
            </a:r>
          </a:p>
          <a:p>
            <a:pPr algn="ctr"/>
            <a:r>
              <a:rPr lang="en-US" sz="800" b="1" dirty="0" smtClean="0"/>
              <a:t>Somewhat Secure</a:t>
            </a:r>
            <a:endParaRPr lang="en-US" sz="800" b="1" dirty="0"/>
          </a:p>
        </p:txBody>
      </p:sp>
      <p:sp>
        <p:nvSpPr>
          <p:cNvPr id="16" name="Rectangle 15"/>
          <p:cNvSpPr/>
          <p:nvPr/>
        </p:nvSpPr>
        <p:spPr>
          <a:xfrm>
            <a:off x="7916712" y="4924939"/>
            <a:ext cx="785069" cy="246888"/>
          </a:xfrm>
          <a:prstGeom prst="rect">
            <a:avLst/>
          </a:prstGeom>
          <a:solidFill>
            <a:schemeClr val="accent1"/>
          </a:solidFill>
          <a:ln>
            <a:solidFill>
              <a:schemeClr val="accent1"/>
            </a:solidFill>
          </a:ln>
          <a:scene3d>
            <a:camera prst="orthographicFront"/>
            <a:lightRig rig="threePt" dir="t">
              <a:rot lat="0" lon="0" rev="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t>39%</a:t>
            </a:r>
            <a:endParaRPr lang="en-US" sz="1200" dirty="0"/>
          </a:p>
        </p:txBody>
      </p:sp>
      <p:sp>
        <p:nvSpPr>
          <p:cNvPr id="17" name="Rectangle 16"/>
          <p:cNvSpPr/>
          <p:nvPr/>
        </p:nvSpPr>
        <p:spPr>
          <a:xfrm>
            <a:off x="7916712" y="4489009"/>
            <a:ext cx="785069" cy="246888"/>
          </a:xfrm>
          <a:prstGeom prst="rect">
            <a:avLst/>
          </a:prstGeom>
          <a:solidFill>
            <a:schemeClr val="accent1"/>
          </a:solidFill>
          <a:ln>
            <a:solidFill>
              <a:schemeClr val="accent1"/>
            </a:solidFill>
          </a:ln>
          <a:scene3d>
            <a:camera prst="orthographicFront"/>
            <a:lightRig rig="threePt" dir="t">
              <a:rot lat="0" lon="0" rev="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t>61%</a:t>
            </a:r>
            <a:endParaRPr lang="en-US" sz="1200" dirty="0"/>
          </a:p>
        </p:txBody>
      </p:sp>
      <p:sp>
        <p:nvSpPr>
          <p:cNvPr id="19" name="Rectangle 18"/>
          <p:cNvSpPr/>
          <p:nvPr/>
        </p:nvSpPr>
        <p:spPr>
          <a:xfrm>
            <a:off x="7908245" y="1905008"/>
            <a:ext cx="785069" cy="246888"/>
          </a:xfrm>
          <a:prstGeom prst="rect">
            <a:avLst/>
          </a:prstGeom>
          <a:solidFill>
            <a:schemeClr val="accent1"/>
          </a:solidFill>
          <a:ln>
            <a:solidFill>
              <a:schemeClr val="accent1"/>
            </a:solidFill>
          </a:ln>
          <a:scene3d>
            <a:camera prst="orthographicFront"/>
            <a:lightRig rig="threePt" dir="t">
              <a:rot lat="0" lon="0" rev="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t>88%</a:t>
            </a:r>
            <a:endParaRPr lang="en-US" sz="1200" dirty="0"/>
          </a:p>
        </p:txBody>
      </p:sp>
      <p:sp>
        <p:nvSpPr>
          <p:cNvPr id="20" name="Rectangle 19"/>
          <p:cNvSpPr/>
          <p:nvPr/>
        </p:nvSpPr>
        <p:spPr>
          <a:xfrm>
            <a:off x="7908245" y="2767023"/>
            <a:ext cx="785069" cy="246888"/>
          </a:xfrm>
          <a:prstGeom prst="rect">
            <a:avLst/>
          </a:prstGeom>
          <a:solidFill>
            <a:schemeClr val="accent1"/>
          </a:solidFill>
          <a:ln>
            <a:solidFill>
              <a:schemeClr val="accent1"/>
            </a:solidFill>
          </a:ln>
          <a:scene3d>
            <a:camera prst="orthographicFront"/>
            <a:lightRig rig="threePt" dir="t">
              <a:rot lat="0" lon="0" rev="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t>75%</a:t>
            </a:r>
            <a:endParaRPr lang="en-US" sz="1200" dirty="0"/>
          </a:p>
        </p:txBody>
      </p:sp>
      <p:sp>
        <p:nvSpPr>
          <p:cNvPr id="21" name="Rectangle 20"/>
          <p:cNvSpPr/>
          <p:nvPr/>
        </p:nvSpPr>
        <p:spPr>
          <a:xfrm>
            <a:off x="7916712" y="3629030"/>
            <a:ext cx="785069" cy="246888"/>
          </a:xfrm>
          <a:prstGeom prst="rect">
            <a:avLst/>
          </a:prstGeom>
          <a:solidFill>
            <a:schemeClr val="accent1"/>
          </a:solidFill>
          <a:ln>
            <a:solidFill>
              <a:schemeClr val="accent1"/>
            </a:solidFill>
          </a:ln>
          <a:scene3d>
            <a:camera prst="orthographicFront"/>
            <a:lightRig rig="threePt" dir="t">
              <a:rot lat="0" lon="0" rev="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t>66%</a:t>
            </a:r>
            <a:endParaRPr lang="en-US" sz="1200" dirty="0"/>
          </a:p>
        </p:txBody>
      </p:sp>
      <p:sp>
        <p:nvSpPr>
          <p:cNvPr id="29" name="Rectangle 28"/>
          <p:cNvSpPr/>
          <p:nvPr/>
        </p:nvSpPr>
        <p:spPr>
          <a:xfrm>
            <a:off x="7916712" y="4062407"/>
            <a:ext cx="785069" cy="246888"/>
          </a:xfrm>
          <a:prstGeom prst="rect">
            <a:avLst/>
          </a:prstGeom>
          <a:solidFill>
            <a:schemeClr val="accent1"/>
          </a:solidFill>
          <a:ln>
            <a:solidFill>
              <a:schemeClr val="accent1"/>
            </a:solidFill>
          </a:ln>
          <a:scene3d>
            <a:camera prst="orthographicFront"/>
            <a:lightRig rig="threePt" dir="t">
              <a:rot lat="0" lon="0" rev="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t>65%</a:t>
            </a:r>
            <a:endParaRPr lang="en-US" sz="1200" dirty="0"/>
          </a:p>
        </p:txBody>
      </p:sp>
      <p:sp>
        <p:nvSpPr>
          <p:cNvPr id="30" name="Rectangle 29"/>
          <p:cNvSpPr/>
          <p:nvPr/>
        </p:nvSpPr>
        <p:spPr>
          <a:xfrm>
            <a:off x="7908245" y="2333630"/>
            <a:ext cx="785069" cy="246888"/>
          </a:xfrm>
          <a:prstGeom prst="rect">
            <a:avLst/>
          </a:prstGeom>
          <a:solidFill>
            <a:schemeClr val="accent1"/>
          </a:solidFill>
          <a:ln>
            <a:solidFill>
              <a:schemeClr val="accent1"/>
            </a:solidFill>
          </a:ln>
          <a:scene3d>
            <a:camera prst="orthographicFront"/>
            <a:lightRig rig="threePt" dir="t">
              <a:rot lat="0" lon="0" rev="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t>83%</a:t>
            </a:r>
            <a:endParaRPr lang="en-US" sz="1200" dirty="0"/>
          </a:p>
        </p:txBody>
      </p:sp>
      <p:sp>
        <p:nvSpPr>
          <p:cNvPr id="31" name="Rectangle 30"/>
          <p:cNvSpPr/>
          <p:nvPr/>
        </p:nvSpPr>
        <p:spPr>
          <a:xfrm>
            <a:off x="7916712" y="3195645"/>
            <a:ext cx="785069" cy="246888"/>
          </a:xfrm>
          <a:prstGeom prst="rect">
            <a:avLst/>
          </a:prstGeom>
          <a:solidFill>
            <a:schemeClr val="accent1"/>
          </a:solidFill>
          <a:ln>
            <a:solidFill>
              <a:schemeClr val="accent1"/>
            </a:solidFill>
          </a:ln>
          <a:scene3d>
            <a:camera prst="orthographicFront"/>
            <a:lightRig rig="threePt" dir="t">
              <a:rot lat="0" lon="0" rev="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t>72%</a:t>
            </a:r>
            <a:endParaRPr lang="en-US" sz="1200" dirty="0"/>
          </a:p>
        </p:txBody>
      </p:sp>
      <p:sp>
        <p:nvSpPr>
          <p:cNvPr id="33" name="TextBox 32"/>
          <p:cNvSpPr txBox="1"/>
          <p:nvPr/>
        </p:nvSpPr>
        <p:spPr>
          <a:xfrm>
            <a:off x="1676400" y="1167110"/>
            <a:ext cx="5791200" cy="307777"/>
          </a:xfrm>
          <a:prstGeom prst="rect">
            <a:avLst/>
          </a:prstGeom>
          <a:noFill/>
        </p:spPr>
        <p:txBody>
          <a:bodyPr wrap="square" rtlCol="0">
            <a:spAutoFit/>
          </a:bodyPr>
          <a:lstStyle/>
          <a:p>
            <a:pPr algn="ctr"/>
            <a:r>
              <a:rPr lang="en-US" sz="1400" b="1" dirty="0" smtClean="0"/>
              <a:t>Feeling of Safety by Website Types</a:t>
            </a:r>
            <a:endParaRPr lang="en-US" sz="1400" b="1" dirty="0"/>
          </a:p>
        </p:txBody>
      </p:sp>
      <p:grpSp>
        <p:nvGrpSpPr>
          <p:cNvPr id="34" name="Group 33"/>
          <p:cNvGrpSpPr/>
          <p:nvPr/>
        </p:nvGrpSpPr>
        <p:grpSpPr>
          <a:xfrm>
            <a:off x="838200" y="5420515"/>
            <a:ext cx="8162930" cy="313537"/>
            <a:chOff x="3074644" y="2396593"/>
            <a:chExt cx="8162930" cy="313537"/>
          </a:xfrm>
        </p:grpSpPr>
        <p:grpSp>
          <p:nvGrpSpPr>
            <p:cNvPr id="35" name="Group 34"/>
            <p:cNvGrpSpPr/>
            <p:nvPr/>
          </p:nvGrpSpPr>
          <p:grpSpPr>
            <a:xfrm>
              <a:off x="3074644" y="2396593"/>
              <a:ext cx="8162930" cy="313537"/>
              <a:chOff x="1410978" y="2258784"/>
              <a:chExt cx="5351707" cy="409305"/>
            </a:xfrm>
          </p:grpSpPr>
          <p:sp>
            <p:nvSpPr>
              <p:cNvPr id="38" name="Rectangle 37"/>
              <p:cNvSpPr/>
              <p:nvPr/>
            </p:nvSpPr>
            <p:spPr>
              <a:xfrm>
                <a:off x="1410978" y="2258784"/>
                <a:ext cx="5351706" cy="409305"/>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423469" y="2313371"/>
                <a:ext cx="5339216" cy="301338"/>
              </a:xfrm>
              <a:prstGeom prst="rect">
                <a:avLst/>
              </a:prstGeom>
              <a:noFill/>
            </p:spPr>
            <p:txBody>
              <a:bodyPr wrap="square" rtlCol="0">
                <a:spAutoFit/>
              </a:bodyPr>
              <a:lstStyle/>
              <a:p>
                <a:r>
                  <a:rPr lang="en-US" sz="900" dirty="0" smtClean="0"/>
                  <a:t>    Very secure             Somewhat secure                 Not very secure             Not at all secure                </a:t>
                </a:r>
                <a:r>
                  <a:rPr lang="en-US" sz="900" dirty="0"/>
                  <a:t>I </a:t>
                </a:r>
                <a:r>
                  <a:rPr lang="en-US" sz="900" dirty="0" smtClean="0"/>
                  <a:t>don’t </a:t>
                </a:r>
                <a:r>
                  <a:rPr lang="en-US" sz="900" dirty="0"/>
                  <a:t>think about security when using these websites</a:t>
                </a:r>
              </a:p>
            </p:txBody>
          </p:sp>
          <p:sp>
            <p:nvSpPr>
              <p:cNvPr id="40" name="Rectangle 39"/>
              <p:cNvSpPr/>
              <p:nvPr/>
            </p:nvSpPr>
            <p:spPr>
              <a:xfrm>
                <a:off x="1467182" y="2404355"/>
                <a:ext cx="59949" cy="11937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150351" y="2404355"/>
                <a:ext cx="59949" cy="11937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090806" y="2404355"/>
                <a:ext cx="59949" cy="11937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p:cNvSpPr/>
            <p:nvPr/>
          </p:nvSpPr>
          <p:spPr>
            <a:xfrm>
              <a:off x="6859882" y="2508097"/>
              <a:ext cx="91440" cy="9144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8193382" y="2508097"/>
              <a:ext cx="91440" cy="9144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p:cNvSpPr/>
          <p:nvPr/>
        </p:nvSpPr>
        <p:spPr>
          <a:xfrm>
            <a:off x="197062" y="5862935"/>
            <a:ext cx="8870737" cy="461665"/>
          </a:xfrm>
          <a:prstGeom prst="rect">
            <a:avLst/>
          </a:prstGeom>
        </p:spPr>
        <p:txBody>
          <a:bodyPr wrap="square" anchor="b">
            <a:spAutoFit/>
          </a:bodyPr>
          <a:lstStyle/>
          <a:p>
            <a:pPr lvl="0"/>
            <a:r>
              <a:rPr lang="en-US" sz="800" i="1" dirty="0" smtClean="0">
                <a:solidFill>
                  <a:schemeClr val="tx1">
                    <a:lumMod val="65000"/>
                    <a:lumOff val="35000"/>
                  </a:schemeClr>
                </a:solidFill>
              </a:rPr>
              <a:t>Q3: How </a:t>
            </a:r>
            <a:r>
              <a:rPr lang="en-US" sz="800" i="1" dirty="0">
                <a:solidFill>
                  <a:schemeClr val="tx1">
                    <a:lumMod val="65000"/>
                    <a:lumOff val="35000"/>
                  </a:schemeClr>
                </a:solidFill>
              </a:rPr>
              <a:t>safe and secure do you feel when using each of the following types of websites (i.e. your personal/financial information is secure, sites are free from viruses or malicious software, and/or you are interacting with the legitimate organization that you intended)? </a:t>
            </a:r>
            <a:endParaRPr lang="en-US" sz="800" i="1" dirty="0" smtClean="0">
              <a:solidFill>
                <a:schemeClr val="tx1">
                  <a:lumMod val="65000"/>
                  <a:lumOff val="35000"/>
                </a:schemeClr>
              </a:solidFill>
            </a:endParaRPr>
          </a:p>
          <a:p>
            <a:pPr lvl="0"/>
            <a:r>
              <a:rPr lang="en-US" sz="800" i="1" dirty="0" smtClean="0">
                <a:solidFill>
                  <a:schemeClr val="tx1">
                    <a:lumMod val="65000"/>
                    <a:lumOff val="35000"/>
                  </a:schemeClr>
                </a:solidFill>
              </a:rPr>
              <a:t>Bases: 10,000 qualified respondents</a:t>
            </a:r>
            <a:endParaRPr lang="en-US" sz="800" i="1" dirty="0">
              <a:solidFill>
                <a:schemeClr val="tx1">
                  <a:lumMod val="65000"/>
                  <a:lumOff val="35000"/>
                </a:schemeClr>
              </a:solidFill>
            </a:endParaRPr>
          </a:p>
        </p:txBody>
      </p:sp>
      <p:sp>
        <p:nvSpPr>
          <p:cNvPr id="44" name="Rounded Rectangular Callout 43"/>
          <p:cNvSpPr/>
          <p:nvPr/>
        </p:nvSpPr>
        <p:spPr>
          <a:xfrm>
            <a:off x="76200" y="4459185"/>
            <a:ext cx="1842136" cy="874815"/>
          </a:xfrm>
          <a:prstGeom prst="wedgeRoundRectCallout">
            <a:avLst>
              <a:gd name="adj1" fmla="val -41047"/>
              <a:gd name="adj2" fmla="val 29717"/>
              <a:gd name="adj3" fmla="val 16667"/>
            </a:avLst>
          </a:prstGeom>
          <a:solidFill>
            <a:schemeClr val="bg1"/>
          </a:solidFill>
          <a:ln>
            <a:solidFill>
              <a:schemeClr val="accent1">
                <a:lumMod val="60000"/>
                <a:lumOff val="40000"/>
              </a:schemeClr>
            </a:solidFill>
          </a:ln>
          <a:scene3d>
            <a:camera prst="orthographicFront"/>
            <a:lightRig rig="threePt" dir="t"/>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ysClr val="windowText" lastClr="000000"/>
                </a:solidFill>
              </a:rPr>
              <a:t>While 84% of consumers </a:t>
            </a:r>
            <a:r>
              <a:rPr lang="en-US" sz="800" b="1" dirty="0">
                <a:solidFill>
                  <a:sysClr val="windowText" lastClr="000000"/>
                </a:solidFill>
              </a:rPr>
              <a:t>shop online</a:t>
            </a:r>
            <a:r>
              <a:rPr lang="en-US" sz="800" dirty="0">
                <a:solidFill>
                  <a:sysClr val="windowText" lastClr="000000"/>
                </a:solidFill>
              </a:rPr>
              <a:t>, just 21% feel very secure on online shopping sites</a:t>
            </a:r>
            <a:r>
              <a:rPr lang="en-US" sz="800" dirty="0" smtClean="0">
                <a:solidFill>
                  <a:sysClr val="windowText" lastClr="000000"/>
                </a:solidFill>
              </a:rPr>
              <a:t>. And of those that do shop online, 13% later report they do not feel secure on online shopping sites.</a:t>
            </a:r>
          </a:p>
        </p:txBody>
      </p:sp>
      <p:sp>
        <p:nvSpPr>
          <p:cNvPr id="45" name="Rounded Rectangular Callout 44"/>
          <p:cNvSpPr/>
          <p:nvPr/>
        </p:nvSpPr>
        <p:spPr>
          <a:xfrm>
            <a:off x="76200" y="3505200"/>
            <a:ext cx="1430652" cy="855216"/>
          </a:xfrm>
          <a:prstGeom prst="wedgeRoundRectCallout">
            <a:avLst>
              <a:gd name="adj1" fmla="val -41047"/>
              <a:gd name="adj2" fmla="val 29717"/>
              <a:gd name="adj3" fmla="val 16667"/>
            </a:avLst>
          </a:prstGeom>
          <a:solidFill>
            <a:schemeClr val="bg1"/>
          </a:solidFill>
          <a:ln>
            <a:solidFill>
              <a:schemeClr val="accent1">
                <a:lumMod val="60000"/>
                <a:lumOff val="40000"/>
              </a:schemeClr>
            </a:solidFill>
          </a:ln>
          <a:scene3d>
            <a:camera prst="orthographicFront"/>
            <a:lightRig rig="threePt" dir="t"/>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ysClr val="windowText" lastClr="000000"/>
                </a:solidFill>
              </a:rPr>
              <a:t>Besides Banks/financial management websites, </a:t>
            </a:r>
            <a:r>
              <a:rPr lang="en-US" sz="800" b="1" dirty="0" smtClean="0">
                <a:solidFill>
                  <a:sysClr val="windowText" lastClr="000000"/>
                </a:solidFill>
              </a:rPr>
              <a:t>Baby Boomers</a:t>
            </a:r>
            <a:r>
              <a:rPr lang="en-US" sz="800" dirty="0" smtClean="0">
                <a:solidFill>
                  <a:sysClr val="windowText" lastClr="000000"/>
                </a:solidFill>
              </a:rPr>
              <a:t> feel less secure than the younger generations when it comes to online security.</a:t>
            </a:r>
          </a:p>
        </p:txBody>
      </p:sp>
    </p:spTree>
    <p:extLst>
      <p:ext uri="{BB962C8B-B14F-4D97-AF65-F5344CB8AC3E}">
        <p14:creationId xmlns:p14="http://schemas.microsoft.com/office/powerpoint/2010/main" val="2270370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0999" y="1371600"/>
            <a:ext cx="8441504" cy="4191000"/>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1" name="Chart 20"/>
          <p:cNvGraphicFramePr/>
          <p:nvPr>
            <p:extLst>
              <p:ext uri="{D42A27DB-BD31-4B8C-83A1-F6EECF244321}">
                <p14:modId xmlns:p14="http://schemas.microsoft.com/office/powerpoint/2010/main" val="2216431724"/>
              </p:ext>
            </p:extLst>
          </p:nvPr>
        </p:nvGraphicFramePr>
        <p:xfrm>
          <a:off x="3505200" y="2019300"/>
          <a:ext cx="493776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380999" y="1447800"/>
            <a:ext cx="8441503" cy="446276"/>
          </a:xfrm>
          <a:prstGeom prst="rect">
            <a:avLst/>
          </a:prstGeom>
          <a:noFill/>
        </p:spPr>
        <p:txBody>
          <a:bodyPr wrap="square" rtlCol="0">
            <a:spAutoFit/>
          </a:bodyPr>
          <a:lstStyle/>
          <a:p>
            <a:pPr algn="ctr"/>
            <a:r>
              <a:rPr lang="en-US" sz="1400" b="1" dirty="0"/>
              <a:t>Feeling of Safety by Website </a:t>
            </a:r>
            <a:r>
              <a:rPr lang="en-US" sz="1400" b="1" dirty="0" smtClean="0"/>
              <a:t>Types</a:t>
            </a:r>
          </a:p>
          <a:p>
            <a:pPr algn="ctr"/>
            <a:r>
              <a:rPr lang="en-US" sz="900" dirty="0" smtClean="0"/>
              <a:t>Top 2 Box: Very/Somewhat Secure</a:t>
            </a:r>
            <a:endParaRPr lang="en-US" sz="1100" dirty="0"/>
          </a:p>
        </p:txBody>
      </p:sp>
      <p:graphicFrame>
        <p:nvGraphicFramePr>
          <p:cNvPr id="7" name="Chart 6"/>
          <p:cNvGraphicFramePr/>
          <p:nvPr>
            <p:extLst>
              <p:ext uri="{D42A27DB-BD31-4B8C-83A1-F6EECF244321}">
                <p14:modId xmlns:p14="http://schemas.microsoft.com/office/powerpoint/2010/main" val="1101148932"/>
              </p:ext>
            </p:extLst>
          </p:nvPr>
        </p:nvGraphicFramePr>
        <p:xfrm>
          <a:off x="624840" y="2019300"/>
          <a:ext cx="4937760" cy="35814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p:cNvGrpSpPr/>
          <p:nvPr/>
        </p:nvGrpSpPr>
        <p:grpSpPr>
          <a:xfrm>
            <a:off x="7799018" y="6338453"/>
            <a:ext cx="1126278" cy="443346"/>
            <a:chOff x="7799018" y="6338454"/>
            <a:chExt cx="1126278" cy="443346"/>
          </a:xfrm>
        </p:grpSpPr>
        <p:sp>
          <p:nvSpPr>
            <p:cNvPr id="13" name="Round Diagonal Corner Rectangle 12"/>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1812" y="6389455"/>
              <a:ext cx="920691" cy="341345"/>
            </a:xfrm>
            <a:prstGeom prst="rect">
              <a:avLst/>
            </a:prstGeom>
          </p:spPr>
        </p:pic>
      </p:gr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t="45517" b="46049"/>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sp>
        <p:nvSpPr>
          <p:cNvPr id="16" name="Round Diagonal Corner Rectangle 15"/>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17" name="Group 16"/>
          <p:cNvGrpSpPr/>
          <p:nvPr/>
        </p:nvGrpSpPr>
        <p:grpSpPr>
          <a:xfrm>
            <a:off x="227877" y="6338452"/>
            <a:ext cx="2738862" cy="443345"/>
            <a:chOff x="227877" y="6339437"/>
            <a:chExt cx="2738862" cy="443345"/>
          </a:xfrm>
        </p:grpSpPr>
        <p:sp>
          <p:nvSpPr>
            <p:cNvPr id="18" name="Round Diagonal Corner Rectangle 17"/>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sp>
        <p:nvSpPr>
          <p:cNvPr id="20" name="Slide Number Placeholder 8"/>
          <p:cNvSpPr txBox="1">
            <a:spLocks/>
          </p:cNvSpPr>
          <p:nvPr/>
        </p:nvSpPr>
        <p:spPr>
          <a:xfrm>
            <a:off x="3048000" y="6338453"/>
            <a:ext cx="380999" cy="42033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2856160-42D5-46FF-A81A-071144C22E9C}" type="slidenum">
              <a:rPr lang="en-US" smtClean="0">
                <a:solidFill>
                  <a:schemeClr val="bg1"/>
                </a:solidFill>
              </a:rPr>
              <a:pPr algn="ctr"/>
              <a:t>12</a:t>
            </a:fld>
            <a:endParaRPr lang="en-US" dirty="0">
              <a:solidFill>
                <a:schemeClr val="bg1"/>
              </a:solidFill>
            </a:endParaRPr>
          </a:p>
        </p:txBody>
      </p:sp>
      <p:sp>
        <p:nvSpPr>
          <p:cNvPr id="28" name="Rectangle 27"/>
          <p:cNvSpPr/>
          <p:nvPr/>
        </p:nvSpPr>
        <p:spPr>
          <a:xfrm>
            <a:off x="197062" y="5862935"/>
            <a:ext cx="8870737" cy="461665"/>
          </a:xfrm>
          <a:prstGeom prst="rect">
            <a:avLst/>
          </a:prstGeom>
        </p:spPr>
        <p:txBody>
          <a:bodyPr wrap="square" anchor="b">
            <a:spAutoFit/>
          </a:bodyPr>
          <a:lstStyle/>
          <a:p>
            <a:pPr lvl="0"/>
            <a:r>
              <a:rPr lang="en-US" sz="800" i="1" dirty="0">
                <a:solidFill>
                  <a:schemeClr val="tx1">
                    <a:lumMod val="65000"/>
                    <a:lumOff val="35000"/>
                  </a:schemeClr>
                </a:solidFill>
              </a:rPr>
              <a:t>Q3: How safe and secure do you feel when using each of the following types of websites (i.e. your personal/financial information is secure, sites are free from viruses or malicious software, and/or you are interacting with the legitimate organization that you intended)? </a:t>
            </a:r>
          </a:p>
          <a:p>
            <a:r>
              <a:rPr lang="en-US" sz="800" i="1" dirty="0">
                <a:solidFill>
                  <a:schemeClr val="tx1">
                    <a:lumMod val="65000"/>
                    <a:lumOff val="35000"/>
                  </a:schemeClr>
                </a:solidFill>
              </a:rPr>
              <a:t>Bases: 5,000 US respondents, 5,000 UK respondents		* Significantly higher than comparison group at the 95% confidence level</a:t>
            </a:r>
          </a:p>
        </p:txBody>
      </p:sp>
      <p:sp>
        <p:nvSpPr>
          <p:cNvPr id="24" name="Title 1"/>
          <p:cNvSpPr>
            <a:spLocks noGrp="1"/>
          </p:cNvSpPr>
          <p:nvPr>
            <p:ph type="title"/>
          </p:nvPr>
        </p:nvSpPr>
        <p:spPr>
          <a:xfrm>
            <a:off x="98619" y="228600"/>
            <a:ext cx="8822502" cy="731520"/>
          </a:xfrm>
        </p:spPr>
        <p:txBody>
          <a:bodyPr anchor="t">
            <a:noAutofit/>
          </a:bodyPr>
          <a:lstStyle/>
          <a:p>
            <a:pPr algn="ctr"/>
            <a:r>
              <a:rPr lang="en-US" sz="1800" b="1" dirty="0" smtClean="0">
                <a:solidFill>
                  <a:schemeClr val="accent1"/>
                </a:solidFill>
              </a:rPr>
              <a:t>US and UK consumers find safety and security in different types of websites, however both groups report search engines and social media as the least secure.</a:t>
            </a:r>
            <a:endParaRPr lang="en-US" sz="1800" b="1" dirty="0">
              <a:solidFill>
                <a:schemeClr val="accent1"/>
              </a:solidFill>
            </a:endParaRPr>
          </a:p>
        </p:txBody>
      </p:sp>
      <p:sp>
        <p:nvSpPr>
          <p:cNvPr id="22" name="TextBox 21"/>
          <p:cNvSpPr txBox="1"/>
          <p:nvPr/>
        </p:nvSpPr>
        <p:spPr>
          <a:xfrm>
            <a:off x="2501265" y="1954887"/>
            <a:ext cx="2819400" cy="246221"/>
          </a:xfrm>
          <a:prstGeom prst="rect">
            <a:avLst/>
          </a:prstGeom>
          <a:noFill/>
        </p:spPr>
        <p:txBody>
          <a:bodyPr wrap="square" rtlCol="0">
            <a:spAutoFit/>
          </a:bodyPr>
          <a:lstStyle/>
          <a:p>
            <a:pPr algn="ctr"/>
            <a:r>
              <a:rPr lang="en-US" sz="1000" b="1" dirty="0" smtClean="0"/>
              <a:t>United States</a:t>
            </a:r>
            <a:endParaRPr lang="en-US" sz="1000" b="1" dirty="0"/>
          </a:p>
        </p:txBody>
      </p:sp>
      <p:sp>
        <p:nvSpPr>
          <p:cNvPr id="23" name="TextBox 22"/>
          <p:cNvSpPr txBox="1"/>
          <p:nvPr/>
        </p:nvSpPr>
        <p:spPr>
          <a:xfrm>
            <a:off x="5495132" y="1954886"/>
            <a:ext cx="2819400" cy="246221"/>
          </a:xfrm>
          <a:prstGeom prst="rect">
            <a:avLst/>
          </a:prstGeom>
          <a:noFill/>
        </p:spPr>
        <p:txBody>
          <a:bodyPr wrap="square" rtlCol="0">
            <a:spAutoFit/>
          </a:bodyPr>
          <a:lstStyle/>
          <a:p>
            <a:pPr algn="ctr"/>
            <a:r>
              <a:rPr lang="en-US" sz="1000" b="1" dirty="0" smtClean="0"/>
              <a:t>United Kingdom</a:t>
            </a:r>
            <a:endParaRPr lang="en-US" sz="1000" b="1" dirty="0"/>
          </a:p>
        </p:txBody>
      </p:sp>
      <p:sp>
        <p:nvSpPr>
          <p:cNvPr id="26" name="Oval 25"/>
          <p:cNvSpPr/>
          <p:nvPr/>
        </p:nvSpPr>
        <p:spPr>
          <a:xfrm>
            <a:off x="7968487" y="2252529"/>
            <a:ext cx="502920" cy="27432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779645" y="3469824"/>
            <a:ext cx="502920" cy="27432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884002" y="2657475"/>
            <a:ext cx="502920" cy="27432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611275" y="3884295"/>
            <a:ext cx="502920" cy="27432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465567" y="4278630"/>
            <a:ext cx="502920" cy="27432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746344" y="3065145"/>
            <a:ext cx="502920" cy="27432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5139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770349" y="1676400"/>
            <a:ext cx="7630701" cy="4186535"/>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7799018" y="6338453"/>
            <a:ext cx="1126278" cy="443346"/>
            <a:chOff x="7799018" y="6338454"/>
            <a:chExt cx="1126278" cy="443346"/>
          </a:xfrm>
        </p:grpSpPr>
        <p:sp>
          <p:nvSpPr>
            <p:cNvPr id="22" name="Round Diagonal Corner Rectangle 21"/>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1812" y="6389455"/>
              <a:ext cx="920691" cy="341345"/>
            </a:xfrm>
            <a:prstGeom prst="rect">
              <a:avLst/>
            </a:prstGeom>
          </p:spPr>
        </p:pic>
      </p:grpSp>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t="45517" b="46049"/>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sp>
        <p:nvSpPr>
          <p:cNvPr id="25" name="Round Diagonal Corner Rectangle 24"/>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26" name="Group 25"/>
          <p:cNvGrpSpPr/>
          <p:nvPr/>
        </p:nvGrpSpPr>
        <p:grpSpPr>
          <a:xfrm>
            <a:off x="227877" y="6338452"/>
            <a:ext cx="2738862" cy="443345"/>
            <a:chOff x="227877" y="6339437"/>
            <a:chExt cx="2738862" cy="443345"/>
          </a:xfrm>
        </p:grpSpPr>
        <p:sp>
          <p:nvSpPr>
            <p:cNvPr id="27" name="Round Diagonal Corner Rectangle 26"/>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sp>
        <p:nvSpPr>
          <p:cNvPr id="15" name="Slide Number Placeholder 8"/>
          <p:cNvSpPr>
            <a:spLocks noGrp="1"/>
          </p:cNvSpPr>
          <p:nvPr>
            <p:ph type="sldNum" sz="quarter" idx="4294967295"/>
          </p:nvPr>
        </p:nvSpPr>
        <p:spPr>
          <a:xfrm>
            <a:off x="3048000" y="6338453"/>
            <a:ext cx="380999" cy="420334"/>
          </a:xfrm>
        </p:spPr>
        <p:txBody>
          <a:bodyPr/>
          <a:lstStyle/>
          <a:p>
            <a:pPr algn="ctr"/>
            <a:fld id="{F2856160-42D5-46FF-A81A-071144C22E9C}" type="slidenum">
              <a:rPr lang="en-US" smtClean="0">
                <a:solidFill>
                  <a:schemeClr val="bg1"/>
                </a:solidFill>
              </a:rPr>
              <a:pPr algn="ctr"/>
              <a:t>13</a:t>
            </a:fld>
            <a:endParaRPr lang="en-US" dirty="0">
              <a:solidFill>
                <a:schemeClr val="bg1"/>
              </a:solidFill>
            </a:endParaRPr>
          </a:p>
        </p:txBody>
      </p:sp>
      <p:sp>
        <p:nvSpPr>
          <p:cNvPr id="30" name="TextBox 29"/>
          <p:cNvSpPr txBox="1"/>
          <p:nvPr/>
        </p:nvSpPr>
        <p:spPr>
          <a:xfrm>
            <a:off x="457200" y="1181100"/>
            <a:ext cx="8077200" cy="446276"/>
          </a:xfrm>
          <a:prstGeom prst="rect">
            <a:avLst/>
          </a:prstGeom>
          <a:noFill/>
        </p:spPr>
        <p:txBody>
          <a:bodyPr wrap="square" rtlCol="0">
            <a:spAutoFit/>
          </a:bodyPr>
          <a:lstStyle/>
          <a:p>
            <a:pPr algn="ctr"/>
            <a:r>
              <a:rPr lang="en-US" sz="1400" b="1" dirty="0" smtClean="0"/>
              <a:t>Reason for Feeling Insecure by </a:t>
            </a:r>
            <a:r>
              <a:rPr lang="en-US" sz="1400" b="1" dirty="0"/>
              <a:t>Website Types</a:t>
            </a:r>
          </a:p>
          <a:p>
            <a:pPr algn="ctr"/>
            <a:r>
              <a:rPr lang="en-US" sz="900" dirty="0" smtClean="0"/>
              <a:t>Out of those that feel </a:t>
            </a:r>
            <a:r>
              <a:rPr lang="en-US" sz="900" i="1" dirty="0" smtClean="0"/>
              <a:t>not very</a:t>
            </a:r>
            <a:r>
              <a:rPr lang="en-US" sz="900" dirty="0" smtClean="0"/>
              <a:t> or </a:t>
            </a:r>
            <a:r>
              <a:rPr lang="en-US" sz="900" i="1" dirty="0" smtClean="0"/>
              <a:t>not at all</a:t>
            </a:r>
            <a:r>
              <a:rPr lang="en-US" sz="900" dirty="0" smtClean="0"/>
              <a:t> safe/secure</a:t>
            </a:r>
          </a:p>
        </p:txBody>
      </p:sp>
      <p:sp>
        <p:nvSpPr>
          <p:cNvPr id="43" name="Title 1"/>
          <p:cNvSpPr>
            <a:spLocks noGrp="1"/>
          </p:cNvSpPr>
          <p:nvPr>
            <p:ph type="title"/>
          </p:nvPr>
        </p:nvSpPr>
        <p:spPr>
          <a:xfrm>
            <a:off x="98619" y="228600"/>
            <a:ext cx="8822502" cy="731520"/>
          </a:xfrm>
        </p:spPr>
        <p:txBody>
          <a:bodyPr anchor="t">
            <a:noAutofit/>
          </a:bodyPr>
          <a:lstStyle/>
          <a:p>
            <a:pPr algn="ctr"/>
            <a:r>
              <a:rPr lang="en-US" sz="1800" b="1" dirty="0" smtClean="0">
                <a:solidFill>
                  <a:schemeClr val="accent1"/>
                </a:solidFill>
              </a:rPr>
              <a:t>Of those that feel unsafe on </a:t>
            </a:r>
            <a:r>
              <a:rPr lang="en-US" sz="1800" b="1" dirty="0">
                <a:solidFill>
                  <a:schemeClr val="accent1"/>
                </a:solidFill>
              </a:rPr>
              <a:t>certain websites, </a:t>
            </a:r>
            <a:r>
              <a:rPr lang="en-US" sz="1800" b="1" dirty="0" smtClean="0">
                <a:solidFill>
                  <a:schemeClr val="accent1"/>
                </a:solidFill>
              </a:rPr>
              <a:t>most attribute it to concerns </a:t>
            </a:r>
            <a:r>
              <a:rPr lang="en-US" sz="1800" b="1" dirty="0">
                <a:solidFill>
                  <a:schemeClr val="accent1"/>
                </a:solidFill>
              </a:rPr>
              <a:t>about companies having access to personal information and fears </a:t>
            </a:r>
            <a:r>
              <a:rPr lang="en-US" sz="1800" b="1" dirty="0" smtClean="0">
                <a:solidFill>
                  <a:schemeClr val="accent1"/>
                </a:solidFill>
              </a:rPr>
              <a:t>about identity thefts/hacks.</a:t>
            </a:r>
            <a:endParaRPr lang="en-US" sz="1800" b="1" dirty="0">
              <a:solidFill>
                <a:schemeClr val="accent1"/>
              </a:solidFill>
            </a:endParaRPr>
          </a:p>
        </p:txBody>
      </p:sp>
      <p:sp>
        <p:nvSpPr>
          <p:cNvPr id="51" name="Rectangle 50"/>
          <p:cNvSpPr/>
          <p:nvPr/>
        </p:nvSpPr>
        <p:spPr>
          <a:xfrm>
            <a:off x="197062" y="5862935"/>
            <a:ext cx="8870737" cy="461665"/>
          </a:xfrm>
          <a:prstGeom prst="rect">
            <a:avLst/>
          </a:prstGeom>
        </p:spPr>
        <p:txBody>
          <a:bodyPr wrap="square" anchor="b">
            <a:spAutoFit/>
          </a:bodyPr>
          <a:lstStyle/>
          <a:p>
            <a:pPr lvl="0"/>
            <a:r>
              <a:rPr lang="en-US" sz="800" i="1" dirty="0" smtClean="0">
                <a:solidFill>
                  <a:schemeClr val="tx1">
                    <a:lumMod val="65000"/>
                    <a:lumOff val="35000"/>
                  </a:schemeClr>
                </a:solidFill>
              </a:rPr>
              <a:t>Q3b: You </a:t>
            </a:r>
            <a:r>
              <a:rPr lang="en-US" sz="800" i="1" dirty="0">
                <a:solidFill>
                  <a:schemeClr val="tx1">
                    <a:lumMod val="65000"/>
                    <a:lumOff val="35000"/>
                  </a:schemeClr>
                </a:solidFill>
              </a:rPr>
              <a:t>rated the following types of websites as not very or not at all safe and secure. Why do you feel that way? (Select all that apply</a:t>
            </a:r>
            <a:r>
              <a:rPr lang="en-US" sz="800" i="1" dirty="0" smtClean="0">
                <a:solidFill>
                  <a:schemeClr val="tx1">
                    <a:lumMod val="65000"/>
                    <a:lumOff val="35000"/>
                  </a:schemeClr>
                </a:solidFill>
              </a:rPr>
              <a:t>)</a:t>
            </a:r>
          </a:p>
          <a:p>
            <a:pPr lvl="0"/>
            <a:r>
              <a:rPr lang="en-US" sz="800" i="1" dirty="0" smtClean="0">
                <a:solidFill>
                  <a:schemeClr val="tx1">
                    <a:lumMod val="65000"/>
                    <a:lumOff val="35000"/>
                  </a:schemeClr>
                </a:solidFill>
              </a:rPr>
              <a:t>Bases: Feel not very/not at </a:t>
            </a:r>
            <a:r>
              <a:rPr lang="en-US" sz="800" i="1" dirty="0">
                <a:solidFill>
                  <a:schemeClr val="tx1">
                    <a:lumMod val="65000"/>
                    <a:lumOff val="35000"/>
                  </a:schemeClr>
                </a:solidFill>
              </a:rPr>
              <a:t>all safe: 5472 social media, </a:t>
            </a:r>
            <a:r>
              <a:rPr lang="en-US" sz="800" i="1" dirty="0" smtClean="0">
                <a:solidFill>
                  <a:schemeClr val="tx1">
                    <a:lumMod val="65000"/>
                    <a:lumOff val="35000"/>
                  </a:schemeClr>
                </a:solidFill>
              </a:rPr>
              <a:t>986 banks/financial management, 1678 medical websites, 1478 </a:t>
            </a:r>
            <a:r>
              <a:rPr lang="en-US" sz="800" i="1" dirty="0">
                <a:solidFill>
                  <a:schemeClr val="tx1">
                    <a:lumMod val="65000"/>
                    <a:lumOff val="35000"/>
                  </a:schemeClr>
                </a:solidFill>
              </a:rPr>
              <a:t>online shopping, 2212 news/information, </a:t>
            </a:r>
            <a:r>
              <a:rPr lang="en-US" sz="800" i="1" dirty="0" smtClean="0">
                <a:solidFill>
                  <a:schemeClr val="tx1">
                    <a:lumMod val="65000"/>
                    <a:lumOff val="35000"/>
                  </a:schemeClr>
                </a:solidFill>
              </a:rPr>
              <a:t>2835 </a:t>
            </a:r>
            <a:r>
              <a:rPr lang="en-US" sz="800" i="1" dirty="0">
                <a:solidFill>
                  <a:schemeClr val="tx1">
                    <a:lumMod val="65000"/>
                    <a:lumOff val="35000"/>
                  </a:schemeClr>
                </a:solidFill>
              </a:rPr>
              <a:t>search engines, </a:t>
            </a:r>
            <a:r>
              <a:rPr lang="en-US" sz="800" i="1" dirty="0" smtClean="0">
                <a:solidFill>
                  <a:schemeClr val="tx1">
                    <a:lumMod val="65000"/>
                    <a:lumOff val="35000"/>
                  </a:schemeClr>
                </a:solidFill>
              </a:rPr>
              <a:t>1673 education, 1624 Government sites</a:t>
            </a:r>
            <a:endParaRPr lang="en-US" sz="800" i="1" dirty="0">
              <a:solidFill>
                <a:schemeClr val="tx1">
                  <a:lumMod val="65000"/>
                  <a:lumOff val="35000"/>
                </a:schemeClr>
              </a:solidFill>
            </a:endParaRPr>
          </a:p>
        </p:txBody>
      </p:sp>
      <p:graphicFrame>
        <p:nvGraphicFramePr>
          <p:cNvPr id="54" name="Chart 53"/>
          <p:cNvGraphicFramePr/>
          <p:nvPr>
            <p:extLst>
              <p:ext uri="{D42A27DB-BD31-4B8C-83A1-F6EECF244321}">
                <p14:modId xmlns:p14="http://schemas.microsoft.com/office/powerpoint/2010/main" val="3579552465"/>
              </p:ext>
            </p:extLst>
          </p:nvPr>
        </p:nvGraphicFramePr>
        <p:xfrm>
          <a:off x="857250" y="1409700"/>
          <a:ext cx="7467600" cy="20235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5" name="Chart 54"/>
          <p:cNvGraphicFramePr/>
          <p:nvPr>
            <p:extLst>
              <p:ext uri="{D42A27DB-BD31-4B8C-83A1-F6EECF244321}">
                <p14:modId xmlns:p14="http://schemas.microsoft.com/office/powerpoint/2010/main" val="1641095003"/>
              </p:ext>
            </p:extLst>
          </p:nvPr>
        </p:nvGraphicFramePr>
        <p:xfrm>
          <a:off x="857250" y="2914651"/>
          <a:ext cx="7467600" cy="202353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6" name="Chart 55"/>
          <p:cNvGraphicFramePr/>
          <p:nvPr>
            <p:extLst>
              <p:ext uri="{D42A27DB-BD31-4B8C-83A1-F6EECF244321}">
                <p14:modId xmlns:p14="http://schemas.microsoft.com/office/powerpoint/2010/main" val="3081999564"/>
              </p:ext>
            </p:extLst>
          </p:nvPr>
        </p:nvGraphicFramePr>
        <p:xfrm>
          <a:off x="133350" y="4895852"/>
          <a:ext cx="8991599" cy="95684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83438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799018" y="6338453"/>
            <a:ext cx="1126278" cy="443346"/>
            <a:chOff x="7799018" y="6338454"/>
            <a:chExt cx="1126278" cy="443346"/>
          </a:xfrm>
        </p:grpSpPr>
        <p:sp>
          <p:nvSpPr>
            <p:cNvPr id="22" name="Round Diagonal Corner Rectangle 21"/>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1812" y="6389455"/>
              <a:ext cx="920691" cy="341345"/>
            </a:xfrm>
            <a:prstGeom prst="rect">
              <a:avLst/>
            </a:prstGeom>
          </p:spPr>
        </p:pic>
      </p:grpSp>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t="45517" b="46049"/>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grpSp>
        <p:nvGrpSpPr>
          <p:cNvPr id="26" name="Group 25"/>
          <p:cNvGrpSpPr/>
          <p:nvPr/>
        </p:nvGrpSpPr>
        <p:grpSpPr>
          <a:xfrm>
            <a:off x="227877" y="6338452"/>
            <a:ext cx="2738862" cy="443345"/>
            <a:chOff x="227877" y="6339437"/>
            <a:chExt cx="2738862" cy="443345"/>
          </a:xfrm>
        </p:grpSpPr>
        <p:sp>
          <p:nvSpPr>
            <p:cNvPr id="27" name="Round Diagonal Corner Rectangle 26"/>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sp>
        <p:nvSpPr>
          <p:cNvPr id="20" name="Rounded Rectangle 19"/>
          <p:cNvSpPr/>
          <p:nvPr/>
        </p:nvSpPr>
        <p:spPr>
          <a:xfrm>
            <a:off x="533400" y="1371600"/>
            <a:ext cx="8229600" cy="838200"/>
          </a:xfrm>
          <a:prstGeom prst="roundRect">
            <a:avLst/>
          </a:prstGeom>
          <a:solidFill>
            <a:schemeClr val="accent1"/>
          </a:solidFill>
          <a:ln>
            <a:solidFill>
              <a:schemeClr val="accent1"/>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rPr>
              <a:t>When answering the following questions please think about your behavior when using the internet for transaction-oriented activity like online shopping, online banking, managing 401K/investments or managing healthcare services.</a:t>
            </a:r>
            <a:endParaRPr lang="en-US" sz="1100" dirty="0">
              <a:solidFill>
                <a:schemeClr val="bg1"/>
              </a:solidFill>
            </a:endParaRPr>
          </a:p>
        </p:txBody>
      </p:sp>
      <p:sp>
        <p:nvSpPr>
          <p:cNvPr id="30" name="Round Diagonal Corner Rectangle 29"/>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1" name="Slide Number Placeholder 8"/>
          <p:cNvSpPr>
            <a:spLocks noGrp="1"/>
          </p:cNvSpPr>
          <p:nvPr>
            <p:ph type="sldNum" sz="quarter" idx="4294967295"/>
          </p:nvPr>
        </p:nvSpPr>
        <p:spPr>
          <a:xfrm>
            <a:off x="3048000" y="6338453"/>
            <a:ext cx="380999" cy="420334"/>
          </a:xfrm>
        </p:spPr>
        <p:txBody>
          <a:bodyPr/>
          <a:lstStyle/>
          <a:p>
            <a:pPr algn="ctr"/>
            <a:fld id="{F2856160-42D5-46FF-A81A-071144C22E9C}" type="slidenum">
              <a:rPr lang="en-US" smtClean="0">
                <a:solidFill>
                  <a:schemeClr val="bg1"/>
                </a:solidFill>
              </a:rPr>
              <a:pPr algn="ctr"/>
              <a:t>14</a:t>
            </a:fld>
            <a:endParaRPr lang="en-US" dirty="0">
              <a:solidFill>
                <a:schemeClr val="bg1"/>
              </a:solidFill>
            </a:endParaRPr>
          </a:p>
        </p:txBody>
      </p:sp>
      <p:sp>
        <p:nvSpPr>
          <p:cNvPr id="16" name="Title 1"/>
          <p:cNvSpPr>
            <a:spLocks noGrp="1"/>
          </p:cNvSpPr>
          <p:nvPr>
            <p:ph type="title"/>
          </p:nvPr>
        </p:nvSpPr>
        <p:spPr>
          <a:xfrm>
            <a:off x="98619" y="228600"/>
            <a:ext cx="8822502" cy="731520"/>
          </a:xfrm>
        </p:spPr>
        <p:txBody>
          <a:bodyPr anchor="t">
            <a:noAutofit/>
          </a:bodyPr>
          <a:lstStyle/>
          <a:p>
            <a:pPr algn="ctr"/>
            <a:r>
              <a:rPr lang="en-US" sz="1800" b="1" dirty="0">
                <a:solidFill>
                  <a:schemeClr val="accent1"/>
                </a:solidFill>
              </a:rPr>
              <a:t>Consumers rely on a mix of known/bookmarked sites and links from search and other sources to arrive at </a:t>
            </a:r>
            <a:r>
              <a:rPr lang="en-US" sz="1800" b="1" dirty="0" smtClean="0">
                <a:solidFill>
                  <a:schemeClr val="accent1"/>
                </a:solidFill>
              </a:rPr>
              <a:t>websites. </a:t>
            </a:r>
            <a:endParaRPr lang="en-US" sz="1800" b="1" dirty="0">
              <a:solidFill>
                <a:schemeClr val="accent1"/>
              </a:solidFill>
            </a:endParaRPr>
          </a:p>
        </p:txBody>
      </p:sp>
      <p:sp>
        <p:nvSpPr>
          <p:cNvPr id="17" name="Rectangle 16"/>
          <p:cNvSpPr/>
          <p:nvPr/>
        </p:nvSpPr>
        <p:spPr>
          <a:xfrm>
            <a:off x="197062" y="5862935"/>
            <a:ext cx="8870737" cy="461665"/>
          </a:xfrm>
          <a:prstGeom prst="rect">
            <a:avLst/>
          </a:prstGeom>
        </p:spPr>
        <p:txBody>
          <a:bodyPr wrap="square" anchor="b">
            <a:spAutoFit/>
          </a:bodyPr>
          <a:lstStyle/>
          <a:p>
            <a:pPr lvl="0"/>
            <a:r>
              <a:rPr lang="en-US" sz="800" i="1" dirty="0" smtClean="0">
                <a:solidFill>
                  <a:schemeClr val="tx1">
                    <a:lumMod val="65000"/>
                    <a:lumOff val="35000"/>
                  </a:schemeClr>
                </a:solidFill>
              </a:rPr>
              <a:t>Q10: </a:t>
            </a:r>
            <a:r>
              <a:rPr lang="en-US" sz="800" i="1" dirty="0">
                <a:solidFill>
                  <a:schemeClr val="tx1">
                    <a:lumMod val="65000"/>
                    <a:lumOff val="35000"/>
                  </a:schemeClr>
                </a:solidFill>
              </a:rPr>
              <a:t>What are your preferred methods for arriving at a website? </a:t>
            </a:r>
            <a:endParaRPr lang="en-US" sz="800" i="1" dirty="0" smtClean="0">
              <a:solidFill>
                <a:schemeClr val="tx1">
                  <a:lumMod val="65000"/>
                  <a:lumOff val="35000"/>
                </a:schemeClr>
              </a:solidFill>
            </a:endParaRPr>
          </a:p>
          <a:p>
            <a:pPr lvl="0"/>
            <a:r>
              <a:rPr lang="en-US" sz="800" i="1" dirty="0" smtClean="0">
                <a:solidFill>
                  <a:schemeClr val="tx1">
                    <a:lumMod val="65000"/>
                    <a:lumOff val="35000"/>
                  </a:schemeClr>
                </a:solidFill>
              </a:rPr>
              <a:t>Please </a:t>
            </a:r>
            <a:r>
              <a:rPr lang="en-US" sz="800" i="1" dirty="0">
                <a:solidFill>
                  <a:schemeClr val="tx1">
                    <a:lumMod val="65000"/>
                    <a:lumOff val="35000"/>
                  </a:schemeClr>
                </a:solidFill>
              </a:rPr>
              <a:t>allocate on average the percentage of time you do each of the following</a:t>
            </a:r>
            <a:r>
              <a:rPr lang="en-US" sz="800" i="1" dirty="0" smtClean="0">
                <a:solidFill>
                  <a:schemeClr val="tx1">
                    <a:lumMod val="65000"/>
                    <a:lumOff val="35000"/>
                  </a:schemeClr>
                </a:solidFill>
              </a:rPr>
              <a:t>.</a:t>
            </a:r>
          </a:p>
          <a:p>
            <a:pPr lvl="0"/>
            <a:r>
              <a:rPr lang="en-US" sz="800" i="1" dirty="0" smtClean="0">
                <a:solidFill>
                  <a:schemeClr val="tx1">
                    <a:lumMod val="65000"/>
                    <a:lumOff val="35000"/>
                  </a:schemeClr>
                </a:solidFill>
              </a:rPr>
              <a:t>Bases: 10,000 qualified respondents</a:t>
            </a:r>
            <a:endParaRPr lang="en-US" sz="800" i="1" dirty="0">
              <a:solidFill>
                <a:schemeClr val="tx1">
                  <a:lumMod val="65000"/>
                  <a:lumOff val="3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10556104"/>
              </p:ext>
            </p:extLst>
          </p:nvPr>
        </p:nvGraphicFramePr>
        <p:xfrm>
          <a:off x="1559831" y="2500205"/>
          <a:ext cx="6400800" cy="2376595"/>
        </p:xfrm>
        <a:graphic>
          <a:graphicData uri="http://schemas.openxmlformats.org/drawingml/2006/table">
            <a:tbl>
              <a:tblPr firstRow="1" bandRow="1">
                <a:tableStyleId>{5C22544A-7EE6-4342-B048-85BDC9FD1C3A}</a:tableStyleId>
              </a:tblPr>
              <a:tblGrid>
                <a:gridCol w="5627077"/>
                <a:gridCol w="773723"/>
              </a:tblGrid>
              <a:tr h="325967">
                <a:tc>
                  <a:txBody>
                    <a:bodyPr/>
                    <a:lstStyle/>
                    <a:p>
                      <a:endParaRPr lang="en-US" dirty="0"/>
                    </a:p>
                  </a:txBody>
                  <a:tcPr anchor="ctr">
                    <a:solidFill>
                      <a:schemeClr val="bg1"/>
                    </a:solidFill>
                  </a:tcPr>
                </a:tc>
                <a:tc>
                  <a:txBody>
                    <a:bodyPr/>
                    <a:lstStyle/>
                    <a:p>
                      <a:endParaRPr lang="en-US" dirty="0"/>
                    </a:p>
                  </a:txBody>
                  <a:tcPr anchor="ctr">
                    <a:solidFill>
                      <a:schemeClr val="bg1"/>
                    </a:solidFill>
                  </a:tcPr>
                </a:tc>
              </a:tr>
              <a:tr h="402167">
                <a:tc>
                  <a:txBody>
                    <a:bodyPr/>
                    <a:lstStyle/>
                    <a:p>
                      <a:r>
                        <a:rPr lang="en-US" sz="1400" dirty="0" smtClean="0"/>
                        <a:t>I use the web browser or search engine for a search</a:t>
                      </a:r>
                      <a:endParaRPr lang="en-US" sz="1400" dirty="0"/>
                    </a:p>
                  </a:txBody>
                  <a:tcPr anchor="ctr"/>
                </a:tc>
                <a:tc>
                  <a:txBody>
                    <a:bodyPr/>
                    <a:lstStyle/>
                    <a:p>
                      <a:pPr algn="ctr"/>
                      <a:r>
                        <a:rPr lang="en-US" sz="1400" b="1" dirty="0" smtClean="0"/>
                        <a:t>38%</a:t>
                      </a:r>
                      <a:endParaRPr lang="en-US" sz="1400" b="1" dirty="0"/>
                    </a:p>
                  </a:txBody>
                  <a:tcPr anchor="ctr"/>
                </a:tc>
              </a:tr>
              <a:tr h="402167">
                <a:tc>
                  <a:txBody>
                    <a:bodyPr/>
                    <a:lstStyle/>
                    <a:p>
                      <a:r>
                        <a:rPr lang="en-US" sz="1400" kern="1200" dirty="0" smtClean="0">
                          <a:solidFill>
                            <a:schemeClr val="dk1"/>
                          </a:solidFill>
                          <a:effectLst/>
                          <a:latin typeface="+mn-lt"/>
                          <a:ea typeface="+mn-ea"/>
                          <a:cs typeface="+mn-cs"/>
                        </a:rPr>
                        <a:t>I type an address into the web browser</a:t>
                      </a:r>
                      <a:endParaRPr lang="en-US" sz="1400" dirty="0"/>
                    </a:p>
                  </a:txBody>
                  <a:tcPr anchor="ctr"/>
                </a:tc>
                <a:tc>
                  <a:txBody>
                    <a:bodyPr/>
                    <a:lstStyle/>
                    <a:p>
                      <a:pPr algn="ctr"/>
                      <a:r>
                        <a:rPr lang="en-US" sz="1400" b="1" dirty="0" smtClean="0"/>
                        <a:t>24%</a:t>
                      </a:r>
                      <a:endParaRPr lang="en-US" sz="1400" b="1" dirty="0"/>
                    </a:p>
                  </a:txBody>
                  <a:tcPr anchor="ctr"/>
                </a:tc>
              </a:tr>
              <a:tr h="402167">
                <a:tc>
                  <a:txBody>
                    <a:bodyPr/>
                    <a:lstStyle/>
                    <a:p>
                      <a:r>
                        <a:rPr lang="en-US" sz="1400" kern="1200" dirty="0" smtClean="0">
                          <a:solidFill>
                            <a:schemeClr val="dk1"/>
                          </a:solidFill>
                          <a:effectLst/>
                          <a:latin typeface="+mn-lt"/>
                          <a:ea typeface="+mn-ea"/>
                          <a:cs typeface="+mn-cs"/>
                        </a:rPr>
                        <a:t>I go to a site I have bookmarked</a:t>
                      </a:r>
                      <a:endParaRPr lang="en-US" sz="1400" dirty="0"/>
                    </a:p>
                  </a:txBody>
                  <a:tcPr anchor="ctr"/>
                </a:tc>
                <a:tc>
                  <a:txBody>
                    <a:bodyPr/>
                    <a:lstStyle/>
                    <a:p>
                      <a:pPr algn="ctr"/>
                      <a:r>
                        <a:rPr lang="en-US" sz="1400" b="1" dirty="0" smtClean="0"/>
                        <a:t>22%</a:t>
                      </a:r>
                      <a:endParaRPr lang="en-US" sz="1400" b="1" dirty="0"/>
                    </a:p>
                  </a:txBody>
                  <a:tcPr anchor="ctr"/>
                </a:tc>
              </a:tr>
              <a:tr h="402167">
                <a:tc>
                  <a:txBody>
                    <a:bodyPr/>
                    <a:lstStyle/>
                    <a:p>
                      <a:r>
                        <a:rPr lang="en-US" sz="1400" kern="1200" dirty="0" smtClean="0">
                          <a:solidFill>
                            <a:schemeClr val="dk1"/>
                          </a:solidFill>
                          <a:effectLst/>
                          <a:latin typeface="+mn-lt"/>
                          <a:ea typeface="+mn-ea"/>
                          <a:cs typeface="+mn-cs"/>
                        </a:rPr>
                        <a:t>I click a link from an email or newsletter</a:t>
                      </a:r>
                      <a:endParaRPr lang="en-US" sz="1400" dirty="0"/>
                    </a:p>
                  </a:txBody>
                  <a:tcPr anchor="ctr"/>
                </a:tc>
                <a:tc>
                  <a:txBody>
                    <a:bodyPr/>
                    <a:lstStyle/>
                    <a:p>
                      <a:pPr algn="ctr"/>
                      <a:r>
                        <a:rPr lang="en-US" sz="1400" b="1" dirty="0" smtClean="0"/>
                        <a:t>9%</a:t>
                      </a:r>
                      <a:endParaRPr lang="en-US" sz="1400" b="1" dirty="0"/>
                    </a:p>
                  </a:txBody>
                  <a:tcPr anchor="ctr"/>
                </a:tc>
              </a:tr>
              <a:tr h="402167">
                <a:tc>
                  <a:txBody>
                    <a:bodyPr/>
                    <a:lstStyle/>
                    <a:p>
                      <a:r>
                        <a:rPr lang="en-US" sz="1400" kern="1200" dirty="0" smtClean="0">
                          <a:solidFill>
                            <a:schemeClr val="dk1"/>
                          </a:solidFill>
                          <a:effectLst/>
                          <a:latin typeface="+mn-lt"/>
                          <a:ea typeface="+mn-ea"/>
                          <a:cs typeface="+mn-cs"/>
                        </a:rPr>
                        <a:t>I click on a link from another website </a:t>
                      </a:r>
                      <a:r>
                        <a:rPr lang="en-US" sz="1100" kern="1200" dirty="0" smtClean="0">
                          <a:solidFill>
                            <a:schemeClr val="dk1"/>
                          </a:solidFill>
                          <a:effectLst/>
                          <a:latin typeface="+mn-lt"/>
                          <a:ea typeface="+mn-ea"/>
                          <a:cs typeface="+mn-cs"/>
                        </a:rPr>
                        <a:t>(like social media, shopping sites, etc.)</a:t>
                      </a:r>
                      <a:endParaRPr lang="en-US" sz="1100" dirty="0"/>
                    </a:p>
                  </a:txBody>
                  <a:tcPr anchor="ctr"/>
                </a:tc>
                <a:tc>
                  <a:txBody>
                    <a:bodyPr/>
                    <a:lstStyle/>
                    <a:p>
                      <a:pPr algn="ctr"/>
                      <a:r>
                        <a:rPr lang="en-US" sz="1400" b="1" dirty="0" smtClean="0"/>
                        <a:t>6%</a:t>
                      </a:r>
                      <a:endParaRPr lang="en-US" sz="1400" b="1" dirty="0"/>
                    </a:p>
                  </a:txBody>
                  <a:tcPr anchor="ctr"/>
                </a:tc>
              </a:tr>
            </a:tbl>
          </a:graphicData>
        </a:graphic>
      </p:graphicFrame>
      <p:sp>
        <p:nvSpPr>
          <p:cNvPr id="21" name="TextBox 20"/>
          <p:cNvSpPr txBox="1"/>
          <p:nvPr/>
        </p:nvSpPr>
        <p:spPr>
          <a:xfrm>
            <a:off x="838200" y="2362200"/>
            <a:ext cx="7772400" cy="307777"/>
          </a:xfrm>
          <a:prstGeom prst="rect">
            <a:avLst/>
          </a:prstGeom>
          <a:noFill/>
        </p:spPr>
        <p:txBody>
          <a:bodyPr wrap="square" rtlCol="0">
            <a:spAutoFit/>
          </a:bodyPr>
          <a:lstStyle/>
          <a:p>
            <a:pPr algn="ctr"/>
            <a:r>
              <a:rPr lang="en-US" sz="1400" b="1" dirty="0" smtClean="0"/>
              <a:t>Preferred Method for Arriving at Websites</a:t>
            </a:r>
            <a:endParaRPr lang="en-US" sz="1400" b="1" dirty="0"/>
          </a:p>
        </p:txBody>
      </p:sp>
      <p:pic>
        <p:nvPicPr>
          <p:cNvPr id="18" name="Picture 17"/>
          <p:cNvPicPr>
            <a:picLocks noChangeAspect="1"/>
          </p:cNvPicPr>
          <p:nvPr/>
        </p:nvPicPr>
        <p:blipFill>
          <a:blip r:embed="rId4"/>
          <a:stretch>
            <a:fillRect/>
          </a:stretch>
        </p:blipFill>
        <p:spPr>
          <a:xfrm>
            <a:off x="1085851" y="2928830"/>
            <a:ext cx="228602" cy="274320"/>
          </a:xfrm>
          <a:prstGeom prst="rect">
            <a:avLst/>
          </a:prstGeom>
        </p:spPr>
      </p:pic>
      <p:pic>
        <p:nvPicPr>
          <p:cNvPr id="19" name="Picture 18"/>
          <p:cNvPicPr>
            <a:picLocks noChangeAspect="1"/>
          </p:cNvPicPr>
          <p:nvPr/>
        </p:nvPicPr>
        <p:blipFill rotWithShape="1">
          <a:blip r:embed="rId5"/>
          <a:srcRect l="41684" t="49011"/>
          <a:stretch/>
        </p:blipFill>
        <p:spPr>
          <a:xfrm>
            <a:off x="1066800" y="3386030"/>
            <a:ext cx="340631" cy="182880"/>
          </a:xfrm>
          <a:prstGeom prst="rect">
            <a:avLst/>
          </a:prstGeom>
        </p:spPr>
      </p:pic>
      <p:pic>
        <p:nvPicPr>
          <p:cNvPr id="25" name="Picture 24"/>
          <p:cNvPicPr>
            <a:picLocks noChangeAspect="1"/>
          </p:cNvPicPr>
          <p:nvPr/>
        </p:nvPicPr>
        <p:blipFill rotWithShape="1">
          <a:blip r:embed="rId5"/>
          <a:srcRect l="41684" t="49011"/>
          <a:stretch/>
        </p:blipFill>
        <p:spPr>
          <a:xfrm>
            <a:off x="1066800" y="4195655"/>
            <a:ext cx="340631" cy="182880"/>
          </a:xfrm>
          <a:prstGeom prst="rect">
            <a:avLst/>
          </a:prstGeom>
        </p:spPr>
      </p:pic>
      <p:pic>
        <p:nvPicPr>
          <p:cNvPr id="29" name="Picture 28"/>
          <p:cNvPicPr>
            <a:picLocks noChangeAspect="1"/>
          </p:cNvPicPr>
          <p:nvPr/>
        </p:nvPicPr>
        <p:blipFill rotWithShape="1">
          <a:blip r:embed="rId5"/>
          <a:srcRect l="41684" t="49011"/>
          <a:stretch/>
        </p:blipFill>
        <p:spPr>
          <a:xfrm>
            <a:off x="1066800" y="4596013"/>
            <a:ext cx="340631" cy="182880"/>
          </a:xfrm>
          <a:prstGeom prst="rect">
            <a:avLst/>
          </a:prstGeom>
        </p:spPr>
      </p:pic>
      <p:sp>
        <p:nvSpPr>
          <p:cNvPr id="35" name="Rectangle 34"/>
          <p:cNvSpPr/>
          <p:nvPr/>
        </p:nvSpPr>
        <p:spPr>
          <a:xfrm>
            <a:off x="6569897" y="5867400"/>
            <a:ext cx="2421703" cy="461665"/>
          </a:xfrm>
          <a:prstGeom prst="rect">
            <a:avLst/>
          </a:prstGeom>
        </p:spPr>
        <p:txBody>
          <a:bodyPr wrap="square">
            <a:spAutoFit/>
          </a:bodyPr>
          <a:lstStyle/>
          <a:p>
            <a:r>
              <a:rPr lang="en-US" sz="800" i="1" dirty="0" smtClean="0">
                <a:solidFill>
                  <a:schemeClr val="tx1">
                    <a:lumMod val="65000"/>
                    <a:lumOff val="35000"/>
                  </a:schemeClr>
                </a:solidFill>
              </a:rPr>
              <a:t>Indicates respondents from this country are significantly </a:t>
            </a:r>
            <a:r>
              <a:rPr lang="en-US" sz="800" i="1" dirty="0">
                <a:solidFill>
                  <a:schemeClr val="tx1">
                    <a:lumMod val="65000"/>
                    <a:lumOff val="35000"/>
                  </a:schemeClr>
                </a:solidFill>
              </a:rPr>
              <a:t>more likely </a:t>
            </a:r>
            <a:r>
              <a:rPr lang="en-US" sz="800" i="1" dirty="0" smtClean="0">
                <a:solidFill>
                  <a:schemeClr val="tx1">
                    <a:lumMod val="65000"/>
                    <a:lumOff val="35000"/>
                  </a:schemeClr>
                </a:solidFill>
              </a:rPr>
              <a:t>than peers in other countries to engage in this behavior online.</a:t>
            </a:r>
            <a:endParaRPr lang="en-US" sz="800" i="1" dirty="0">
              <a:solidFill>
                <a:schemeClr val="tx1">
                  <a:lumMod val="65000"/>
                  <a:lumOff val="35000"/>
                </a:schemeClr>
              </a:solidFill>
            </a:endParaRPr>
          </a:p>
        </p:txBody>
      </p:sp>
      <p:pic>
        <p:nvPicPr>
          <p:cNvPr id="36" name="Picture 35"/>
          <p:cNvPicPr>
            <a:picLocks noChangeAspect="1"/>
          </p:cNvPicPr>
          <p:nvPr/>
        </p:nvPicPr>
        <p:blipFill rotWithShape="1">
          <a:blip r:embed="rId5"/>
          <a:srcRect l="41684" t="49011"/>
          <a:stretch/>
        </p:blipFill>
        <p:spPr>
          <a:xfrm>
            <a:off x="6417497" y="6094606"/>
            <a:ext cx="193736" cy="104014"/>
          </a:xfrm>
          <a:prstGeom prst="rect">
            <a:avLst/>
          </a:prstGeom>
        </p:spPr>
      </p:pic>
      <p:pic>
        <p:nvPicPr>
          <p:cNvPr id="37" name="Picture 36"/>
          <p:cNvPicPr>
            <a:picLocks noChangeAspect="1"/>
          </p:cNvPicPr>
          <p:nvPr/>
        </p:nvPicPr>
        <p:blipFill>
          <a:blip r:embed="rId4"/>
          <a:stretch>
            <a:fillRect/>
          </a:stretch>
        </p:blipFill>
        <p:spPr>
          <a:xfrm>
            <a:off x="6423877" y="5943600"/>
            <a:ext cx="125839" cy="151006"/>
          </a:xfrm>
          <a:prstGeom prst="rect">
            <a:avLst/>
          </a:prstGeom>
        </p:spPr>
      </p:pic>
      <p:sp>
        <p:nvSpPr>
          <p:cNvPr id="32" name="Rounded Rectangular Callout 31"/>
          <p:cNvSpPr/>
          <p:nvPr/>
        </p:nvSpPr>
        <p:spPr>
          <a:xfrm>
            <a:off x="914400" y="4997374"/>
            <a:ext cx="2194560" cy="717626"/>
          </a:xfrm>
          <a:prstGeom prst="wedgeRoundRectCallout">
            <a:avLst>
              <a:gd name="adj1" fmla="val -41047"/>
              <a:gd name="adj2" fmla="val 29717"/>
              <a:gd name="adj3" fmla="val 16667"/>
            </a:avLst>
          </a:prstGeom>
          <a:solidFill>
            <a:schemeClr val="bg1"/>
          </a:solidFill>
          <a:ln>
            <a:solidFill>
              <a:schemeClr val="accent1">
                <a:lumMod val="60000"/>
                <a:lumOff val="40000"/>
              </a:schemeClr>
            </a:solidFill>
          </a:ln>
          <a:scene3d>
            <a:camera prst="orthographicFront"/>
            <a:lightRig rig="threePt" dir="t"/>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ysClr val="windowText" lastClr="000000"/>
                </a:solidFill>
              </a:rPr>
              <a:t>Online bankers and shoppers</a:t>
            </a:r>
            <a:r>
              <a:rPr lang="en-US" sz="800" dirty="0" smtClean="0">
                <a:solidFill>
                  <a:sysClr val="windowText" lastClr="000000"/>
                </a:solidFill>
              </a:rPr>
              <a:t> are </a:t>
            </a:r>
            <a:r>
              <a:rPr lang="en-US" sz="800" dirty="0">
                <a:solidFill>
                  <a:sysClr val="windowText" lastClr="000000"/>
                </a:solidFill>
              </a:rPr>
              <a:t>more likely to </a:t>
            </a:r>
            <a:r>
              <a:rPr lang="en-US" sz="800" dirty="0" smtClean="0">
                <a:solidFill>
                  <a:sysClr val="windowText" lastClr="000000"/>
                </a:solidFill>
              </a:rPr>
              <a:t>search using web browsers/search engines while those </a:t>
            </a:r>
            <a:r>
              <a:rPr lang="en-US" sz="800" b="1" dirty="0" smtClean="0">
                <a:solidFill>
                  <a:sysClr val="windowText" lastClr="000000"/>
                </a:solidFill>
              </a:rPr>
              <a:t>managing investments </a:t>
            </a:r>
            <a:r>
              <a:rPr lang="en-US" sz="800" b="1" dirty="0">
                <a:solidFill>
                  <a:sysClr val="windowText" lastClr="000000"/>
                </a:solidFill>
              </a:rPr>
              <a:t>or healthcare </a:t>
            </a:r>
            <a:r>
              <a:rPr lang="en-US" sz="800" dirty="0">
                <a:solidFill>
                  <a:sysClr val="windowText" lastClr="000000"/>
                </a:solidFill>
              </a:rPr>
              <a:t>go to a </a:t>
            </a:r>
            <a:r>
              <a:rPr lang="en-US" sz="800" dirty="0" smtClean="0">
                <a:solidFill>
                  <a:sysClr val="windowText" lastClr="000000"/>
                </a:solidFill>
              </a:rPr>
              <a:t>bookmarked.</a:t>
            </a:r>
          </a:p>
        </p:txBody>
      </p:sp>
      <p:sp>
        <p:nvSpPr>
          <p:cNvPr id="33" name="Rounded Rectangular Callout 32"/>
          <p:cNvSpPr/>
          <p:nvPr/>
        </p:nvSpPr>
        <p:spPr>
          <a:xfrm>
            <a:off x="3200399" y="4997374"/>
            <a:ext cx="2651760" cy="717626"/>
          </a:xfrm>
          <a:prstGeom prst="wedgeRoundRectCallout">
            <a:avLst>
              <a:gd name="adj1" fmla="val -41047"/>
              <a:gd name="adj2" fmla="val 29717"/>
              <a:gd name="adj3" fmla="val 16667"/>
            </a:avLst>
          </a:prstGeom>
          <a:solidFill>
            <a:schemeClr val="bg1"/>
          </a:solidFill>
          <a:ln>
            <a:solidFill>
              <a:schemeClr val="accent1">
                <a:lumMod val="60000"/>
                <a:lumOff val="40000"/>
              </a:schemeClr>
            </a:solidFill>
          </a:ln>
          <a:scene3d>
            <a:camera prst="orthographicFront"/>
            <a:lightRig rig="threePt" dir="t"/>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ysClr val="windowText" lastClr="000000"/>
                </a:solidFill>
              </a:rPr>
              <a:t>Those that feel their </a:t>
            </a:r>
            <a:r>
              <a:rPr lang="en-US" sz="800" b="1" dirty="0" smtClean="0">
                <a:solidFill>
                  <a:sysClr val="windowText" lastClr="000000"/>
                </a:solidFill>
              </a:rPr>
              <a:t>online security will be compromised within the next year </a:t>
            </a:r>
            <a:r>
              <a:rPr lang="en-US" sz="800" dirty="0" smtClean="0">
                <a:solidFill>
                  <a:sysClr val="windowText" lastClr="000000"/>
                </a:solidFill>
              </a:rPr>
              <a:t>are </a:t>
            </a:r>
            <a:r>
              <a:rPr lang="en-US" sz="800" dirty="0">
                <a:solidFill>
                  <a:sysClr val="windowText" lastClr="000000"/>
                </a:solidFill>
              </a:rPr>
              <a:t>more likely to </a:t>
            </a:r>
            <a:r>
              <a:rPr lang="en-US" sz="800" dirty="0" smtClean="0">
                <a:solidFill>
                  <a:sysClr val="windowText" lastClr="000000"/>
                </a:solidFill>
              </a:rPr>
              <a:t>type </a:t>
            </a:r>
            <a:r>
              <a:rPr lang="en-US" sz="800" dirty="0">
                <a:solidFill>
                  <a:sysClr val="windowText" lastClr="000000"/>
                </a:solidFill>
              </a:rPr>
              <a:t>an address into the web </a:t>
            </a:r>
            <a:r>
              <a:rPr lang="en-US" sz="800" dirty="0" smtClean="0">
                <a:solidFill>
                  <a:sysClr val="windowText" lastClr="000000"/>
                </a:solidFill>
              </a:rPr>
              <a:t>browser while those that think it will </a:t>
            </a:r>
            <a:r>
              <a:rPr lang="en-US" sz="800" b="1" dirty="0" smtClean="0">
                <a:solidFill>
                  <a:sysClr val="windowText" lastClr="000000"/>
                </a:solidFill>
              </a:rPr>
              <a:t>never be compromised </a:t>
            </a:r>
            <a:r>
              <a:rPr lang="en-US" sz="800" dirty="0" smtClean="0">
                <a:solidFill>
                  <a:sysClr val="windowText" lastClr="000000"/>
                </a:solidFill>
              </a:rPr>
              <a:t>search using web </a:t>
            </a:r>
            <a:r>
              <a:rPr lang="en-US" sz="800" dirty="0">
                <a:solidFill>
                  <a:sysClr val="windowText" lastClr="000000"/>
                </a:solidFill>
              </a:rPr>
              <a:t>browser or search </a:t>
            </a:r>
            <a:r>
              <a:rPr lang="en-US" sz="800" dirty="0" smtClean="0">
                <a:solidFill>
                  <a:sysClr val="windowText" lastClr="000000"/>
                </a:solidFill>
              </a:rPr>
              <a:t>engine.</a:t>
            </a:r>
          </a:p>
        </p:txBody>
      </p:sp>
      <p:sp>
        <p:nvSpPr>
          <p:cNvPr id="34" name="Rounded Rectangular Callout 33"/>
          <p:cNvSpPr/>
          <p:nvPr/>
        </p:nvSpPr>
        <p:spPr>
          <a:xfrm>
            <a:off x="5943600" y="4997374"/>
            <a:ext cx="2560320" cy="717626"/>
          </a:xfrm>
          <a:prstGeom prst="wedgeRoundRectCallout">
            <a:avLst>
              <a:gd name="adj1" fmla="val -41047"/>
              <a:gd name="adj2" fmla="val 29717"/>
              <a:gd name="adj3" fmla="val 16667"/>
            </a:avLst>
          </a:prstGeom>
          <a:solidFill>
            <a:schemeClr val="bg1"/>
          </a:solidFill>
          <a:ln>
            <a:solidFill>
              <a:schemeClr val="accent1">
                <a:lumMod val="60000"/>
                <a:lumOff val="40000"/>
              </a:schemeClr>
            </a:solidFill>
          </a:ln>
          <a:scene3d>
            <a:camera prst="orthographicFront"/>
            <a:lightRig rig="threePt" dir="t"/>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ysClr val="windowText" lastClr="000000"/>
                </a:solidFill>
              </a:rPr>
              <a:t>Millennials</a:t>
            </a:r>
            <a:r>
              <a:rPr lang="en-US" sz="800" dirty="0" smtClean="0">
                <a:solidFill>
                  <a:sysClr val="windowText" lastClr="000000"/>
                </a:solidFill>
              </a:rPr>
              <a:t> are more likely than older generations </a:t>
            </a:r>
            <a:r>
              <a:rPr lang="en-US" sz="800" dirty="0">
                <a:solidFill>
                  <a:sysClr val="windowText" lastClr="000000"/>
                </a:solidFill>
              </a:rPr>
              <a:t>to use </a:t>
            </a:r>
            <a:r>
              <a:rPr lang="en-US" sz="800" dirty="0" smtClean="0">
                <a:solidFill>
                  <a:sysClr val="windowText" lastClr="000000"/>
                </a:solidFill>
              </a:rPr>
              <a:t>web browsers/search engines or </a:t>
            </a:r>
            <a:r>
              <a:rPr lang="en-US" sz="800" dirty="0">
                <a:solidFill>
                  <a:sysClr val="windowText" lastClr="000000"/>
                </a:solidFill>
              </a:rPr>
              <a:t>click </a:t>
            </a:r>
            <a:r>
              <a:rPr lang="en-US" sz="800" dirty="0" smtClean="0">
                <a:solidFill>
                  <a:sysClr val="windowText" lastClr="000000"/>
                </a:solidFill>
              </a:rPr>
              <a:t>links from email or another website while </a:t>
            </a:r>
            <a:r>
              <a:rPr lang="en-US" sz="800" b="1" dirty="0" err="1" smtClean="0">
                <a:solidFill>
                  <a:sysClr val="windowText" lastClr="000000"/>
                </a:solidFill>
              </a:rPr>
              <a:t>GenX</a:t>
            </a:r>
            <a:r>
              <a:rPr lang="en-US" sz="800" b="1" dirty="0" smtClean="0">
                <a:solidFill>
                  <a:sysClr val="windowText" lastClr="000000"/>
                </a:solidFill>
              </a:rPr>
              <a:t> and </a:t>
            </a:r>
            <a:r>
              <a:rPr lang="en-US" sz="800" b="1" dirty="0">
                <a:solidFill>
                  <a:sysClr val="windowText" lastClr="000000"/>
                </a:solidFill>
              </a:rPr>
              <a:t>BBs</a:t>
            </a:r>
            <a:r>
              <a:rPr lang="en-US" sz="800" dirty="0">
                <a:solidFill>
                  <a:sysClr val="windowText" lastClr="000000"/>
                </a:solidFill>
              </a:rPr>
              <a:t> prefer to go to </a:t>
            </a:r>
            <a:r>
              <a:rPr lang="en-US" sz="800" dirty="0" smtClean="0">
                <a:solidFill>
                  <a:sysClr val="windowText" lastClr="000000"/>
                </a:solidFill>
              </a:rPr>
              <a:t>sites they </a:t>
            </a:r>
            <a:r>
              <a:rPr lang="en-US" sz="800" dirty="0">
                <a:solidFill>
                  <a:sysClr val="windowText" lastClr="000000"/>
                </a:solidFill>
              </a:rPr>
              <a:t>have </a:t>
            </a:r>
            <a:r>
              <a:rPr lang="en-US" sz="800" dirty="0" smtClean="0">
                <a:solidFill>
                  <a:sysClr val="windowText" lastClr="000000"/>
                </a:solidFill>
              </a:rPr>
              <a:t>bookmarked.</a:t>
            </a:r>
          </a:p>
        </p:txBody>
      </p:sp>
    </p:spTree>
    <p:extLst>
      <p:ext uri="{BB962C8B-B14F-4D97-AF65-F5344CB8AC3E}">
        <p14:creationId xmlns:p14="http://schemas.microsoft.com/office/powerpoint/2010/main" val="3099830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 Diagonal Corner Rectangle 24"/>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Slide Number Placeholder 8"/>
          <p:cNvSpPr>
            <a:spLocks noGrp="1"/>
          </p:cNvSpPr>
          <p:nvPr>
            <p:ph type="sldNum" sz="quarter" idx="12"/>
          </p:nvPr>
        </p:nvSpPr>
        <p:spPr>
          <a:xfrm>
            <a:off x="3048000" y="6338453"/>
            <a:ext cx="381000" cy="443346"/>
          </a:xfrm>
        </p:spPr>
        <p:txBody>
          <a:bodyPr/>
          <a:lstStyle/>
          <a:p>
            <a:pPr algn="ctr"/>
            <a:fld id="{F2856160-42D5-46FF-A81A-071144C22E9C}" type="slidenum">
              <a:rPr lang="en-US" smtClean="0">
                <a:solidFill>
                  <a:schemeClr val="bg1"/>
                </a:solidFill>
              </a:rPr>
              <a:pPr algn="ctr"/>
              <a:t>15</a:t>
            </a:fld>
            <a:endParaRPr lang="en-US" dirty="0">
              <a:solidFill>
                <a:schemeClr val="bg1"/>
              </a:solidFill>
            </a:endParaRPr>
          </a:p>
        </p:txBody>
      </p:sp>
      <p:sp>
        <p:nvSpPr>
          <p:cNvPr id="15" name="Title 1"/>
          <p:cNvSpPr>
            <a:spLocks noGrp="1"/>
          </p:cNvSpPr>
          <p:nvPr>
            <p:ph type="title"/>
          </p:nvPr>
        </p:nvSpPr>
        <p:spPr>
          <a:xfrm>
            <a:off x="98619" y="228600"/>
            <a:ext cx="8822502" cy="731520"/>
          </a:xfrm>
        </p:spPr>
        <p:txBody>
          <a:bodyPr anchor="t">
            <a:noAutofit/>
          </a:bodyPr>
          <a:lstStyle/>
          <a:p>
            <a:pPr algn="ctr"/>
            <a:r>
              <a:rPr lang="en-US" sz="1800" b="1" dirty="0">
                <a:solidFill>
                  <a:schemeClr val="accent1"/>
                </a:solidFill>
              </a:rPr>
              <a:t>Not surprisingly, the majority of consumers say they are most confident in the security of links they have </a:t>
            </a:r>
            <a:r>
              <a:rPr lang="en-US" sz="1800" b="1" dirty="0" smtClean="0">
                <a:solidFill>
                  <a:schemeClr val="accent1"/>
                </a:solidFill>
              </a:rPr>
              <a:t>bookmarked </a:t>
            </a:r>
            <a:r>
              <a:rPr lang="en-US" sz="1800" b="1" dirty="0">
                <a:solidFill>
                  <a:schemeClr val="accent1"/>
                </a:solidFill>
              </a:rPr>
              <a:t>or have typed directly into the web </a:t>
            </a:r>
            <a:r>
              <a:rPr lang="en-US" sz="1800" b="1" dirty="0" smtClean="0">
                <a:solidFill>
                  <a:schemeClr val="accent1"/>
                </a:solidFill>
              </a:rPr>
              <a:t>browser.</a:t>
            </a:r>
            <a:endParaRPr lang="en-US" sz="1800" b="1" dirty="0">
              <a:solidFill>
                <a:schemeClr val="accent1"/>
              </a:solidFill>
            </a:endParaRPr>
          </a:p>
        </p:txBody>
      </p:sp>
      <p:grpSp>
        <p:nvGrpSpPr>
          <p:cNvPr id="13" name="Group 12"/>
          <p:cNvGrpSpPr/>
          <p:nvPr/>
        </p:nvGrpSpPr>
        <p:grpSpPr>
          <a:xfrm>
            <a:off x="7799018" y="6338453"/>
            <a:ext cx="1126278" cy="443346"/>
            <a:chOff x="7799018" y="6338454"/>
            <a:chExt cx="1126278" cy="443346"/>
          </a:xfrm>
        </p:grpSpPr>
        <p:sp>
          <p:nvSpPr>
            <p:cNvPr id="22" name="Round Diagonal Corner Rectangle 21"/>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1812" y="6389455"/>
              <a:ext cx="920691" cy="341345"/>
            </a:xfrm>
            <a:prstGeom prst="rect">
              <a:avLst/>
            </a:prstGeom>
          </p:spPr>
        </p:pic>
      </p:grpSp>
      <p:pic>
        <p:nvPicPr>
          <p:cNvPr id="24" name="Picture 23"/>
          <p:cNvPicPr>
            <a:picLocks noChangeAspect="1"/>
          </p:cNvPicPr>
          <p:nvPr/>
        </p:nvPicPr>
        <p:blipFill rotWithShape="1">
          <a:blip r:embed="rId4" cstate="print">
            <a:extLst>
              <a:ext uri="{28A0092B-C50C-407E-A947-70E740481C1C}">
                <a14:useLocalDpi xmlns:a14="http://schemas.microsoft.com/office/drawing/2010/main" val="0"/>
              </a:ext>
            </a:extLst>
          </a:blip>
          <a:srcRect t="45517" b="46049"/>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grpSp>
        <p:nvGrpSpPr>
          <p:cNvPr id="26" name="Group 25"/>
          <p:cNvGrpSpPr/>
          <p:nvPr/>
        </p:nvGrpSpPr>
        <p:grpSpPr>
          <a:xfrm>
            <a:off x="227877" y="6338452"/>
            <a:ext cx="2738862" cy="443345"/>
            <a:chOff x="227877" y="6339437"/>
            <a:chExt cx="2738862" cy="443345"/>
          </a:xfrm>
        </p:grpSpPr>
        <p:sp>
          <p:nvSpPr>
            <p:cNvPr id="27" name="Round Diagonal Corner Rectangle 26"/>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graphicFrame>
        <p:nvGraphicFramePr>
          <p:cNvPr id="14" name="Chart 13"/>
          <p:cNvGraphicFramePr/>
          <p:nvPr>
            <p:extLst>
              <p:ext uri="{D42A27DB-BD31-4B8C-83A1-F6EECF244321}">
                <p14:modId xmlns:p14="http://schemas.microsoft.com/office/powerpoint/2010/main" val="425838948"/>
              </p:ext>
            </p:extLst>
          </p:nvPr>
        </p:nvGraphicFramePr>
        <p:xfrm>
          <a:off x="152400" y="1320998"/>
          <a:ext cx="8828982" cy="4013002"/>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7362825" y="1600200"/>
            <a:ext cx="1344982" cy="338554"/>
          </a:xfrm>
          <a:prstGeom prst="rect">
            <a:avLst/>
          </a:prstGeom>
          <a:noFill/>
        </p:spPr>
        <p:txBody>
          <a:bodyPr wrap="square" rtlCol="0">
            <a:spAutoFit/>
          </a:bodyPr>
          <a:lstStyle/>
          <a:p>
            <a:pPr algn="ctr"/>
            <a:r>
              <a:rPr lang="en-US" sz="800" b="1" dirty="0" smtClean="0"/>
              <a:t>% Strongly/ </a:t>
            </a:r>
          </a:p>
          <a:p>
            <a:pPr algn="ctr"/>
            <a:r>
              <a:rPr lang="en-US" sz="800" b="1" dirty="0" smtClean="0"/>
              <a:t>Somewhat Agree</a:t>
            </a:r>
            <a:endParaRPr lang="en-US" sz="800" b="1" dirty="0"/>
          </a:p>
        </p:txBody>
      </p:sp>
      <p:sp>
        <p:nvSpPr>
          <p:cNvPr id="17" name="Rectangle 16"/>
          <p:cNvSpPr/>
          <p:nvPr/>
        </p:nvSpPr>
        <p:spPr>
          <a:xfrm>
            <a:off x="7644561" y="3630055"/>
            <a:ext cx="785069" cy="228600"/>
          </a:xfrm>
          <a:prstGeom prst="rect">
            <a:avLst/>
          </a:prstGeom>
          <a:solidFill>
            <a:schemeClr val="accent1"/>
          </a:solidFill>
          <a:ln>
            <a:solidFill>
              <a:schemeClr val="accent1"/>
            </a:solidFill>
          </a:ln>
          <a:scene3d>
            <a:camera prst="orthographicFront"/>
            <a:lightRig rig="threePt" dir="t">
              <a:rot lat="0" lon="0" rev="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t>25%</a:t>
            </a:r>
            <a:endParaRPr lang="en-US" sz="1200" dirty="0"/>
          </a:p>
        </p:txBody>
      </p:sp>
      <p:sp>
        <p:nvSpPr>
          <p:cNvPr id="19" name="Rectangle 18"/>
          <p:cNvSpPr/>
          <p:nvPr/>
        </p:nvSpPr>
        <p:spPr>
          <a:xfrm>
            <a:off x="7636094" y="1974398"/>
            <a:ext cx="785069" cy="228600"/>
          </a:xfrm>
          <a:prstGeom prst="rect">
            <a:avLst/>
          </a:prstGeom>
          <a:solidFill>
            <a:schemeClr val="accent1"/>
          </a:solidFill>
          <a:ln>
            <a:solidFill>
              <a:schemeClr val="accent1"/>
            </a:solidFill>
          </a:ln>
          <a:scene3d>
            <a:camera prst="orthographicFront"/>
            <a:lightRig rig="threePt" dir="t">
              <a:rot lat="0" lon="0" rev="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t>66%</a:t>
            </a:r>
            <a:endParaRPr lang="en-US" sz="1200" dirty="0"/>
          </a:p>
        </p:txBody>
      </p:sp>
      <p:sp>
        <p:nvSpPr>
          <p:cNvPr id="20" name="Rectangle 19"/>
          <p:cNvSpPr/>
          <p:nvPr/>
        </p:nvSpPr>
        <p:spPr>
          <a:xfrm>
            <a:off x="7636094" y="2388709"/>
            <a:ext cx="785069" cy="228600"/>
          </a:xfrm>
          <a:prstGeom prst="rect">
            <a:avLst/>
          </a:prstGeom>
          <a:solidFill>
            <a:schemeClr val="accent1"/>
          </a:solidFill>
          <a:ln>
            <a:solidFill>
              <a:schemeClr val="accent1"/>
            </a:solidFill>
          </a:ln>
          <a:scene3d>
            <a:camera prst="orthographicFront"/>
            <a:lightRig rig="threePt" dir="t">
              <a:rot lat="0" lon="0" rev="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t>62%</a:t>
            </a:r>
            <a:endParaRPr lang="en-US" sz="1200" dirty="0"/>
          </a:p>
        </p:txBody>
      </p:sp>
      <p:sp>
        <p:nvSpPr>
          <p:cNvPr id="29" name="Rectangle 28"/>
          <p:cNvSpPr/>
          <p:nvPr/>
        </p:nvSpPr>
        <p:spPr>
          <a:xfrm>
            <a:off x="7644561" y="3217331"/>
            <a:ext cx="785069" cy="228600"/>
          </a:xfrm>
          <a:prstGeom prst="rect">
            <a:avLst/>
          </a:prstGeom>
          <a:solidFill>
            <a:schemeClr val="accent1"/>
          </a:solidFill>
          <a:ln>
            <a:solidFill>
              <a:schemeClr val="accent1"/>
            </a:solidFill>
          </a:ln>
          <a:scene3d>
            <a:camera prst="orthographicFront"/>
            <a:lightRig rig="threePt" dir="t">
              <a:rot lat="0" lon="0" rev="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t>26%</a:t>
            </a:r>
            <a:endParaRPr lang="en-US" sz="1200" dirty="0"/>
          </a:p>
        </p:txBody>
      </p:sp>
      <p:sp>
        <p:nvSpPr>
          <p:cNvPr id="31" name="Rectangle 30"/>
          <p:cNvSpPr/>
          <p:nvPr/>
        </p:nvSpPr>
        <p:spPr>
          <a:xfrm>
            <a:off x="7644561" y="2806196"/>
            <a:ext cx="785069" cy="228600"/>
          </a:xfrm>
          <a:prstGeom prst="rect">
            <a:avLst/>
          </a:prstGeom>
          <a:solidFill>
            <a:schemeClr val="accent1"/>
          </a:solidFill>
          <a:ln>
            <a:solidFill>
              <a:schemeClr val="accent1"/>
            </a:solidFill>
          </a:ln>
          <a:scene3d>
            <a:camera prst="orthographicFront"/>
            <a:lightRig rig="threePt" dir="t">
              <a:rot lat="0" lon="0" rev="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t>40%</a:t>
            </a:r>
            <a:endParaRPr lang="en-US" sz="1200" dirty="0"/>
          </a:p>
        </p:txBody>
      </p:sp>
      <p:sp>
        <p:nvSpPr>
          <p:cNvPr id="33" name="TextBox 32"/>
          <p:cNvSpPr txBox="1"/>
          <p:nvPr/>
        </p:nvSpPr>
        <p:spPr>
          <a:xfrm>
            <a:off x="1676400" y="1292423"/>
            <a:ext cx="5791200" cy="307777"/>
          </a:xfrm>
          <a:prstGeom prst="rect">
            <a:avLst/>
          </a:prstGeom>
          <a:noFill/>
        </p:spPr>
        <p:txBody>
          <a:bodyPr wrap="square" rtlCol="0">
            <a:spAutoFit/>
          </a:bodyPr>
          <a:lstStyle/>
          <a:p>
            <a:pPr algn="ctr"/>
            <a:r>
              <a:rPr lang="en-US" sz="1400" b="1" dirty="0" smtClean="0"/>
              <a:t>Confidence that method results in legitimate website</a:t>
            </a:r>
            <a:endParaRPr lang="en-US" sz="1400" b="1" dirty="0"/>
          </a:p>
        </p:txBody>
      </p:sp>
      <p:grpSp>
        <p:nvGrpSpPr>
          <p:cNvPr id="34" name="Group 33"/>
          <p:cNvGrpSpPr/>
          <p:nvPr/>
        </p:nvGrpSpPr>
        <p:grpSpPr>
          <a:xfrm>
            <a:off x="1450868" y="5477663"/>
            <a:ext cx="7235932" cy="313537"/>
            <a:chOff x="3074644" y="2396593"/>
            <a:chExt cx="7235932" cy="313537"/>
          </a:xfrm>
        </p:grpSpPr>
        <p:grpSp>
          <p:nvGrpSpPr>
            <p:cNvPr id="35" name="Group 34"/>
            <p:cNvGrpSpPr/>
            <p:nvPr/>
          </p:nvGrpSpPr>
          <p:grpSpPr>
            <a:xfrm>
              <a:off x="3074644" y="2396593"/>
              <a:ext cx="7235932" cy="313537"/>
              <a:chOff x="1410978" y="2258784"/>
              <a:chExt cx="4743957" cy="409305"/>
            </a:xfrm>
          </p:grpSpPr>
          <p:sp>
            <p:nvSpPr>
              <p:cNvPr id="38" name="Rectangle 37"/>
              <p:cNvSpPr/>
              <p:nvPr/>
            </p:nvSpPr>
            <p:spPr>
              <a:xfrm>
                <a:off x="1410978" y="2258784"/>
                <a:ext cx="4743957" cy="409305"/>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423469" y="2313371"/>
                <a:ext cx="4731466" cy="301338"/>
              </a:xfrm>
              <a:prstGeom prst="rect">
                <a:avLst/>
              </a:prstGeom>
              <a:noFill/>
            </p:spPr>
            <p:txBody>
              <a:bodyPr wrap="square" rtlCol="0">
                <a:spAutoFit/>
              </a:bodyPr>
              <a:lstStyle/>
              <a:p>
                <a:r>
                  <a:rPr lang="en-US" sz="900" dirty="0" smtClean="0"/>
                  <a:t>    Extremely confident              Very confident                 Somewhat confident                 Not very confident                   Not at all confident</a:t>
                </a:r>
                <a:endParaRPr lang="en-US" sz="900" dirty="0"/>
              </a:p>
            </p:txBody>
          </p:sp>
          <p:sp>
            <p:nvSpPr>
              <p:cNvPr id="40" name="Rectangle 39"/>
              <p:cNvSpPr/>
              <p:nvPr/>
            </p:nvSpPr>
            <p:spPr>
              <a:xfrm>
                <a:off x="1467182" y="2404355"/>
                <a:ext cx="59949" cy="11937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424771" y="2404355"/>
                <a:ext cx="59949" cy="11937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257674" y="2404355"/>
                <a:ext cx="59949" cy="11937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p:cNvSpPr/>
            <p:nvPr/>
          </p:nvSpPr>
          <p:spPr>
            <a:xfrm>
              <a:off x="7459002" y="2508097"/>
              <a:ext cx="91440" cy="9144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8972841" y="2508097"/>
              <a:ext cx="91440" cy="9144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p:cNvSpPr/>
          <p:nvPr/>
        </p:nvSpPr>
        <p:spPr>
          <a:xfrm>
            <a:off x="197062" y="5986046"/>
            <a:ext cx="8870737" cy="338554"/>
          </a:xfrm>
          <a:prstGeom prst="rect">
            <a:avLst/>
          </a:prstGeom>
        </p:spPr>
        <p:txBody>
          <a:bodyPr wrap="square" anchor="b">
            <a:spAutoFit/>
          </a:bodyPr>
          <a:lstStyle/>
          <a:p>
            <a:pPr lvl="0"/>
            <a:r>
              <a:rPr lang="en-US" sz="800" i="1" dirty="0" smtClean="0">
                <a:solidFill>
                  <a:schemeClr val="tx1">
                    <a:lumMod val="65000"/>
                    <a:lumOff val="35000"/>
                  </a:schemeClr>
                </a:solidFill>
              </a:rPr>
              <a:t>Q11: When </a:t>
            </a:r>
            <a:r>
              <a:rPr lang="en-US" sz="800" i="1" dirty="0">
                <a:solidFill>
                  <a:schemeClr val="tx1">
                    <a:lumMod val="65000"/>
                    <a:lumOff val="35000"/>
                  </a:schemeClr>
                </a:solidFill>
              </a:rPr>
              <a:t>using the following methods to arrive at websites, how confident are you that you will end up on the legitimate intended site versus a fake or malicious site? </a:t>
            </a:r>
            <a:endParaRPr lang="en-US" sz="800" i="1" dirty="0" smtClean="0">
              <a:solidFill>
                <a:schemeClr val="tx1">
                  <a:lumMod val="65000"/>
                  <a:lumOff val="35000"/>
                </a:schemeClr>
              </a:solidFill>
            </a:endParaRPr>
          </a:p>
          <a:p>
            <a:pPr lvl="0"/>
            <a:r>
              <a:rPr lang="en-US" sz="800" i="1" dirty="0" smtClean="0">
                <a:solidFill>
                  <a:schemeClr val="tx1">
                    <a:lumMod val="65000"/>
                    <a:lumOff val="35000"/>
                  </a:schemeClr>
                </a:solidFill>
              </a:rPr>
              <a:t>Bases: 10,000 qualified respondents</a:t>
            </a:r>
            <a:endParaRPr lang="en-US" sz="800" i="1" dirty="0">
              <a:solidFill>
                <a:schemeClr val="tx1">
                  <a:lumMod val="65000"/>
                  <a:lumOff val="35000"/>
                </a:schemeClr>
              </a:solidFill>
            </a:endParaRPr>
          </a:p>
        </p:txBody>
      </p:sp>
      <p:sp>
        <p:nvSpPr>
          <p:cNvPr id="32" name="Rectangle 31"/>
          <p:cNvSpPr/>
          <p:nvPr/>
        </p:nvSpPr>
        <p:spPr>
          <a:xfrm>
            <a:off x="7636093" y="4458802"/>
            <a:ext cx="785069" cy="228600"/>
          </a:xfrm>
          <a:prstGeom prst="rect">
            <a:avLst/>
          </a:prstGeom>
          <a:solidFill>
            <a:schemeClr val="accent1"/>
          </a:solidFill>
          <a:ln>
            <a:solidFill>
              <a:schemeClr val="accent1"/>
            </a:solidFill>
          </a:ln>
          <a:scene3d>
            <a:camera prst="orthographicFront"/>
            <a:lightRig rig="threePt" dir="t">
              <a:rot lat="0" lon="0" rev="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t>15%</a:t>
            </a:r>
            <a:endParaRPr lang="en-US" sz="1200" dirty="0"/>
          </a:p>
        </p:txBody>
      </p:sp>
      <p:sp>
        <p:nvSpPr>
          <p:cNvPr id="45" name="Rectangle 44"/>
          <p:cNvSpPr/>
          <p:nvPr/>
        </p:nvSpPr>
        <p:spPr>
          <a:xfrm>
            <a:off x="7636093" y="4047666"/>
            <a:ext cx="785069" cy="228600"/>
          </a:xfrm>
          <a:prstGeom prst="rect">
            <a:avLst/>
          </a:prstGeom>
          <a:solidFill>
            <a:schemeClr val="accent1"/>
          </a:solidFill>
          <a:ln>
            <a:solidFill>
              <a:schemeClr val="accent1"/>
            </a:solidFill>
          </a:ln>
          <a:scene3d>
            <a:camera prst="orthographicFront"/>
            <a:lightRig rig="threePt" dir="t">
              <a:rot lat="0" lon="0" rev="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t>25%</a:t>
            </a:r>
            <a:endParaRPr lang="en-US" sz="1200" dirty="0"/>
          </a:p>
        </p:txBody>
      </p:sp>
      <p:sp>
        <p:nvSpPr>
          <p:cNvPr id="46" name="Rectangle 45"/>
          <p:cNvSpPr/>
          <p:nvPr/>
        </p:nvSpPr>
        <p:spPr>
          <a:xfrm>
            <a:off x="7636093" y="4872037"/>
            <a:ext cx="785069" cy="228600"/>
          </a:xfrm>
          <a:prstGeom prst="rect">
            <a:avLst/>
          </a:prstGeom>
          <a:solidFill>
            <a:schemeClr val="accent1"/>
          </a:solidFill>
          <a:ln>
            <a:solidFill>
              <a:schemeClr val="accent1"/>
            </a:solidFill>
          </a:ln>
          <a:scene3d>
            <a:camera prst="orthographicFront"/>
            <a:lightRig rig="threePt" dir="t">
              <a:rot lat="0" lon="0" rev="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t>14%</a:t>
            </a:r>
            <a:endParaRPr lang="en-US" sz="1200" dirty="0"/>
          </a:p>
        </p:txBody>
      </p:sp>
    </p:spTree>
    <p:extLst>
      <p:ext uri="{BB962C8B-B14F-4D97-AF65-F5344CB8AC3E}">
        <p14:creationId xmlns:p14="http://schemas.microsoft.com/office/powerpoint/2010/main" val="3049195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0999" y="1371600"/>
            <a:ext cx="8441504" cy="4614446"/>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1" name="Chart 20"/>
          <p:cNvGraphicFramePr/>
          <p:nvPr>
            <p:extLst>
              <p:ext uri="{D42A27DB-BD31-4B8C-83A1-F6EECF244321}">
                <p14:modId xmlns:p14="http://schemas.microsoft.com/office/powerpoint/2010/main" val="1180316577"/>
              </p:ext>
            </p:extLst>
          </p:nvPr>
        </p:nvGraphicFramePr>
        <p:xfrm>
          <a:off x="3505200" y="2270760"/>
          <a:ext cx="4937760" cy="37490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146736495"/>
              </p:ext>
            </p:extLst>
          </p:nvPr>
        </p:nvGraphicFramePr>
        <p:xfrm>
          <a:off x="624840" y="2270760"/>
          <a:ext cx="4937760" cy="3749040"/>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p:cNvGrpSpPr/>
          <p:nvPr/>
        </p:nvGrpSpPr>
        <p:grpSpPr>
          <a:xfrm>
            <a:off x="7799018" y="6338453"/>
            <a:ext cx="1126278" cy="443346"/>
            <a:chOff x="7799018" y="6338454"/>
            <a:chExt cx="1126278" cy="443346"/>
          </a:xfrm>
        </p:grpSpPr>
        <p:sp>
          <p:nvSpPr>
            <p:cNvPr id="13" name="Round Diagonal Corner Rectangle 12"/>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1812" y="6389455"/>
              <a:ext cx="920691" cy="341345"/>
            </a:xfrm>
            <a:prstGeom prst="rect">
              <a:avLst/>
            </a:prstGeom>
          </p:spPr>
        </p:pic>
      </p:gr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t="45517" b="46049"/>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sp>
        <p:nvSpPr>
          <p:cNvPr id="16" name="Round Diagonal Corner Rectangle 15"/>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17" name="Group 16"/>
          <p:cNvGrpSpPr/>
          <p:nvPr/>
        </p:nvGrpSpPr>
        <p:grpSpPr>
          <a:xfrm>
            <a:off x="227877" y="6338452"/>
            <a:ext cx="2738862" cy="443345"/>
            <a:chOff x="227877" y="6339437"/>
            <a:chExt cx="2738862" cy="443345"/>
          </a:xfrm>
        </p:grpSpPr>
        <p:sp>
          <p:nvSpPr>
            <p:cNvPr id="18" name="Round Diagonal Corner Rectangle 17"/>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sp>
        <p:nvSpPr>
          <p:cNvPr id="20" name="Slide Number Placeholder 8"/>
          <p:cNvSpPr txBox="1">
            <a:spLocks/>
          </p:cNvSpPr>
          <p:nvPr/>
        </p:nvSpPr>
        <p:spPr>
          <a:xfrm>
            <a:off x="3048000" y="6338453"/>
            <a:ext cx="380999" cy="42033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2856160-42D5-46FF-A81A-071144C22E9C}" type="slidenum">
              <a:rPr lang="en-US" smtClean="0">
                <a:solidFill>
                  <a:schemeClr val="bg1"/>
                </a:solidFill>
              </a:rPr>
              <a:pPr algn="ctr"/>
              <a:t>16</a:t>
            </a:fld>
            <a:endParaRPr lang="en-US" dirty="0">
              <a:solidFill>
                <a:schemeClr val="bg1"/>
              </a:solidFill>
            </a:endParaRPr>
          </a:p>
        </p:txBody>
      </p:sp>
      <p:sp>
        <p:nvSpPr>
          <p:cNvPr id="28" name="Rectangle 27"/>
          <p:cNvSpPr/>
          <p:nvPr/>
        </p:nvSpPr>
        <p:spPr>
          <a:xfrm>
            <a:off x="197062" y="5986046"/>
            <a:ext cx="8870737" cy="338554"/>
          </a:xfrm>
          <a:prstGeom prst="rect">
            <a:avLst/>
          </a:prstGeom>
        </p:spPr>
        <p:txBody>
          <a:bodyPr wrap="square" anchor="b">
            <a:spAutoFit/>
          </a:bodyPr>
          <a:lstStyle/>
          <a:p>
            <a:pPr lvl="0"/>
            <a:r>
              <a:rPr lang="en-US" sz="800" i="1" dirty="0">
                <a:solidFill>
                  <a:schemeClr val="tx1">
                    <a:lumMod val="65000"/>
                    <a:lumOff val="35000"/>
                  </a:schemeClr>
                </a:solidFill>
              </a:rPr>
              <a:t>Q11: When using the following methods to arrive at websites, how confident are you that you will end up on the legitimate intended site versus a fake or malicious site? </a:t>
            </a:r>
          </a:p>
          <a:p>
            <a:r>
              <a:rPr lang="en-US" sz="800" i="1" dirty="0" smtClean="0">
                <a:solidFill>
                  <a:schemeClr val="tx1">
                    <a:lumMod val="65000"/>
                    <a:lumOff val="35000"/>
                  </a:schemeClr>
                </a:solidFill>
              </a:rPr>
              <a:t>Bases</a:t>
            </a:r>
            <a:r>
              <a:rPr lang="en-US" sz="800" i="1" dirty="0">
                <a:solidFill>
                  <a:schemeClr val="tx1">
                    <a:lumMod val="65000"/>
                    <a:lumOff val="35000"/>
                  </a:schemeClr>
                </a:solidFill>
              </a:rPr>
              <a:t>: 5,000 US respondents, 5,000 UK respondents		* Significantly higher than comparison group at the 95% confidence level</a:t>
            </a:r>
          </a:p>
        </p:txBody>
      </p:sp>
      <p:sp>
        <p:nvSpPr>
          <p:cNvPr id="24" name="Title 1"/>
          <p:cNvSpPr>
            <a:spLocks noGrp="1"/>
          </p:cNvSpPr>
          <p:nvPr>
            <p:ph type="title"/>
          </p:nvPr>
        </p:nvSpPr>
        <p:spPr>
          <a:xfrm>
            <a:off x="98619" y="228600"/>
            <a:ext cx="8822502" cy="731520"/>
          </a:xfrm>
        </p:spPr>
        <p:txBody>
          <a:bodyPr anchor="t">
            <a:noAutofit/>
          </a:bodyPr>
          <a:lstStyle/>
          <a:p>
            <a:pPr algn="ctr"/>
            <a:r>
              <a:rPr lang="en-US" sz="1800" b="1" dirty="0" smtClean="0">
                <a:solidFill>
                  <a:schemeClr val="accent1"/>
                </a:solidFill>
              </a:rPr>
              <a:t>US consumers tend to be more confident than UK consumers when it comes certain search methods.</a:t>
            </a:r>
            <a:endParaRPr lang="en-US" sz="1800" b="1" dirty="0">
              <a:solidFill>
                <a:schemeClr val="accent1"/>
              </a:solidFill>
            </a:endParaRPr>
          </a:p>
        </p:txBody>
      </p:sp>
      <p:sp>
        <p:nvSpPr>
          <p:cNvPr id="22" name="TextBox 21"/>
          <p:cNvSpPr txBox="1"/>
          <p:nvPr/>
        </p:nvSpPr>
        <p:spPr>
          <a:xfrm>
            <a:off x="2501265" y="2115979"/>
            <a:ext cx="2819400" cy="246221"/>
          </a:xfrm>
          <a:prstGeom prst="rect">
            <a:avLst/>
          </a:prstGeom>
          <a:noFill/>
        </p:spPr>
        <p:txBody>
          <a:bodyPr wrap="square" rtlCol="0">
            <a:spAutoFit/>
          </a:bodyPr>
          <a:lstStyle/>
          <a:p>
            <a:pPr algn="ctr"/>
            <a:r>
              <a:rPr lang="en-US" sz="1000" b="1" dirty="0" smtClean="0"/>
              <a:t>United States</a:t>
            </a:r>
            <a:endParaRPr lang="en-US" sz="1000" b="1" dirty="0"/>
          </a:p>
        </p:txBody>
      </p:sp>
      <p:sp>
        <p:nvSpPr>
          <p:cNvPr id="23" name="TextBox 22"/>
          <p:cNvSpPr txBox="1"/>
          <p:nvPr/>
        </p:nvSpPr>
        <p:spPr>
          <a:xfrm>
            <a:off x="5495132" y="2115978"/>
            <a:ext cx="2819400" cy="246221"/>
          </a:xfrm>
          <a:prstGeom prst="rect">
            <a:avLst/>
          </a:prstGeom>
          <a:noFill/>
        </p:spPr>
        <p:txBody>
          <a:bodyPr wrap="square" rtlCol="0">
            <a:spAutoFit/>
          </a:bodyPr>
          <a:lstStyle/>
          <a:p>
            <a:pPr algn="ctr"/>
            <a:r>
              <a:rPr lang="en-US" sz="1000" b="1" dirty="0" smtClean="0"/>
              <a:t>United Kingdom</a:t>
            </a:r>
            <a:endParaRPr lang="en-US" sz="1000" b="1" dirty="0"/>
          </a:p>
        </p:txBody>
      </p:sp>
      <p:sp>
        <p:nvSpPr>
          <p:cNvPr id="31" name="Oval 30"/>
          <p:cNvSpPr/>
          <p:nvPr/>
        </p:nvSpPr>
        <p:spPr>
          <a:xfrm>
            <a:off x="4070255" y="3375928"/>
            <a:ext cx="502920" cy="27432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324600" y="5067300"/>
            <a:ext cx="502920" cy="27432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571218" y="2933700"/>
            <a:ext cx="502920" cy="27432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0999" y="1524000"/>
            <a:ext cx="8441503" cy="446276"/>
          </a:xfrm>
          <a:prstGeom prst="rect">
            <a:avLst/>
          </a:prstGeom>
          <a:noFill/>
        </p:spPr>
        <p:txBody>
          <a:bodyPr wrap="square" rtlCol="0">
            <a:spAutoFit/>
          </a:bodyPr>
          <a:lstStyle/>
          <a:p>
            <a:pPr algn="ctr"/>
            <a:r>
              <a:rPr lang="en-US" sz="1400" b="1" dirty="0"/>
              <a:t>Confidence that method results in legitimate website</a:t>
            </a:r>
          </a:p>
          <a:p>
            <a:pPr lvl="0" algn="ctr"/>
            <a:r>
              <a:rPr lang="en-US" sz="900" dirty="0" smtClean="0">
                <a:solidFill>
                  <a:srgbClr val="000000"/>
                </a:solidFill>
              </a:rPr>
              <a:t>Top </a:t>
            </a:r>
            <a:r>
              <a:rPr lang="en-US" sz="900" dirty="0">
                <a:solidFill>
                  <a:srgbClr val="000000"/>
                </a:solidFill>
              </a:rPr>
              <a:t>2 Box: </a:t>
            </a:r>
            <a:r>
              <a:rPr lang="en-US" sz="900" dirty="0" smtClean="0">
                <a:solidFill>
                  <a:srgbClr val="000000"/>
                </a:solidFill>
              </a:rPr>
              <a:t>Extremely/Somewhat Confident</a:t>
            </a:r>
            <a:endParaRPr lang="en-US" sz="1100" dirty="0">
              <a:solidFill>
                <a:srgbClr val="000000"/>
              </a:solidFill>
            </a:endParaRPr>
          </a:p>
        </p:txBody>
      </p:sp>
      <p:sp>
        <p:nvSpPr>
          <p:cNvPr id="25" name="Oval 24"/>
          <p:cNvSpPr/>
          <p:nvPr/>
        </p:nvSpPr>
        <p:spPr>
          <a:xfrm>
            <a:off x="4632430" y="2514600"/>
            <a:ext cx="502920" cy="27432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439900" y="5486400"/>
            <a:ext cx="502920" cy="27432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977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0999" y="1371600"/>
            <a:ext cx="8441504" cy="4495800"/>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380999" y="1524000"/>
            <a:ext cx="8441503" cy="307777"/>
          </a:xfrm>
          <a:prstGeom prst="rect">
            <a:avLst/>
          </a:prstGeom>
          <a:noFill/>
        </p:spPr>
        <p:txBody>
          <a:bodyPr wrap="square" rtlCol="0">
            <a:spAutoFit/>
          </a:bodyPr>
          <a:lstStyle/>
          <a:p>
            <a:pPr algn="ctr"/>
            <a:r>
              <a:rPr lang="en-US" sz="1400" b="1" dirty="0" smtClean="0"/>
              <a:t>Factors that Increase confidence in safety/security of websites</a:t>
            </a:r>
            <a:endParaRPr lang="en-US" sz="1400" b="1" dirty="0"/>
          </a:p>
        </p:txBody>
      </p:sp>
      <p:graphicFrame>
        <p:nvGraphicFramePr>
          <p:cNvPr id="7" name="Chart 6"/>
          <p:cNvGraphicFramePr/>
          <p:nvPr>
            <p:extLst>
              <p:ext uri="{D42A27DB-BD31-4B8C-83A1-F6EECF244321}">
                <p14:modId xmlns:p14="http://schemas.microsoft.com/office/powerpoint/2010/main" val="3979174582"/>
              </p:ext>
            </p:extLst>
          </p:nvPr>
        </p:nvGraphicFramePr>
        <p:xfrm>
          <a:off x="762000" y="1938754"/>
          <a:ext cx="6477000" cy="3928646"/>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7799018" y="6338453"/>
            <a:ext cx="1126278" cy="443346"/>
            <a:chOff x="7799018" y="6338454"/>
            <a:chExt cx="1126278" cy="443346"/>
          </a:xfrm>
        </p:grpSpPr>
        <p:sp>
          <p:nvSpPr>
            <p:cNvPr id="13" name="Round Diagonal Corner Rectangle 12"/>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1812" y="6389455"/>
              <a:ext cx="920691" cy="341345"/>
            </a:xfrm>
            <a:prstGeom prst="rect">
              <a:avLst/>
            </a:prstGeom>
          </p:spPr>
        </p:pic>
      </p:gr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t="45517" b="46049"/>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sp>
        <p:nvSpPr>
          <p:cNvPr id="16" name="Round Diagonal Corner Rectangle 15"/>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17" name="Group 16"/>
          <p:cNvGrpSpPr/>
          <p:nvPr/>
        </p:nvGrpSpPr>
        <p:grpSpPr>
          <a:xfrm>
            <a:off x="227877" y="6338452"/>
            <a:ext cx="2738862" cy="443345"/>
            <a:chOff x="227877" y="6339437"/>
            <a:chExt cx="2738862" cy="443345"/>
          </a:xfrm>
        </p:grpSpPr>
        <p:sp>
          <p:nvSpPr>
            <p:cNvPr id="18" name="Round Diagonal Corner Rectangle 17"/>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sp>
        <p:nvSpPr>
          <p:cNvPr id="20" name="Slide Number Placeholder 8"/>
          <p:cNvSpPr txBox="1">
            <a:spLocks/>
          </p:cNvSpPr>
          <p:nvPr/>
        </p:nvSpPr>
        <p:spPr>
          <a:xfrm>
            <a:off x="3048000" y="6338453"/>
            <a:ext cx="380999" cy="42033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2856160-42D5-46FF-A81A-071144C22E9C}" type="slidenum">
              <a:rPr lang="en-US" smtClean="0">
                <a:solidFill>
                  <a:schemeClr val="bg1"/>
                </a:solidFill>
              </a:rPr>
              <a:pPr algn="ctr"/>
              <a:t>17</a:t>
            </a:fld>
            <a:endParaRPr lang="en-US" dirty="0">
              <a:solidFill>
                <a:schemeClr val="bg1"/>
              </a:solidFill>
            </a:endParaRPr>
          </a:p>
        </p:txBody>
      </p:sp>
      <p:sp>
        <p:nvSpPr>
          <p:cNvPr id="28" name="Rectangle 27"/>
          <p:cNvSpPr/>
          <p:nvPr/>
        </p:nvSpPr>
        <p:spPr>
          <a:xfrm>
            <a:off x="197062" y="5986046"/>
            <a:ext cx="8870737" cy="338554"/>
          </a:xfrm>
          <a:prstGeom prst="rect">
            <a:avLst/>
          </a:prstGeom>
        </p:spPr>
        <p:txBody>
          <a:bodyPr wrap="square" anchor="b">
            <a:spAutoFit/>
          </a:bodyPr>
          <a:lstStyle/>
          <a:p>
            <a:pPr lvl="0"/>
            <a:r>
              <a:rPr lang="en-US" sz="800" i="1" dirty="0" smtClean="0">
                <a:solidFill>
                  <a:schemeClr val="tx1">
                    <a:lumMod val="65000"/>
                    <a:lumOff val="35000"/>
                  </a:schemeClr>
                </a:solidFill>
              </a:rPr>
              <a:t>Q4: What </a:t>
            </a:r>
            <a:r>
              <a:rPr lang="en-US" sz="800" i="1" dirty="0">
                <a:solidFill>
                  <a:schemeClr val="tx1">
                    <a:lumMod val="65000"/>
                    <a:lumOff val="35000"/>
                  </a:schemeClr>
                </a:solidFill>
              </a:rPr>
              <a:t>factors increase your confidence in the safety/security of the websites you visit? (Please check all that apply</a:t>
            </a:r>
            <a:r>
              <a:rPr lang="en-US" sz="800" i="1" dirty="0" smtClean="0">
                <a:solidFill>
                  <a:schemeClr val="tx1">
                    <a:lumMod val="65000"/>
                    <a:lumOff val="35000"/>
                  </a:schemeClr>
                </a:solidFill>
              </a:rPr>
              <a:t>)</a:t>
            </a:r>
          </a:p>
          <a:p>
            <a:pPr lvl="0"/>
            <a:r>
              <a:rPr lang="en-US" sz="800" i="1" dirty="0" smtClean="0">
                <a:solidFill>
                  <a:schemeClr val="tx1">
                    <a:lumMod val="65000"/>
                    <a:lumOff val="35000"/>
                  </a:schemeClr>
                </a:solidFill>
              </a:rPr>
              <a:t>Bases: 10,000 qualified respondents</a:t>
            </a:r>
            <a:endParaRPr lang="en-US" sz="800" i="1" dirty="0">
              <a:solidFill>
                <a:schemeClr val="tx1">
                  <a:lumMod val="65000"/>
                  <a:lumOff val="35000"/>
                </a:schemeClr>
              </a:solidFill>
            </a:endParaRPr>
          </a:p>
        </p:txBody>
      </p:sp>
      <p:sp>
        <p:nvSpPr>
          <p:cNvPr id="24" name="Title 1"/>
          <p:cNvSpPr>
            <a:spLocks noGrp="1"/>
          </p:cNvSpPr>
          <p:nvPr>
            <p:ph type="title"/>
          </p:nvPr>
        </p:nvSpPr>
        <p:spPr>
          <a:xfrm>
            <a:off x="98619" y="228600"/>
            <a:ext cx="8822502" cy="731520"/>
          </a:xfrm>
        </p:spPr>
        <p:txBody>
          <a:bodyPr anchor="t">
            <a:noAutofit/>
          </a:bodyPr>
          <a:lstStyle/>
          <a:p>
            <a:pPr algn="ctr"/>
            <a:r>
              <a:rPr lang="en-US" sz="1800" b="1" dirty="0" smtClean="0">
                <a:solidFill>
                  <a:schemeClr val="accent1"/>
                </a:solidFill>
              </a:rPr>
              <a:t>Positive </a:t>
            </a:r>
            <a:r>
              <a:rPr lang="en-US" sz="1800" b="1" dirty="0">
                <a:solidFill>
                  <a:schemeClr val="accent1"/>
                </a:solidFill>
              </a:rPr>
              <a:t>past experience, brand familiarity, and familiarity with </a:t>
            </a:r>
            <a:r>
              <a:rPr lang="en-US" sz="1800" b="1" dirty="0" smtClean="0">
                <a:solidFill>
                  <a:schemeClr val="accent1"/>
                </a:solidFill>
              </a:rPr>
              <a:t>domain extensions </a:t>
            </a:r>
            <a:r>
              <a:rPr lang="en-US" sz="1800" b="1" dirty="0">
                <a:solidFill>
                  <a:schemeClr val="accent1"/>
                </a:solidFill>
              </a:rPr>
              <a:t>are key contributors to building consumer confidence in safety/security of websites.</a:t>
            </a:r>
          </a:p>
        </p:txBody>
      </p:sp>
      <p:pic>
        <p:nvPicPr>
          <p:cNvPr id="23" name="Picture 22"/>
          <p:cNvPicPr>
            <a:picLocks noChangeAspect="1"/>
          </p:cNvPicPr>
          <p:nvPr/>
        </p:nvPicPr>
        <p:blipFill rotWithShape="1">
          <a:blip r:embed="rId6"/>
          <a:srcRect l="41684" t="49011"/>
          <a:stretch/>
        </p:blipFill>
        <p:spPr>
          <a:xfrm>
            <a:off x="2438400" y="5367754"/>
            <a:ext cx="387471" cy="208027"/>
          </a:xfrm>
          <a:prstGeom prst="rect">
            <a:avLst/>
          </a:prstGeom>
        </p:spPr>
      </p:pic>
      <p:pic>
        <p:nvPicPr>
          <p:cNvPr id="25" name="Picture 24"/>
          <p:cNvPicPr>
            <a:picLocks noChangeAspect="1"/>
          </p:cNvPicPr>
          <p:nvPr/>
        </p:nvPicPr>
        <p:blipFill>
          <a:blip r:embed="rId7"/>
          <a:stretch>
            <a:fillRect/>
          </a:stretch>
        </p:blipFill>
        <p:spPr>
          <a:xfrm>
            <a:off x="539581" y="2586475"/>
            <a:ext cx="228601" cy="274320"/>
          </a:xfrm>
          <a:prstGeom prst="rect">
            <a:avLst/>
          </a:prstGeom>
        </p:spPr>
      </p:pic>
      <p:pic>
        <p:nvPicPr>
          <p:cNvPr id="26" name="Picture 25"/>
          <p:cNvPicPr>
            <a:picLocks noChangeAspect="1"/>
          </p:cNvPicPr>
          <p:nvPr/>
        </p:nvPicPr>
        <p:blipFill>
          <a:blip r:embed="rId7"/>
          <a:stretch>
            <a:fillRect/>
          </a:stretch>
        </p:blipFill>
        <p:spPr>
          <a:xfrm>
            <a:off x="669589" y="3013174"/>
            <a:ext cx="228601" cy="274320"/>
          </a:xfrm>
          <a:prstGeom prst="rect">
            <a:avLst/>
          </a:prstGeom>
        </p:spPr>
      </p:pic>
      <p:pic>
        <p:nvPicPr>
          <p:cNvPr id="27" name="Picture 26"/>
          <p:cNvPicPr>
            <a:picLocks noChangeAspect="1"/>
          </p:cNvPicPr>
          <p:nvPr/>
        </p:nvPicPr>
        <p:blipFill>
          <a:blip r:embed="rId7"/>
          <a:stretch>
            <a:fillRect/>
          </a:stretch>
        </p:blipFill>
        <p:spPr>
          <a:xfrm>
            <a:off x="1219200" y="3996154"/>
            <a:ext cx="228601" cy="274320"/>
          </a:xfrm>
          <a:prstGeom prst="rect">
            <a:avLst/>
          </a:prstGeom>
        </p:spPr>
      </p:pic>
      <p:sp>
        <p:nvSpPr>
          <p:cNvPr id="21" name="Rounded Rectangular Callout 20"/>
          <p:cNvSpPr/>
          <p:nvPr/>
        </p:nvSpPr>
        <p:spPr>
          <a:xfrm>
            <a:off x="6400800" y="3049679"/>
            <a:ext cx="2289778" cy="542904"/>
          </a:xfrm>
          <a:prstGeom prst="wedgeRoundRectCallout">
            <a:avLst>
              <a:gd name="adj1" fmla="val -41047"/>
              <a:gd name="adj2" fmla="val 29717"/>
              <a:gd name="adj3" fmla="val 16667"/>
            </a:avLst>
          </a:prstGeom>
          <a:solidFill>
            <a:schemeClr val="bg1"/>
          </a:solidFill>
          <a:ln>
            <a:solidFill>
              <a:schemeClr val="accent1">
                <a:lumMod val="60000"/>
                <a:lumOff val="40000"/>
              </a:schemeClr>
            </a:solidFill>
          </a:ln>
          <a:scene3d>
            <a:camera prst="orthographicFront"/>
            <a:lightRig rig="threePt" dir="t"/>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smtClean="0">
                <a:solidFill>
                  <a:sysClr val="windowText" lastClr="000000"/>
                </a:solidFill>
              </a:rPr>
              <a:t>Having a </a:t>
            </a:r>
            <a:r>
              <a:rPr lang="en-US" sz="800" i="1" dirty="0" smtClean="0">
                <a:solidFill>
                  <a:sysClr val="windowText" lastClr="000000"/>
                </a:solidFill>
              </a:rPr>
              <a:t>familiar domain extension </a:t>
            </a:r>
            <a:r>
              <a:rPr lang="en-US" sz="800" dirty="0" smtClean="0">
                <a:solidFill>
                  <a:sysClr val="windowText" lastClr="000000"/>
                </a:solidFill>
              </a:rPr>
              <a:t>increases confidence in website security for </a:t>
            </a:r>
            <a:r>
              <a:rPr lang="en-US" sz="800" b="1" dirty="0" smtClean="0">
                <a:solidFill>
                  <a:sysClr val="windowText" lastClr="000000"/>
                </a:solidFill>
              </a:rPr>
              <a:t>millennials</a:t>
            </a:r>
            <a:r>
              <a:rPr lang="en-US" sz="800" dirty="0" smtClean="0">
                <a:solidFill>
                  <a:sysClr val="windowText" lastClr="000000"/>
                </a:solidFill>
              </a:rPr>
              <a:t>, </a:t>
            </a:r>
            <a:r>
              <a:rPr lang="en-US" sz="800" b="1" dirty="0" smtClean="0">
                <a:solidFill>
                  <a:sysClr val="windowText" lastClr="000000"/>
                </a:solidFill>
              </a:rPr>
              <a:t>women</a:t>
            </a:r>
            <a:r>
              <a:rPr lang="en-US" sz="800" dirty="0" smtClean="0">
                <a:solidFill>
                  <a:sysClr val="windowText" lastClr="000000"/>
                </a:solidFill>
              </a:rPr>
              <a:t>, and </a:t>
            </a:r>
            <a:r>
              <a:rPr lang="en-US" sz="800" b="1" dirty="0" smtClean="0">
                <a:solidFill>
                  <a:sysClr val="windowText" lastClr="000000"/>
                </a:solidFill>
              </a:rPr>
              <a:t>parents</a:t>
            </a:r>
            <a:r>
              <a:rPr lang="en-US" sz="800" dirty="0" smtClean="0">
                <a:solidFill>
                  <a:sysClr val="windowText" lastClr="000000"/>
                </a:solidFill>
              </a:rPr>
              <a:t>.</a:t>
            </a:r>
          </a:p>
        </p:txBody>
      </p:sp>
      <p:sp>
        <p:nvSpPr>
          <p:cNvPr id="31" name="Rectangle 30"/>
          <p:cNvSpPr/>
          <p:nvPr/>
        </p:nvSpPr>
        <p:spPr>
          <a:xfrm>
            <a:off x="6569897" y="5867400"/>
            <a:ext cx="2421703" cy="461665"/>
          </a:xfrm>
          <a:prstGeom prst="rect">
            <a:avLst/>
          </a:prstGeom>
        </p:spPr>
        <p:txBody>
          <a:bodyPr wrap="square">
            <a:spAutoFit/>
          </a:bodyPr>
          <a:lstStyle/>
          <a:p>
            <a:r>
              <a:rPr lang="en-US" sz="800" i="1" dirty="0" smtClean="0">
                <a:solidFill>
                  <a:schemeClr val="tx1">
                    <a:lumMod val="65000"/>
                    <a:lumOff val="35000"/>
                  </a:schemeClr>
                </a:solidFill>
              </a:rPr>
              <a:t>Indicates respondents from this country are significantly </a:t>
            </a:r>
            <a:r>
              <a:rPr lang="en-US" sz="800" i="1" dirty="0">
                <a:solidFill>
                  <a:schemeClr val="tx1">
                    <a:lumMod val="65000"/>
                    <a:lumOff val="35000"/>
                  </a:schemeClr>
                </a:solidFill>
              </a:rPr>
              <a:t>more likely </a:t>
            </a:r>
            <a:r>
              <a:rPr lang="en-US" sz="800" i="1" dirty="0" smtClean="0">
                <a:solidFill>
                  <a:schemeClr val="tx1">
                    <a:lumMod val="65000"/>
                    <a:lumOff val="35000"/>
                  </a:schemeClr>
                </a:solidFill>
              </a:rPr>
              <a:t>than peers in other countries to engage in this behavior online.</a:t>
            </a:r>
            <a:endParaRPr lang="en-US" sz="800" i="1" dirty="0">
              <a:solidFill>
                <a:schemeClr val="tx1">
                  <a:lumMod val="65000"/>
                  <a:lumOff val="35000"/>
                </a:schemeClr>
              </a:solidFill>
            </a:endParaRPr>
          </a:p>
        </p:txBody>
      </p:sp>
      <p:pic>
        <p:nvPicPr>
          <p:cNvPr id="32" name="Picture 31"/>
          <p:cNvPicPr>
            <a:picLocks noChangeAspect="1"/>
          </p:cNvPicPr>
          <p:nvPr/>
        </p:nvPicPr>
        <p:blipFill rotWithShape="1">
          <a:blip r:embed="rId6"/>
          <a:srcRect l="41684" t="49011"/>
          <a:stretch/>
        </p:blipFill>
        <p:spPr>
          <a:xfrm>
            <a:off x="6417497" y="6094606"/>
            <a:ext cx="193736" cy="104014"/>
          </a:xfrm>
          <a:prstGeom prst="rect">
            <a:avLst/>
          </a:prstGeom>
        </p:spPr>
      </p:pic>
      <p:pic>
        <p:nvPicPr>
          <p:cNvPr id="33" name="Picture 32"/>
          <p:cNvPicPr>
            <a:picLocks noChangeAspect="1"/>
          </p:cNvPicPr>
          <p:nvPr/>
        </p:nvPicPr>
        <p:blipFill>
          <a:blip r:embed="rId7"/>
          <a:stretch>
            <a:fillRect/>
          </a:stretch>
        </p:blipFill>
        <p:spPr>
          <a:xfrm>
            <a:off x="6423877" y="5943600"/>
            <a:ext cx="125839" cy="151006"/>
          </a:xfrm>
          <a:prstGeom prst="rect">
            <a:avLst/>
          </a:prstGeom>
        </p:spPr>
      </p:pic>
    </p:spTree>
    <p:extLst>
      <p:ext uri="{BB962C8B-B14F-4D97-AF65-F5344CB8AC3E}">
        <p14:creationId xmlns:p14="http://schemas.microsoft.com/office/powerpoint/2010/main" val="3468211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0999" y="1371600"/>
            <a:ext cx="8441504" cy="4614446"/>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1" name="Chart 20"/>
          <p:cNvGraphicFramePr/>
          <p:nvPr>
            <p:extLst>
              <p:ext uri="{D42A27DB-BD31-4B8C-83A1-F6EECF244321}">
                <p14:modId xmlns:p14="http://schemas.microsoft.com/office/powerpoint/2010/main" val="89828238"/>
              </p:ext>
            </p:extLst>
          </p:nvPr>
        </p:nvGraphicFramePr>
        <p:xfrm>
          <a:off x="3505200" y="2019300"/>
          <a:ext cx="4937760" cy="39667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2298971771"/>
              </p:ext>
            </p:extLst>
          </p:nvPr>
        </p:nvGraphicFramePr>
        <p:xfrm>
          <a:off x="624840" y="2019300"/>
          <a:ext cx="4937760" cy="3966746"/>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p:cNvGrpSpPr/>
          <p:nvPr/>
        </p:nvGrpSpPr>
        <p:grpSpPr>
          <a:xfrm>
            <a:off x="7799018" y="6338453"/>
            <a:ext cx="1126278" cy="443346"/>
            <a:chOff x="7799018" y="6338454"/>
            <a:chExt cx="1126278" cy="443346"/>
          </a:xfrm>
        </p:grpSpPr>
        <p:sp>
          <p:nvSpPr>
            <p:cNvPr id="13" name="Round Diagonal Corner Rectangle 12"/>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1812" y="6389455"/>
              <a:ext cx="920691" cy="341345"/>
            </a:xfrm>
            <a:prstGeom prst="rect">
              <a:avLst/>
            </a:prstGeom>
          </p:spPr>
        </p:pic>
      </p:gr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t="45517" b="46049"/>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sp>
        <p:nvSpPr>
          <p:cNvPr id="16" name="Round Diagonal Corner Rectangle 15"/>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17" name="Group 16"/>
          <p:cNvGrpSpPr/>
          <p:nvPr/>
        </p:nvGrpSpPr>
        <p:grpSpPr>
          <a:xfrm>
            <a:off x="227877" y="6338452"/>
            <a:ext cx="2738862" cy="443345"/>
            <a:chOff x="227877" y="6339437"/>
            <a:chExt cx="2738862" cy="443345"/>
          </a:xfrm>
        </p:grpSpPr>
        <p:sp>
          <p:nvSpPr>
            <p:cNvPr id="18" name="Round Diagonal Corner Rectangle 17"/>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sp>
        <p:nvSpPr>
          <p:cNvPr id="20" name="Slide Number Placeholder 8"/>
          <p:cNvSpPr txBox="1">
            <a:spLocks/>
          </p:cNvSpPr>
          <p:nvPr/>
        </p:nvSpPr>
        <p:spPr>
          <a:xfrm>
            <a:off x="3048000" y="6338453"/>
            <a:ext cx="380999" cy="42033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2856160-42D5-46FF-A81A-071144C22E9C}" type="slidenum">
              <a:rPr lang="en-US" smtClean="0">
                <a:solidFill>
                  <a:schemeClr val="bg1"/>
                </a:solidFill>
              </a:rPr>
              <a:pPr algn="ctr"/>
              <a:t>18</a:t>
            </a:fld>
            <a:endParaRPr lang="en-US" dirty="0">
              <a:solidFill>
                <a:schemeClr val="bg1"/>
              </a:solidFill>
            </a:endParaRPr>
          </a:p>
        </p:txBody>
      </p:sp>
      <p:sp>
        <p:nvSpPr>
          <p:cNvPr id="28" name="Rectangle 27"/>
          <p:cNvSpPr/>
          <p:nvPr/>
        </p:nvSpPr>
        <p:spPr>
          <a:xfrm>
            <a:off x="197062" y="5986046"/>
            <a:ext cx="8870737" cy="338554"/>
          </a:xfrm>
          <a:prstGeom prst="rect">
            <a:avLst/>
          </a:prstGeom>
        </p:spPr>
        <p:txBody>
          <a:bodyPr wrap="square" anchor="b">
            <a:spAutoFit/>
          </a:bodyPr>
          <a:lstStyle/>
          <a:p>
            <a:pPr lvl="0"/>
            <a:r>
              <a:rPr lang="en-US" sz="800" i="1" dirty="0">
                <a:solidFill>
                  <a:schemeClr val="tx1">
                    <a:lumMod val="65000"/>
                    <a:lumOff val="35000"/>
                  </a:schemeClr>
                </a:solidFill>
              </a:rPr>
              <a:t>Q4: What factors increase your confidence in the safety/security of the websites you visit? (Please check all that apply)</a:t>
            </a:r>
          </a:p>
          <a:p>
            <a:r>
              <a:rPr lang="en-US" sz="800" i="1" dirty="0">
                <a:solidFill>
                  <a:schemeClr val="tx1">
                    <a:lumMod val="65000"/>
                    <a:lumOff val="35000"/>
                  </a:schemeClr>
                </a:solidFill>
              </a:rPr>
              <a:t>Bases: 5,000 US respondents, 5,000 UK respondents		* Significantly higher than comparison group at the 95% confidence level</a:t>
            </a:r>
          </a:p>
        </p:txBody>
      </p:sp>
      <p:sp>
        <p:nvSpPr>
          <p:cNvPr id="24" name="Title 1"/>
          <p:cNvSpPr>
            <a:spLocks noGrp="1"/>
          </p:cNvSpPr>
          <p:nvPr>
            <p:ph type="title"/>
          </p:nvPr>
        </p:nvSpPr>
        <p:spPr>
          <a:xfrm>
            <a:off x="98619" y="228600"/>
            <a:ext cx="8822502" cy="731520"/>
          </a:xfrm>
        </p:spPr>
        <p:txBody>
          <a:bodyPr anchor="t">
            <a:noAutofit/>
          </a:bodyPr>
          <a:lstStyle/>
          <a:p>
            <a:pPr algn="ctr"/>
            <a:r>
              <a:rPr lang="en-US" sz="1800" b="1" dirty="0" smtClean="0">
                <a:solidFill>
                  <a:schemeClr val="accent1"/>
                </a:solidFill>
              </a:rPr>
              <a:t>UK </a:t>
            </a:r>
            <a:r>
              <a:rPr lang="en-US" sz="1800" b="1" dirty="0">
                <a:solidFill>
                  <a:schemeClr val="accent1"/>
                </a:solidFill>
              </a:rPr>
              <a:t>consumers are significantly more likely than US consumers to cite brand familiarity and familiarity with domain extensions as important contributors to consumer confidence in website security/safety.</a:t>
            </a:r>
          </a:p>
        </p:txBody>
      </p:sp>
      <p:sp>
        <p:nvSpPr>
          <p:cNvPr id="22" name="TextBox 21"/>
          <p:cNvSpPr txBox="1"/>
          <p:nvPr/>
        </p:nvSpPr>
        <p:spPr>
          <a:xfrm>
            <a:off x="2501265" y="1954887"/>
            <a:ext cx="2819400" cy="246221"/>
          </a:xfrm>
          <a:prstGeom prst="rect">
            <a:avLst/>
          </a:prstGeom>
          <a:noFill/>
        </p:spPr>
        <p:txBody>
          <a:bodyPr wrap="square" rtlCol="0">
            <a:spAutoFit/>
          </a:bodyPr>
          <a:lstStyle/>
          <a:p>
            <a:pPr algn="ctr"/>
            <a:r>
              <a:rPr lang="en-US" sz="1000" b="1" dirty="0" smtClean="0"/>
              <a:t>United States</a:t>
            </a:r>
            <a:endParaRPr lang="en-US" sz="1000" b="1" dirty="0"/>
          </a:p>
        </p:txBody>
      </p:sp>
      <p:sp>
        <p:nvSpPr>
          <p:cNvPr id="23" name="TextBox 22"/>
          <p:cNvSpPr txBox="1"/>
          <p:nvPr/>
        </p:nvSpPr>
        <p:spPr>
          <a:xfrm>
            <a:off x="5495132" y="1954886"/>
            <a:ext cx="2819400" cy="246221"/>
          </a:xfrm>
          <a:prstGeom prst="rect">
            <a:avLst/>
          </a:prstGeom>
          <a:noFill/>
        </p:spPr>
        <p:txBody>
          <a:bodyPr wrap="square" rtlCol="0">
            <a:spAutoFit/>
          </a:bodyPr>
          <a:lstStyle/>
          <a:p>
            <a:pPr algn="ctr"/>
            <a:r>
              <a:rPr lang="en-US" sz="1000" b="1" dirty="0" smtClean="0"/>
              <a:t>United Kingdom</a:t>
            </a:r>
            <a:endParaRPr lang="en-US" sz="1000" b="1" dirty="0"/>
          </a:p>
        </p:txBody>
      </p:sp>
      <p:sp>
        <p:nvSpPr>
          <p:cNvPr id="31" name="Oval 30"/>
          <p:cNvSpPr/>
          <p:nvPr/>
        </p:nvSpPr>
        <p:spPr>
          <a:xfrm>
            <a:off x="7323434" y="2748915"/>
            <a:ext cx="502920" cy="27432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103068" y="3196590"/>
            <a:ext cx="502920" cy="27432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572250" y="4088130"/>
            <a:ext cx="502920" cy="27432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352800" y="5431155"/>
            <a:ext cx="502920" cy="27432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0999" y="1524000"/>
            <a:ext cx="8441503" cy="307777"/>
          </a:xfrm>
          <a:prstGeom prst="rect">
            <a:avLst/>
          </a:prstGeom>
          <a:noFill/>
        </p:spPr>
        <p:txBody>
          <a:bodyPr wrap="square" rtlCol="0">
            <a:spAutoFit/>
          </a:bodyPr>
          <a:lstStyle/>
          <a:p>
            <a:pPr algn="ctr"/>
            <a:r>
              <a:rPr lang="en-US" sz="1400" b="1" dirty="0"/>
              <a:t>Factors that Increase </a:t>
            </a:r>
            <a:r>
              <a:rPr lang="en-US" sz="1400" b="1" dirty="0" smtClean="0"/>
              <a:t>confidence in safety/security of websites</a:t>
            </a:r>
            <a:endParaRPr lang="en-US" sz="1400" b="1" dirty="0"/>
          </a:p>
        </p:txBody>
      </p:sp>
    </p:spTree>
    <p:extLst>
      <p:ext uri="{BB962C8B-B14F-4D97-AF65-F5344CB8AC3E}">
        <p14:creationId xmlns:p14="http://schemas.microsoft.com/office/powerpoint/2010/main" val="29698980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 Diagonal Corner Rectangle 24"/>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Slide Number Placeholder 8"/>
          <p:cNvSpPr>
            <a:spLocks noGrp="1"/>
          </p:cNvSpPr>
          <p:nvPr>
            <p:ph type="sldNum" sz="quarter" idx="12"/>
          </p:nvPr>
        </p:nvSpPr>
        <p:spPr>
          <a:xfrm>
            <a:off x="3048000" y="6338453"/>
            <a:ext cx="381000" cy="443346"/>
          </a:xfrm>
        </p:spPr>
        <p:txBody>
          <a:bodyPr/>
          <a:lstStyle/>
          <a:p>
            <a:pPr algn="ctr"/>
            <a:fld id="{F2856160-42D5-46FF-A81A-071144C22E9C}" type="slidenum">
              <a:rPr lang="en-US" smtClean="0">
                <a:solidFill>
                  <a:schemeClr val="bg1"/>
                </a:solidFill>
              </a:rPr>
              <a:pPr algn="ctr"/>
              <a:t>19</a:t>
            </a:fld>
            <a:endParaRPr lang="en-US" dirty="0">
              <a:solidFill>
                <a:schemeClr val="bg1"/>
              </a:solidFill>
            </a:endParaRPr>
          </a:p>
        </p:txBody>
      </p:sp>
      <p:sp>
        <p:nvSpPr>
          <p:cNvPr id="15" name="Title 1"/>
          <p:cNvSpPr>
            <a:spLocks noGrp="1"/>
          </p:cNvSpPr>
          <p:nvPr>
            <p:ph type="title"/>
          </p:nvPr>
        </p:nvSpPr>
        <p:spPr>
          <a:xfrm>
            <a:off x="98619" y="228600"/>
            <a:ext cx="8822502" cy="731520"/>
          </a:xfrm>
        </p:spPr>
        <p:txBody>
          <a:bodyPr anchor="t">
            <a:noAutofit/>
          </a:bodyPr>
          <a:lstStyle/>
          <a:p>
            <a:pPr algn="ctr"/>
            <a:r>
              <a:rPr lang="en-US" sz="1800" b="1" dirty="0" smtClean="0">
                <a:solidFill>
                  <a:schemeClr val="accent1"/>
                </a:solidFill>
              </a:rPr>
              <a:t>While </a:t>
            </a:r>
            <a:r>
              <a:rPr lang="en-US" sz="1800" b="1" dirty="0">
                <a:solidFill>
                  <a:schemeClr val="accent1"/>
                </a:solidFill>
              </a:rPr>
              <a:t>consumers’ online behavior demonstrates a willingness to share information online to complete desired transactions, the majority of consumers note they are not comfortable doing </a:t>
            </a:r>
            <a:r>
              <a:rPr lang="en-US" sz="1800" b="1" dirty="0" smtClean="0">
                <a:solidFill>
                  <a:schemeClr val="accent1"/>
                </a:solidFill>
              </a:rPr>
              <a:t>so.</a:t>
            </a:r>
            <a:endParaRPr lang="en-US" sz="1800" b="1" dirty="0">
              <a:solidFill>
                <a:schemeClr val="accent1"/>
              </a:solidFill>
            </a:endParaRPr>
          </a:p>
        </p:txBody>
      </p:sp>
      <p:grpSp>
        <p:nvGrpSpPr>
          <p:cNvPr id="13" name="Group 12"/>
          <p:cNvGrpSpPr/>
          <p:nvPr/>
        </p:nvGrpSpPr>
        <p:grpSpPr>
          <a:xfrm>
            <a:off x="7799018" y="6338453"/>
            <a:ext cx="1126278" cy="443346"/>
            <a:chOff x="7799018" y="6338454"/>
            <a:chExt cx="1126278" cy="443346"/>
          </a:xfrm>
        </p:grpSpPr>
        <p:sp>
          <p:nvSpPr>
            <p:cNvPr id="22" name="Round Diagonal Corner Rectangle 21"/>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1812" y="6389455"/>
              <a:ext cx="920691" cy="341345"/>
            </a:xfrm>
            <a:prstGeom prst="rect">
              <a:avLst/>
            </a:prstGeom>
          </p:spPr>
        </p:pic>
      </p:grpSp>
      <p:pic>
        <p:nvPicPr>
          <p:cNvPr id="24" name="Picture 23"/>
          <p:cNvPicPr>
            <a:picLocks noChangeAspect="1"/>
          </p:cNvPicPr>
          <p:nvPr/>
        </p:nvPicPr>
        <p:blipFill rotWithShape="1">
          <a:blip r:embed="rId4" cstate="print">
            <a:extLst>
              <a:ext uri="{28A0092B-C50C-407E-A947-70E740481C1C}">
                <a14:useLocalDpi xmlns:a14="http://schemas.microsoft.com/office/drawing/2010/main" val="0"/>
              </a:ext>
            </a:extLst>
          </a:blip>
          <a:srcRect t="45517" b="46049"/>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grpSp>
        <p:nvGrpSpPr>
          <p:cNvPr id="26" name="Group 25"/>
          <p:cNvGrpSpPr/>
          <p:nvPr/>
        </p:nvGrpSpPr>
        <p:grpSpPr>
          <a:xfrm>
            <a:off x="227877" y="6338452"/>
            <a:ext cx="2738862" cy="443345"/>
            <a:chOff x="227877" y="6339437"/>
            <a:chExt cx="2738862" cy="443345"/>
          </a:xfrm>
        </p:grpSpPr>
        <p:sp>
          <p:nvSpPr>
            <p:cNvPr id="27" name="Round Diagonal Corner Rectangle 26"/>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graphicFrame>
        <p:nvGraphicFramePr>
          <p:cNvPr id="14" name="Chart 13"/>
          <p:cNvGraphicFramePr/>
          <p:nvPr>
            <p:extLst>
              <p:ext uri="{D42A27DB-BD31-4B8C-83A1-F6EECF244321}">
                <p14:modId xmlns:p14="http://schemas.microsoft.com/office/powerpoint/2010/main" val="3330763038"/>
              </p:ext>
            </p:extLst>
          </p:nvPr>
        </p:nvGraphicFramePr>
        <p:xfrm>
          <a:off x="152400" y="2270760"/>
          <a:ext cx="8828982" cy="3291840"/>
        </p:xfrm>
        <a:graphic>
          <a:graphicData uri="http://schemas.openxmlformats.org/drawingml/2006/chart">
            <c:chart xmlns:c="http://schemas.openxmlformats.org/drawingml/2006/chart" xmlns:r="http://schemas.openxmlformats.org/officeDocument/2006/relationships" r:id="rId5"/>
          </a:graphicData>
        </a:graphic>
      </p:graphicFrame>
      <p:sp>
        <p:nvSpPr>
          <p:cNvPr id="17" name="Rectangle 16"/>
          <p:cNvSpPr/>
          <p:nvPr/>
        </p:nvSpPr>
        <p:spPr>
          <a:xfrm>
            <a:off x="7653867" y="4912233"/>
            <a:ext cx="785069" cy="393192"/>
          </a:xfrm>
          <a:prstGeom prst="rect">
            <a:avLst/>
          </a:prstGeom>
          <a:solidFill>
            <a:schemeClr val="accent1"/>
          </a:solidFill>
          <a:ln>
            <a:solidFill>
              <a:schemeClr val="accent1"/>
            </a:solidFill>
          </a:ln>
          <a:scene3d>
            <a:camera prst="orthographicFront"/>
            <a:lightRig rig="threePt" dir="t">
              <a:rot lat="0" lon="0" rev="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t>17%</a:t>
            </a:r>
            <a:endParaRPr lang="en-US" sz="1200" dirty="0"/>
          </a:p>
        </p:txBody>
      </p:sp>
      <p:sp>
        <p:nvSpPr>
          <p:cNvPr id="20" name="Rectangle 19"/>
          <p:cNvSpPr/>
          <p:nvPr/>
        </p:nvSpPr>
        <p:spPr>
          <a:xfrm>
            <a:off x="7645400" y="2918333"/>
            <a:ext cx="785069" cy="393192"/>
          </a:xfrm>
          <a:prstGeom prst="rect">
            <a:avLst/>
          </a:prstGeom>
          <a:solidFill>
            <a:schemeClr val="accent1"/>
          </a:solidFill>
          <a:ln>
            <a:solidFill>
              <a:schemeClr val="accent1"/>
            </a:solidFill>
          </a:ln>
          <a:scene3d>
            <a:camera prst="orthographicFront"/>
            <a:lightRig rig="threePt" dir="t">
              <a:rot lat="0" lon="0" rev="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t>42%</a:t>
            </a:r>
            <a:endParaRPr lang="en-US" sz="1200" dirty="0"/>
          </a:p>
        </p:txBody>
      </p:sp>
      <p:sp>
        <p:nvSpPr>
          <p:cNvPr id="29" name="Rectangle 28"/>
          <p:cNvSpPr/>
          <p:nvPr/>
        </p:nvSpPr>
        <p:spPr>
          <a:xfrm>
            <a:off x="7653867" y="4251833"/>
            <a:ext cx="785069" cy="393192"/>
          </a:xfrm>
          <a:prstGeom prst="rect">
            <a:avLst/>
          </a:prstGeom>
          <a:solidFill>
            <a:schemeClr val="accent1"/>
          </a:solidFill>
          <a:ln>
            <a:solidFill>
              <a:schemeClr val="accent1"/>
            </a:solidFill>
          </a:ln>
          <a:scene3d>
            <a:camera prst="orthographicFront"/>
            <a:lightRig rig="threePt" dir="t">
              <a:rot lat="0" lon="0" rev="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t>31%</a:t>
            </a:r>
            <a:endParaRPr lang="en-US" sz="1200" dirty="0"/>
          </a:p>
        </p:txBody>
      </p:sp>
      <p:sp>
        <p:nvSpPr>
          <p:cNvPr id="31" name="Rectangle 30"/>
          <p:cNvSpPr/>
          <p:nvPr/>
        </p:nvSpPr>
        <p:spPr>
          <a:xfrm>
            <a:off x="7653867" y="3578733"/>
            <a:ext cx="785069" cy="393192"/>
          </a:xfrm>
          <a:prstGeom prst="rect">
            <a:avLst/>
          </a:prstGeom>
          <a:solidFill>
            <a:schemeClr val="accent1"/>
          </a:solidFill>
          <a:ln>
            <a:solidFill>
              <a:schemeClr val="accent1"/>
            </a:solidFill>
          </a:ln>
          <a:scene3d>
            <a:camera prst="orthographicFront"/>
            <a:lightRig rig="threePt" dir="t">
              <a:rot lat="0" lon="0" rev="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t>41%</a:t>
            </a:r>
            <a:endParaRPr lang="en-US" sz="1200" dirty="0"/>
          </a:p>
        </p:txBody>
      </p:sp>
      <p:sp>
        <p:nvSpPr>
          <p:cNvPr id="33" name="TextBox 32"/>
          <p:cNvSpPr txBox="1"/>
          <p:nvPr/>
        </p:nvSpPr>
        <p:spPr>
          <a:xfrm>
            <a:off x="1676400" y="1444823"/>
            <a:ext cx="5791200" cy="307777"/>
          </a:xfrm>
          <a:prstGeom prst="rect">
            <a:avLst/>
          </a:prstGeom>
          <a:noFill/>
        </p:spPr>
        <p:txBody>
          <a:bodyPr wrap="square" rtlCol="0">
            <a:spAutoFit/>
          </a:bodyPr>
          <a:lstStyle/>
          <a:p>
            <a:pPr algn="ctr"/>
            <a:r>
              <a:rPr lang="en-US" sz="1400" b="1" dirty="0" smtClean="0"/>
              <a:t>Attitudes about Sharing Information Online</a:t>
            </a:r>
            <a:endParaRPr lang="en-US" sz="1400" b="1" dirty="0"/>
          </a:p>
        </p:txBody>
      </p:sp>
      <p:grpSp>
        <p:nvGrpSpPr>
          <p:cNvPr id="34" name="Group 33"/>
          <p:cNvGrpSpPr/>
          <p:nvPr/>
        </p:nvGrpSpPr>
        <p:grpSpPr>
          <a:xfrm>
            <a:off x="1450868" y="5553863"/>
            <a:ext cx="7235932" cy="313537"/>
            <a:chOff x="3074644" y="2396593"/>
            <a:chExt cx="7235932" cy="313537"/>
          </a:xfrm>
        </p:grpSpPr>
        <p:grpSp>
          <p:nvGrpSpPr>
            <p:cNvPr id="35" name="Group 34"/>
            <p:cNvGrpSpPr/>
            <p:nvPr/>
          </p:nvGrpSpPr>
          <p:grpSpPr>
            <a:xfrm>
              <a:off x="3074644" y="2396593"/>
              <a:ext cx="7235932" cy="313537"/>
              <a:chOff x="1410978" y="2258784"/>
              <a:chExt cx="4743957" cy="409305"/>
            </a:xfrm>
          </p:grpSpPr>
          <p:sp>
            <p:nvSpPr>
              <p:cNvPr id="38" name="Rectangle 37"/>
              <p:cNvSpPr/>
              <p:nvPr/>
            </p:nvSpPr>
            <p:spPr>
              <a:xfrm>
                <a:off x="1410978" y="2258784"/>
                <a:ext cx="4743957" cy="409305"/>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423469" y="2313371"/>
                <a:ext cx="4731466" cy="301338"/>
              </a:xfrm>
              <a:prstGeom prst="rect">
                <a:avLst/>
              </a:prstGeom>
              <a:noFill/>
            </p:spPr>
            <p:txBody>
              <a:bodyPr wrap="square" rtlCol="0">
                <a:spAutoFit/>
              </a:bodyPr>
              <a:lstStyle/>
              <a:p>
                <a:r>
                  <a:rPr lang="en-US" sz="900" dirty="0" smtClean="0"/>
                  <a:t>    Strongly agree             Somewhat agree                 Neither agree nor disagree             Somewhat disagree                 Strongly disagree</a:t>
                </a:r>
                <a:endParaRPr lang="en-US" sz="900" dirty="0"/>
              </a:p>
            </p:txBody>
          </p:sp>
          <p:sp>
            <p:nvSpPr>
              <p:cNvPr id="40" name="Rectangle 39"/>
              <p:cNvSpPr/>
              <p:nvPr/>
            </p:nvSpPr>
            <p:spPr>
              <a:xfrm>
                <a:off x="1467182" y="2404355"/>
                <a:ext cx="59949" cy="11937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231530" y="2404355"/>
                <a:ext cx="59949" cy="11937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153251" y="2404355"/>
                <a:ext cx="59949" cy="11937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p:cNvSpPr/>
            <p:nvPr/>
          </p:nvSpPr>
          <p:spPr>
            <a:xfrm>
              <a:off x="7507579" y="2508097"/>
              <a:ext cx="91440" cy="9144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9050629" y="2508097"/>
              <a:ext cx="91440" cy="9144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p:cNvSpPr/>
          <p:nvPr/>
        </p:nvSpPr>
        <p:spPr>
          <a:xfrm>
            <a:off x="197062" y="5986046"/>
            <a:ext cx="8870737" cy="338554"/>
          </a:xfrm>
          <a:prstGeom prst="rect">
            <a:avLst/>
          </a:prstGeom>
        </p:spPr>
        <p:txBody>
          <a:bodyPr wrap="square" anchor="b">
            <a:spAutoFit/>
          </a:bodyPr>
          <a:lstStyle/>
          <a:p>
            <a:pPr lvl="0"/>
            <a:r>
              <a:rPr lang="en-US" sz="800" i="1" dirty="0" smtClean="0">
                <a:solidFill>
                  <a:schemeClr val="tx1">
                    <a:lumMod val="65000"/>
                    <a:lumOff val="35000"/>
                  </a:schemeClr>
                </a:solidFill>
              </a:rPr>
              <a:t>Q5: Please </a:t>
            </a:r>
            <a:r>
              <a:rPr lang="en-US" sz="800" i="1" dirty="0">
                <a:solidFill>
                  <a:schemeClr val="tx1">
                    <a:lumMod val="65000"/>
                    <a:lumOff val="35000"/>
                  </a:schemeClr>
                </a:solidFill>
              </a:rPr>
              <a:t>rate your level of agreement with the following statements about sharing information online</a:t>
            </a:r>
            <a:r>
              <a:rPr lang="en-US" sz="800" i="1" dirty="0" smtClean="0">
                <a:solidFill>
                  <a:schemeClr val="tx1">
                    <a:lumMod val="65000"/>
                    <a:lumOff val="35000"/>
                  </a:schemeClr>
                </a:solidFill>
              </a:rPr>
              <a:t>.</a:t>
            </a:r>
          </a:p>
          <a:p>
            <a:pPr lvl="0"/>
            <a:r>
              <a:rPr lang="en-US" sz="800" i="1" dirty="0" smtClean="0">
                <a:solidFill>
                  <a:schemeClr val="tx1">
                    <a:lumMod val="65000"/>
                    <a:lumOff val="35000"/>
                  </a:schemeClr>
                </a:solidFill>
              </a:rPr>
              <a:t>Bases: 10,000 qualified respondents</a:t>
            </a:r>
            <a:endParaRPr lang="en-US" sz="800" i="1" dirty="0">
              <a:solidFill>
                <a:schemeClr val="tx1">
                  <a:lumMod val="65000"/>
                  <a:lumOff val="35000"/>
                </a:schemeClr>
              </a:solidFill>
            </a:endParaRPr>
          </a:p>
        </p:txBody>
      </p:sp>
      <p:graphicFrame>
        <p:nvGraphicFramePr>
          <p:cNvPr id="30" name="Chart 29"/>
          <p:cNvGraphicFramePr/>
          <p:nvPr>
            <p:extLst>
              <p:ext uri="{D42A27DB-BD31-4B8C-83A1-F6EECF244321}">
                <p14:modId xmlns:p14="http://schemas.microsoft.com/office/powerpoint/2010/main" val="2829553918"/>
              </p:ext>
            </p:extLst>
          </p:nvPr>
        </p:nvGraphicFramePr>
        <p:xfrm>
          <a:off x="152400" y="1853967"/>
          <a:ext cx="8828982" cy="795528"/>
        </p:xfrm>
        <a:graphic>
          <a:graphicData uri="http://schemas.openxmlformats.org/drawingml/2006/chart">
            <c:chart xmlns:c="http://schemas.openxmlformats.org/drawingml/2006/chart" xmlns:r="http://schemas.openxmlformats.org/officeDocument/2006/relationships" r:id="rId6"/>
          </a:graphicData>
        </a:graphic>
      </p:graphicFrame>
      <p:sp>
        <p:nvSpPr>
          <p:cNvPr id="44" name="TextBox 43"/>
          <p:cNvSpPr txBox="1"/>
          <p:nvPr/>
        </p:nvSpPr>
        <p:spPr>
          <a:xfrm>
            <a:off x="7362825" y="1676400"/>
            <a:ext cx="1344982" cy="338554"/>
          </a:xfrm>
          <a:prstGeom prst="rect">
            <a:avLst/>
          </a:prstGeom>
          <a:noFill/>
        </p:spPr>
        <p:txBody>
          <a:bodyPr wrap="square" rtlCol="0">
            <a:spAutoFit/>
          </a:bodyPr>
          <a:lstStyle/>
          <a:p>
            <a:pPr algn="ctr"/>
            <a:r>
              <a:rPr lang="en-US" sz="800" b="1" dirty="0" smtClean="0"/>
              <a:t>% Strongly/ </a:t>
            </a:r>
          </a:p>
          <a:p>
            <a:pPr algn="ctr"/>
            <a:r>
              <a:rPr lang="en-US" sz="800" b="1" dirty="0" smtClean="0"/>
              <a:t>Somewhat Agree</a:t>
            </a:r>
            <a:endParaRPr lang="en-US" sz="800" b="1" dirty="0"/>
          </a:p>
        </p:txBody>
      </p:sp>
      <p:sp>
        <p:nvSpPr>
          <p:cNvPr id="45" name="Rectangle 44"/>
          <p:cNvSpPr/>
          <p:nvPr/>
        </p:nvSpPr>
        <p:spPr>
          <a:xfrm>
            <a:off x="7645400" y="2089150"/>
            <a:ext cx="785069" cy="393192"/>
          </a:xfrm>
          <a:prstGeom prst="rect">
            <a:avLst/>
          </a:prstGeom>
          <a:solidFill>
            <a:schemeClr val="accent1"/>
          </a:solidFill>
          <a:ln>
            <a:solidFill>
              <a:schemeClr val="accent1"/>
            </a:solidFill>
          </a:ln>
          <a:scene3d>
            <a:camera prst="orthographicFront"/>
            <a:lightRig rig="threePt" dir="t">
              <a:rot lat="0" lon="0" rev="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t>56%</a:t>
            </a:r>
            <a:endParaRPr lang="en-US" sz="1200" dirty="0"/>
          </a:p>
        </p:txBody>
      </p:sp>
    </p:spTree>
    <p:extLst>
      <p:ext uri="{BB962C8B-B14F-4D97-AF65-F5344CB8AC3E}">
        <p14:creationId xmlns:p14="http://schemas.microsoft.com/office/powerpoint/2010/main" val="1812692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799018" y="6338453"/>
            <a:ext cx="1126278" cy="443346"/>
            <a:chOff x="7799018" y="6338454"/>
            <a:chExt cx="1126278" cy="443346"/>
          </a:xfrm>
        </p:grpSpPr>
        <p:sp>
          <p:nvSpPr>
            <p:cNvPr id="22" name="Round Diagonal Corner Rectangle 21"/>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1812" y="6389455"/>
              <a:ext cx="920691" cy="341345"/>
            </a:xfrm>
            <a:prstGeom prst="rect">
              <a:avLst/>
            </a:prstGeom>
          </p:spPr>
        </p:pic>
      </p:grpSp>
      <p:pic>
        <p:nvPicPr>
          <p:cNvPr id="24" name="Picture 23"/>
          <p:cNvPicPr>
            <a:picLocks noChangeAspect="1"/>
          </p:cNvPicPr>
          <p:nvPr/>
        </p:nvPicPr>
        <p:blipFill rotWithShape="1">
          <a:blip r:embed="rId4" cstate="print">
            <a:extLst>
              <a:ext uri="{28A0092B-C50C-407E-A947-70E740481C1C}">
                <a14:useLocalDpi xmlns:a14="http://schemas.microsoft.com/office/drawing/2010/main" val="0"/>
              </a:ext>
            </a:extLst>
          </a:blip>
          <a:srcRect t="45517" b="46049"/>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sp>
        <p:nvSpPr>
          <p:cNvPr id="25" name="Round Diagonal Corner Rectangle 24"/>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26" name="Group 25"/>
          <p:cNvGrpSpPr/>
          <p:nvPr/>
        </p:nvGrpSpPr>
        <p:grpSpPr>
          <a:xfrm>
            <a:off x="227877" y="6338452"/>
            <a:ext cx="2738862" cy="443345"/>
            <a:chOff x="227877" y="6339437"/>
            <a:chExt cx="2738862" cy="443345"/>
          </a:xfrm>
        </p:grpSpPr>
        <p:sp>
          <p:nvSpPr>
            <p:cNvPr id="27" name="Round Diagonal Corner Rectangle 26"/>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sp>
        <p:nvSpPr>
          <p:cNvPr id="5" name="Rectangle 4"/>
          <p:cNvSpPr/>
          <p:nvPr/>
        </p:nvSpPr>
        <p:spPr>
          <a:xfrm>
            <a:off x="457199" y="1283287"/>
            <a:ext cx="1005403" cy="369332"/>
          </a:xfrm>
          <a:prstGeom prst="rect">
            <a:avLst/>
          </a:prstGeom>
        </p:spPr>
        <p:txBody>
          <a:bodyPr wrap="none">
            <a:spAutoFit/>
          </a:bodyPr>
          <a:lstStyle/>
          <a:p>
            <a:r>
              <a:rPr lang="en-US" b="1" dirty="0">
                <a:solidFill>
                  <a:schemeClr val="accent2"/>
                </a:solidFill>
                <a:cs typeface="Arial" pitchFamily="34" charset="0"/>
              </a:rPr>
              <a:t>Sample</a:t>
            </a:r>
          </a:p>
        </p:txBody>
      </p:sp>
      <p:sp>
        <p:nvSpPr>
          <p:cNvPr id="6" name="Rectangle 5"/>
          <p:cNvSpPr/>
          <p:nvPr/>
        </p:nvSpPr>
        <p:spPr>
          <a:xfrm>
            <a:off x="4953000" y="1283287"/>
            <a:ext cx="1005403" cy="369332"/>
          </a:xfrm>
          <a:prstGeom prst="rect">
            <a:avLst/>
          </a:prstGeom>
        </p:spPr>
        <p:txBody>
          <a:bodyPr wrap="none">
            <a:spAutoFit/>
          </a:bodyPr>
          <a:lstStyle/>
          <a:p>
            <a:r>
              <a:rPr lang="en-US" b="1" dirty="0">
                <a:solidFill>
                  <a:schemeClr val="accent2"/>
                </a:solidFill>
                <a:cs typeface="Arial" pitchFamily="34" charset="0"/>
              </a:rPr>
              <a:t>Method</a:t>
            </a:r>
          </a:p>
        </p:txBody>
      </p:sp>
      <p:sp>
        <p:nvSpPr>
          <p:cNvPr id="7" name="Rectangle 6"/>
          <p:cNvSpPr/>
          <p:nvPr/>
        </p:nvSpPr>
        <p:spPr>
          <a:xfrm>
            <a:off x="482599" y="4038600"/>
            <a:ext cx="1659429" cy="369332"/>
          </a:xfrm>
          <a:prstGeom prst="rect">
            <a:avLst/>
          </a:prstGeom>
        </p:spPr>
        <p:txBody>
          <a:bodyPr wrap="none">
            <a:spAutoFit/>
          </a:bodyPr>
          <a:lstStyle/>
          <a:p>
            <a:r>
              <a:rPr lang="en-US" b="1" dirty="0">
                <a:solidFill>
                  <a:schemeClr val="accent1"/>
                </a:solidFill>
                <a:cs typeface="Arial" pitchFamily="34" charset="0"/>
              </a:rPr>
              <a:t>Survey Goals</a:t>
            </a:r>
          </a:p>
        </p:txBody>
      </p:sp>
      <p:graphicFrame>
        <p:nvGraphicFramePr>
          <p:cNvPr id="18" name="Table 17"/>
          <p:cNvGraphicFramePr>
            <a:graphicFrameLocks noGrp="1"/>
          </p:cNvGraphicFramePr>
          <p:nvPr>
            <p:extLst>
              <p:ext uri="{D42A27DB-BD31-4B8C-83A1-F6EECF244321}">
                <p14:modId xmlns:p14="http://schemas.microsoft.com/office/powerpoint/2010/main" val="2677119140"/>
              </p:ext>
            </p:extLst>
          </p:nvPr>
        </p:nvGraphicFramePr>
        <p:xfrm>
          <a:off x="482598" y="1652619"/>
          <a:ext cx="4089401" cy="1628620"/>
        </p:xfrm>
        <a:graphic>
          <a:graphicData uri="http://schemas.openxmlformats.org/drawingml/2006/table">
            <a:tbl>
              <a:tblPr firstRow="1" bandRow="1">
                <a:tableStyleId>{2D5ABB26-0587-4C30-8999-92F81FD0307C}</a:tableStyleId>
              </a:tblPr>
              <a:tblGrid>
                <a:gridCol w="1853796"/>
                <a:gridCol w="2235605"/>
              </a:tblGrid>
              <a:tr h="554297">
                <a:tc>
                  <a:txBody>
                    <a:bodyPr/>
                    <a:lstStyle/>
                    <a:p>
                      <a:r>
                        <a:rPr lang="en-US" sz="1600" b="0" dirty="0" smtClean="0">
                          <a:solidFill>
                            <a:schemeClr val="tx1"/>
                          </a:solidFill>
                          <a:latin typeface="+mn-lt"/>
                          <a:ea typeface="SimSun-ExtB" pitchFamily="49" charset="-122"/>
                          <a:cs typeface="Arial" pitchFamily="34" charset="0"/>
                        </a:rPr>
                        <a:t>Field Work</a:t>
                      </a:r>
                      <a:endParaRPr lang="en-US" sz="1600" b="0" dirty="0">
                        <a:solidFill>
                          <a:schemeClr val="tx1"/>
                        </a:solidFill>
                        <a:latin typeface="+mn-lt"/>
                        <a:ea typeface="SimSun-ExtB" pitchFamily="49" charset="-122"/>
                        <a:cs typeface="Arial" pitchFamily="34" charset="0"/>
                      </a:endParaRPr>
                    </a:p>
                  </a:txBody>
                  <a:tcPr marL="36000" marR="36000" marT="36000" marB="36000" anchor="ctr">
                    <a:lnL>
                      <a:noFill/>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r>
                        <a:rPr lang="en-US" sz="1400" kern="1200" dirty="0" smtClean="0">
                          <a:solidFill>
                            <a:schemeClr val="tx1"/>
                          </a:solidFill>
                          <a:effectLst/>
                          <a:latin typeface="+mn-lt"/>
                          <a:ea typeface="+mn-ea"/>
                          <a:cs typeface="+mn-cs"/>
                        </a:rPr>
                        <a:t>This survey was fielded from </a:t>
                      </a:r>
                      <a:r>
                        <a:rPr lang="en-US" sz="1400" b="0" dirty="0" smtClean="0">
                          <a:solidFill>
                            <a:schemeClr val="tx1"/>
                          </a:solidFill>
                          <a:latin typeface="+mn-lt"/>
                          <a:ea typeface="SimSun-ExtB" pitchFamily="49" charset="-122"/>
                          <a:cs typeface="Arial" pitchFamily="34" charset="0"/>
                        </a:rPr>
                        <a:t>October 8, 2014 to </a:t>
                      </a:r>
                    </a:p>
                    <a:p>
                      <a:pPr marL="0" indent="0"/>
                      <a:r>
                        <a:rPr lang="en-US" sz="1400" b="0" dirty="0" smtClean="0">
                          <a:solidFill>
                            <a:schemeClr val="tx1"/>
                          </a:solidFill>
                          <a:latin typeface="+mn-lt"/>
                          <a:ea typeface="SimSun-ExtB" pitchFamily="49" charset="-122"/>
                          <a:cs typeface="Arial" pitchFamily="34" charset="0"/>
                        </a:rPr>
                        <a:t>October 13, 2014</a:t>
                      </a:r>
                    </a:p>
                  </a:txBody>
                  <a:tcPr marL="36000" marR="36000" marT="36000" marB="36000" anchor="ctr">
                    <a:lnL w="9525" cap="flat" cmpd="sng" algn="ctr">
                      <a:noFill/>
                      <a:prstDash val="sysDot"/>
                      <a:round/>
                      <a:headEnd type="none" w="med" len="med"/>
                      <a:tailEnd type="none" w="med" len="med"/>
                    </a:lnL>
                    <a:lnR>
                      <a:noFill/>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tr>
              <a:tr h="916540">
                <a:tc>
                  <a:txBody>
                    <a:bodyPr/>
                    <a:lstStyle/>
                    <a:p>
                      <a:r>
                        <a:rPr lang="en-US" sz="1600" b="0" dirty="0" smtClean="0">
                          <a:solidFill>
                            <a:schemeClr val="tx1"/>
                          </a:solidFill>
                          <a:latin typeface="+mn-lt"/>
                          <a:ea typeface="SimSun-ExtB" pitchFamily="49" charset="-122"/>
                          <a:cs typeface="Arial" pitchFamily="34" charset="0"/>
                        </a:rPr>
                        <a:t>Total Respondents</a:t>
                      </a:r>
                    </a:p>
                  </a:txBody>
                  <a:tcPr marL="36000" marR="36000" marT="36000" marB="36000" anchor="ctr">
                    <a:lnL>
                      <a:noFill/>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r>
                        <a:rPr lang="en-US" sz="1400" b="0" dirty="0" smtClean="0">
                          <a:solidFill>
                            <a:schemeClr val="tx1"/>
                          </a:solidFill>
                          <a:latin typeface="+mn-lt"/>
                          <a:ea typeface="SimSun-ExtB" pitchFamily="49" charset="-122"/>
                          <a:cs typeface="Arial" pitchFamily="34" charset="0"/>
                        </a:rPr>
                        <a:t>10,000 qualified completes (5,000 US, 5,000 UK)</a:t>
                      </a:r>
                      <a:endParaRPr lang="en-US" sz="1400" b="0" dirty="0">
                        <a:solidFill>
                          <a:schemeClr val="tx1"/>
                        </a:solidFill>
                        <a:latin typeface="+mn-lt"/>
                        <a:ea typeface="SimSun-ExtB" pitchFamily="49" charset="-122"/>
                        <a:cs typeface="Arial" pitchFamily="34" charset="0"/>
                      </a:endParaRPr>
                    </a:p>
                  </a:txBody>
                  <a:tcPr marL="36000" marR="36000" marT="36000" marB="36000" anchor="ctr">
                    <a:lnL w="9525" cap="flat" cmpd="sng" algn="ctr">
                      <a:noFill/>
                      <a:prstDash val="sysDot"/>
                      <a:round/>
                      <a:headEnd type="none" w="med" len="med"/>
                      <a:tailEnd type="none" w="med" len="med"/>
                    </a:lnL>
                    <a:lnR>
                      <a:noFill/>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tr>
            </a:tbl>
          </a:graphicData>
        </a:graphic>
      </p:graphicFrame>
      <p:sp>
        <p:nvSpPr>
          <p:cNvPr id="9" name="Slide Number Placeholder 8"/>
          <p:cNvSpPr>
            <a:spLocks noGrp="1"/>
          </p:cNvSpPr>
          <p:nvPr>
            <p:ph type="sldNum" sz="quarter" idx="4294967295"/>
          </p:nvPr>
        </p:nvSpPr>
        <p:spPr>
          <a:xfrm>
            <a:off x="3048000" y="6338453"/>
            <a:ext cx="380999" cy="420334"/>
          </a:xfrm>
        </p:spPr>
        <p:txBody>
          <a:bodyPr/>
          <a:lstStyle/>
          <a:p>
            <a:pPr algn="ctr"/>
            <a:fld id="{F2856160-42D5-46FF-A81A-071144C22E9C}" type="slidenum">
              <a:rPr lang="en-US" smtClean="0">
                <a:solidFill>
                  <a:schemeClr val="bg1"/>
                </a:solidFill>
              </a:rPr>
              <a:pPr algn="ctr"/>
              <a:t>2</a:t>
            </a:fld>
            <a:endParaRPr lang="en-US" dirty="0">
              <a:solidFill>
                <a:schemeClr val="bg1"/>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1969142362"/>
              </p:ext>
            </p:extLst>
          </p:nvPr>
        </p:nvGraphicFramePr>
        <p:xfrm>
          <a:off x="4953000" y="1652620"/>
          <a:ext cx="4012870" cy="2690780"/>
        </p:xfrm>
        <a:graphic>
          <a:graphicData uri="http://schemas.openxmlformats.org/drawingml/2006/table">
            <a:tbl>
              <a:tblPr firstRow="1" bandRow="1">
                <a:tableStyleId>{2D5ABB26-0587-4C30-8999-92F81FD0307C}</a:tableStyleId>
              </a:tblPr>
              <a:tblGrid>
                <a:gridCol w="1219200"/>
                <a:gridCol w="2793670"/>
              </a:tblGrid>
              <a:tr h="295621">
                <a:tc>
                  <a:txBody>
                    <a:bodyPr/>
                    <a:lstStyle/>
                    <a:p>
                      <a:r>
                        <a:rPr lang="en-US" sz="1600" b="0" dirty="0" smtClean="0">
                          <a:solidFill>
                            <a:schemeClr val="tx1"/>
                          </a:solidFill>
                          <a:latin typeface="+mn-lt"/>
                          <a:ea typeface="SimSun-ExtB" pitchFamily="49" charset="-122"/>
                          <a:cs typeface="Arial" pitchFamily="34" charset="0"/>
                        </a:rPr>
                        <a:t>Collection</a:t>
                      </a:r>
                      <a:endParaRPr lang="en-US" sz="1600" b="0" dirty="0">
                        <a:solidFill>
                          <a:schemeClr val="tx1"/>
                        </a:solidFill>
                        <a:latin typeface="+mn-lt"/>
                        <a:ea typeface="SimSun-ExtB" pitchFamily="49" charset="-122"/>
                        <a:cs typeface="Arial" pitchFamily="34" charset="0"/>
                      </a:endParaRPr>
                    </a:p>
                  </a:txBody>
                  <a:tcPr marL="36000" marR="36000" marT="36000" marB="36000" anchor="ctr">
                    <a:lnL>
                      <a:noFill/>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r>
                        <a:rPr lang="en-US" sz="1400" b="0" dirty="0" smtClean="0">
                          <a:solidFill>
                            <a:schemeClr val="tx1"/>
                          </a:solidFill>
                          <a:latin typeface="+mn-lt"/>
                          <a:ea typeface="SimSun-ExtB" pitchFamily="49" charset="-122"/>
                          <a:cs typeface="Arial" pitchFamily="34" charset="0"/>
                        </a:rPr>
                        <a:t>Online</a:t>
                      </a:r>
                      <a:r>
                        <a:rPr lang="en-US" sz="1400" b="0" baseline="0" dirty="0" smtClean="0">
                          <a:solidFill>
                            <a:schemeClr val="tx1"/>
                          </a:solidFill>
                          <a:latin typeface="+mn-lt"/>
                          <a:ea typeface="SimSun-ExtB" pitchFamily="49" charset="-122"/>
                          <a:cs typeface="Arial" pitchFamily="34" charset="0"/>
                        </a:rPr>
                        <a:t> Questionnaire</a:t>
                      </a:r>
                      <a:endParaRPr lang="en-US" sz="1400" b="0" dirty="0">
                        <a:solidFill>
                          <a:schemeClr val="tx1"/>
                        </a:solidFill>
                        <a:latin typeface="+mn-lt"/>
                        <a:ea typeface="SimSun-ExtB" pitchFamily="49" charset="-122"/>
                        <a:cs typeface="Arial" pitchFamily="34" charset="0"/>
                      </a:endParaRPr>
                    </a:p>
                  </a:txBody>
                  <a:tcPr marL="36000" marR="36000" marT="36000" marB="36000" anchor="ctr">
                    <a:lnL w="9525" cap="flat" cmpd="sng" algn="ctr">
                      <a:noFill/>
                      <a:prstDash val="sysDot"/>
                      <a:round/>
                      <a:headEnd type="none" w="med" len="med"/>
                      <a:tailEnd type="none" w="med" len="med"/>
                    </a:lnL>
                    <a:lnR>
                      <a:noFill/>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tr>
              <a:tr h="523852">
                <a:tc>
                  <a:txBody>
                    <a:bodyPr/>
                    <a:lstStyle/>
                    <a:p>
                      <a:r>
                        <a:rPr lang="en-US" sz="1600" b="0" dirty="0" smtClean="0">
                          <a:solidFill>
                            <a:schemeClr val="tx1"/>
                          </a:solidFill>
                          <a:latin typeface="+mn-lt"/>
                          <a:ea typeface="SimSun-ExtB" pitchFamily="49" charset="-122"/>
                          <a:cs typeface="Arial" pitchFamily="34" charset="0"/>
                        </a:rPr>
                        <a:t>Number of Questions</a:t>
                      </a:r>
                      <a:endParaRPr lang="en-US" sz="1600" b="0" dirty="0">
                        <a:solidFill>
                          <a:schemeClr val="tx1"/>
                        </a:solidFill>
                        <a:latin typeface="+mn-lt"/>
                        <a:ea typeface="SimSun-ExtB" pitchFamily="49" charset="-122"/>
                        <a:cs typeface="Arial" pitchFamily="34" charset="0"/>
                      </a:endParaRPr>
                    </a:p>
                  </a:txBody>
                  <a:tcPr marL="36000" marR="36000" marT="36000" marB="36000" anchor="ctr">
                    <a:lnL>
                      <a:noFill/>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r>
                        <a:rPr lang="en-US" sz="1400" b="0" dirty="0" smtClean="0">
                          <a:solidFill>
                            <a:schemeClr val="tx1"/>
                          </a:solidFill>
                          <a:latin typeface="+mn-lt"/>
                          <a:ea typeface="SimSun-ExtB" pitchFamily="49" charset="-122"/>
                          <a:cs typeface="Arial" pitchFamily="34" charset="0"/>
                        </a:rPr>
                        <a:t>18</a:t>
                      </a:r>
                      <a:r>
                        <a:rPr lang="en-US" sz="1400" b="0" baseline="0" dirty="0" smtClean="0">
                          <a:solidFill>
                            <a:schemeClr val="tx1"/>
                          </a:solidFill>
                          <a:latin typeface="+mn-lt"/>
                          <a:ea typeface="SimSun-ExtB" pitchFamily="49" charset="-122"/>
                          <a:cs typeface="Arial" pitchFamily="34" charset="0"/>
                        </a:rPr>
                        <a:t> </a:t>
                      </a:r>
                      <a:r>
                        <a:rPr lang="en-US" sz="1400" b="0" dirty="0" smtClean="0">
                          <a:solidFill>
                            <a:schemeClr val="tx1"/>
                          </a:solidFill>
                          <a:latin typeface="+mn-lt"/>
                          <a:ea typeface="SimSun-ExtB" pitchFamily="49" charset="-122"/>
                          <a:cs typeface="Arial" pitchFamily="34" charset="0"/>
                        </a:rPr>
                        <a:t>(excluding screeners and demographics)</a:t>
                      </a:r>
                      <a:endParaRPr lang="en-US" sz="1400" b="0" dirty="0">
                        <a:solidFill>
                          <a:schemeClr val="tx1"/>
                        </a:solidFill>
                        <a:latin typeface="+mn-lt"/>
                        <a:ea typeface="SimSun-ExtB" pitchFamily="49" charset="-122"/>
                        <a:cs typeface="Arial" pitchFamily="34" charset="0"/>
                      </a:endParaRPr>
                    </a:p>
                  </a:txBody>
                  <a:tcPr marL="36000" marR="36000" marT="36000" marB="36000" anchor="ctr">
                    <a:lnL w="9525" cap="flat" cmpd="sng" algn="ctr">
                      <a:noFill/>
                      <a:prstDash val="sysDot"/>
                      <a:round/>
                      <a:headEnd type="none" w="med" len="med"/>
                      <a:tailEnd type="none" w="med" len="med"/>
                    </a:lnL>
                    <a:lnR>
                      <a:noFill/>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tr>
              <a:tr h="1815260">
                <a:tc>
                  <a:txBody>
                    <a:bodyPr/>
                    <a:lstStyle/>
                    <a:p>
                      <a:r>
                        <a:rPr lang="en-US" sz="1600" b="0" dirty="0" smtClean="0">
                          <a:solidFill>
                            <a:schemeClr val="tx1"/>
                          </a:solidFill>
                          <a:latin typeface="+mn-lt"/>
                          <a:ea typeface="SimSun-ExtB" pitchFamily="49" charset="-122"/>
                          <a:cs typeface="Arial" pitchFamily="34" charset="0"/>
                        </a:rPr>
                        <a:t>Audience</a:t>
                      </a:r>
                      <a:endParaRPr lang="en-US" sz="1600" b="0" dirty="0">
                        <a:solidFill>
                          <a:schemeClr val="tx1"/>
                        </a:solidFill>
                        <a:latin typeface="+mn-lt"/>
                        <a:ea typeface="SimSun-ExtB" pitchFamily="49" charset="-122"/>
                        <a:cs typeface="Arial" pitchFamily="34" charset="0"/>
                      </a:endParaRPr>
                    </a:p>
                  </a:txBody>
                  <a:tcPr marL="36000" marR="36000" marT="36000" marB="36000">
                    <a:lnL>
                      <a:noFill/>
                    </a:lnL>
                    <a:lnR w="9525" cap="flat" cmpd="sng" algn="ctr">
                      <a:noFill/>
                      <a:prstDash val="sysDot"/>
                      <a:round/>
                      <a:headEnd type="none" w="med" len="med"/>
                      <a:tailEnd type="none" w="med" len="med"/>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mn-lt"/>
                          <a:ea typeface="SimSun-ExtB" pitchFamily="49" charset="-122"/>
                          <a:cs typeface="Arial" pitchFamily="34" charset="0"/>
                        </a:rPr>
                        <a:t>To complete this survey,</a:t>
                      </a:r>
                      <a:r>
                        <a:rPr lang="en-US" sz="1400" b="0" baseline="0" dirty="0" smtClean="0">
                          <a:solidFill>
                            <a:schemeClr val="tx1"/>
                          </a:solidFill>
                          <a:latin typeface="+mn-lt"/>
                          <a:ea typeface="SimSun-ExtB" pitchFamily="49" charset="-122"/>
                          <a:cs typeface="Arial" pitchFamily="34" charset="0"/>
                        </a:rPr>
                        <a:t> respondents had to be 18 or older and regularly use the internet for transaction activities such as online banking and shopping or managing investments or healthcare services.</a:t>
                      </a:r>
                      <a:endParaRPr lang="en-US" sz="1400" b="0" dirty="0">
                        <a:solidFill>
                          <a:schemeClr val="tx1"/>
                        </a:solidFill>
                        <a:latin typeface="+mn-lt"/>
                        <a:ea typeface="SimSun-ExtB" pitchFamily="49" charset="-122"/>
                        <a:cs typeface="Arial" pitchFamily="34" charset="0"/>
                      </a:endParaRPr>
                    </a:p>
                  </a:txBody>
                  <a:tcPr marL="36000" marR="36000" marT="36000" marB="36000">
                    <a:lnL w="9525" cap="flat" cmpd="sng" algn="ctr">
                      <a:noFill/>
                      <a:prstDash val="sysDot"/>
                      <a:round/>
                      <a:headEnd type="none" w="med" len="med"/>
                      <a:tailEnd type="none" w="med" len="med"/>
                    </a:lnL>
                    <a:lnR>
                      <a:noFill/>
                    </a:lnR>
                    <a:lnT w="9525" cap="flat" cmpd="sng" algn="ctr">
                      <a:noFill/>
                      <a:prstDash val="sysDot"/>
                      <a:round/>
                      <a:headEnd type="none" w="med" len="med"/>
                      <a:tailEnd type="none" w="med" len="med"/>
                    </a:lnT>
                    <a:lnB w="9525" cap="flat" cmpd="sng" algn="ctr">
                      <a:noFill/>
                      <a:prstDash val="sysDot"/>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extBox 2"/>
          <p:cNvSpPr txBox="1"/>
          <p:nvPr/>
        </p:nvSpPr>
        <p:spPr>
          <a:xfrm>
            <a:off x="457199" y="4442936"/>
            <a:ext cx="8468097" cy="1077218"/>
          </a:xfrm>
          <a:prstGeom prst="rect">
            <a:avLst/>
          </a:prstGeom>
          <a:solidFill>
            <a:schemeClr val="bg1"/>
          </a:solidFill>
        </p:spPr>
        <p:txBody>
          <a:bodyPr wrap="square" rtlCol="0">
            <a:spAutoFit/>
          </a:bodyPr>
          <a:lstStyle/>
          <a:p>
            <a:r>
              <a:rPr lang="en-US" sz="1600" strike="sngStrike" dirty="0" smtClean="0"/>
              <a:t>The purpose of this survey is to gain new insight into consumers’ </a:t>
            </a:r>
            <a:r>
              <a:rPr lang="en-US" sz="1600" dirty="0" smtClean="0"/>
              <a:t>online behaviors and to understand their perceptions around online security. In addition, the survey is designed to assess awareness and perceptions of pending changes to website domain extensions (</a:t>
            </a:r>
            <a:r>
              <a:rPr lang="en-US" sz="1600" dirty="0" err="1" smtClean="0"/>
              <a:t>gTLDs</a:t>
            </a:r>
            <a:r>
              <a:rPr lang="en-US" sz="1600" dirty="0" smtClean="0"/>
              <a:t>) and the expected impact of those changes on consumer behavior.</a:t>
            </a:r>
          </a:p>
        </p:txBody>
      </p:sp>
      <p:cxnSp>
        <p:nvCxnSpPr>
          <p:cNvPr id="21" name="Straight Connector 20"/>
          <p:cNvCxnSpPr/>
          <p:nvPr/>
        </p:nvCxnSpPr>
        <p:spPr>
          <a:xfrm>
            <a:off x="533400" y="1600200"/>
            <a:ext cx="3403604" cy="0"/>
          </a:xfrm>
          <a:prstGeom prst="line">
            <a:avLst/>
          </a:prstGeom>
          <a:ln w="12700" cmpd="sng">
            <a:solidFill>
              <a:schemeClr val="accent2">
                <a:alpha val="80000"/>
              </a:schemeClr>
            </a:solidFill>
            <a:prstDash val="sysDash"/>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33400" y="4360334"/>
            <a:ext cx="7955280" cy="0"/>
          </a:xfrm>
          <a:prstGeom prst="line">
            <a:avLst/>
          </a:prstGeom>
          <a:ln w="12700" cmpd="sng">
            <a:solidFill>
              <a:schemeClr val="accent1">
                <a:alpha val="80000"/>
              </a:schemeClr>
            </a:solidFill>
            <a:prstDash val="sysDash"/>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029200" y="1600200"/>
            <a:ext cx="3403604" cy="0"/>
          </a:xfrm>
          <a:prstGeom prst="line">
            <a:avLst/>
          </a:prstGeom>
          <a:ln w="12700" cmpd="sng">
            <a:solidFill>
              <a:schemeClr val="accent2">
                <a:alpha val="80000"/>
              </a:schemeClr>
            </a:solidFill>
            <a:prstDash val="sysDash"/>
            <a:tailEnd type="none" w="med" len="med"/>
          </a:ln>
          <a:effectLst/>
        </p:spPr>
        <p:style>
          <a:lnRef idx="2">
            <a:schemeClr val="accent1"/>
          </a:lnRef>
          <a:fillRef idx="0">
            <a:schemeClr val="accent1"/>
          </a:fillRef>
          <a:effectRef idx="1">
            <a:schemeClr val="accent1"/>
          </a:effectRef>
          <a:fontRef idx="minor">
            <a:schemeClr val="tx1"/>
          </a:fontRef>
        </p:style>
      </p:cxnSp>
      <p:sp>
        <p:nvSpPr>
          <p:cNvPr id="31" name="Title 1"/>
          <p:cNvSpPr txBox="1">
            <a:spLocks/>
          </p:cNvSpPr>
          <p:nvPr/>
        </p:nvSpPr>
        <p:spPr>
          <a:xfrm>
            <a:off x="98619" y="228600"/>
            <a:ext cx="8822502" cy="731520"/>
          </a:xfrm>
          <a:prstGeom prst="rect">
            <a:avLst/>
          </a:prstGeom>
          <a:solidFill>
            <a:schemeClr val="bg1"/>
          </a:solidFill>
        </p:spPr>
        <p:txBody>
          <a:bodyPr vert="horz" lIns="91440" tIns="45720" rIns="91440" bIns="45720" rtlCol="0" anchor="t">
            <a:noAutofit/>
          </a:bodyPr>
          <a:lstStyle>
            <a:lvl1pPr algn="r" defTabSz="914400" rtl="0" eaLnBrk="1" latinLnBrk="0" hangingPunct="1">
              <a:spcBef>
                <a:spcPct val="0"/>
              </a:spcBef>
              <a:buNone/>
              <a:defRPr sz="2400" kern="1200" baseline="0">
                <a:solidFill>
                  <a:schemeClr val="tx2"/>
                </a:solidFill>
                <a:latin typeface="+mj-lt"/>
                <a:ea typeface="+mj-ea"/>
                <a:cs typeface="+mj-cs"/>
              </a:defRPr>
            </a:lvl1pPr>
          </a:lstStyle>
          <a:p>
            <a:pPr algn="ctr"/>
            <a:r>
              <a:rPr lang="en-US" sz="2500" b="1" dirty="0">
                <a:solidFill>
                  <a:schemeClr val="accent1"/>
                </a:solidFill>
              </a:rPr>
              <a:t>METHODOLOGY &amp; RESEARCH OBJECTIVES</a:t>
            </a:r>
          </a:p>
        </p:txBody>
      </p:sp>
    </p:spTree>
    <p:extLst>
      <p:ext uri="{BB962C8B-B14F-4D97-AF65-F5344CB8AC3E}">
        <p14:creationId xmlns:p14="http://schemas.microsoft.com/office/powerpoint/2010/main" val="217564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0999" y="1466850"/>
            <a:ext cx="8441504" cy="4480560"/>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1" name="Chart 20"/>
          <p:cNvGraphicFramePr/>
          <p:nvPr>
            <p:extLst>
              <p:ext uri="{D42A27DB-BD31-4B8C-83A1-F6EECF244321}">
                <p14:modId xmlns:p14="http://schemas.microsoft.com/office/powerpoint/2010/main" val="2839580462"/>
              </p:ext>
            </p:extLst>
          </p:nvPr>
        </p:nvGraphicFramePr>
        <p:xfrm>
          <a:off x="3505200" y="3082290"/>
          <a:ext cx="4937760" cy="28613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p:cNvGraphicFramePr/>
          <p:nvPr>
            <p:extLst>
              <p:ext uri="{D42A27DB-BD31-4B8C-83A1-F6EECF244321}">
                <p14:modId xmlns:p14="http://schemas.microsoft.com/office/powerpoint/2010/main" val="738614808"/>
              </p:ext>
            </p:extLst>
          </p:nvPr>
        </p:nvGraphicFramePr>
        <p:xfrm>
          <a:off x="3505200" y="2371725"/>
          <a:ext cx="4937760" cy="6762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811460492"/>
              </p:ext>
            </p:extLst>
          </p:nvPr>
        </p:nvGraphicFramePr>
        <p:xfrm>
          <a:off x="624840" y="3082290"/>
          <a:ext cx="4937760" cy="2861310"/>
        </p:xfrm>
        <a:graphic>
          <a:graphicData uri="http://schemas.openxmlformats.org/drawingml/2006/chart">
            <c:chart xmlns:c="http://schemas.openxmlformats.org/drawingml/2006/chart" xmlns:r="http://schemas.openxmlformats.org/officeDocument/2006/relationships" r:id="rId5"/>
          </a:graphicData>
        </a:graphic>
      </p:graphicFrame>
      <p:grpSp>
        <p:nvGrpSpPr>
          <p:cNvPr id="10" name="Group 9"/>
          <p:cNvGrpSpPr/>
          <p:nvPr/>
        </p:nvGrpSpPr>
        <p:grpSpPr>
          <a:xfrm>
            <a:off x="7799018" y="6338453"/>
            <a:ext cx="1126278" cy="443346"/>
            <a:chOff x="7799018" y="6338454"/>
            <a:chExt cx="1126278" cy="443346"/>
          </a:xfrm>
        </p:grpSpPr>
        <p:sp>
          <p:nvSpPr>
            <p:cNvPr id="13" name="Round Diagonal Corner Rectangle 12"/>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01812" y="6389455"/>
              <a:ext cx="920691" cy="341345"/>
            </a:xfrm>
            <a:prstGeom prst="rect">
              <a:avLst/>
            </a:prstGeom>
          </p:spPr>
        </p:pic>
      </p:grpSp>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t="45517" b="46049"/>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sp>
        <p:nvSpPr>
          <p:cNvPr id="16" name="Round Diagonal Corner Rectangle 15"/>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17" name="Group 16"/>
          <p:cNvGrpSpPr/>
          <p:nvPr/>
        </p:nvGrpSpPr>
        <p:grpSpPr>
          <a:xfrm>
            <a:off x="227877" y="6338452"/>
            <a:ext cx="2738862" cy="443345"/>
            <a:chOff x="227877" y="6339437"/>
            <a:chExt cx="2738862" cy="443345"/>
          </a:xfrm>
        </p:grpSpPr>
        <p:sp>
          <p:nvSpPr>
            <p:cNvPr id="18" name="Round Diagonal Corner Rectangle 17"/>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sp>
        <p:nvSpPr>
          <p:cNvPr id="20" name="Slide Number Placeholder 8"/>
          <p:cNvSpPr txBox="1">
            <a:spLocks/>
          </p:cNvSpPr>
          <p:nvPr/>
        </p:nvSpPr>
        <p:spPr>
          <a:xfrm>
            <a:off x="3048000" y="6338453"/>
            <a:ext cx="380999" cy="42033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2856160-42D5-46FF-A81A-071144C22E9C}" type="slidenum">
              <a:rPr lang="en-US" smtClean="0">
                <a:solidFill>
                  <a:schemeClr val="bg1"/>
                </a:solidFill>
              </a:rPr>
              <a:pPr algn="ctr"/>
              <a:t>20</a:t>
            </a:fld>
            <a:endParaRPr lang="en-US" dirty="0">
              <a:solidFill>
                <a:schemeClr val="bg1"/>
              </a:solidFill>
            </a:endParaRPr>
          </a:p>
        </p:txBody>
      </p:sp>
      <p:sp>
        <p:nvSpPr>
          <p:cNvPr id="28" name="Rectangle 27"/>
          <p:cNvSpPr/>
          <p:nvPr/>
        </p:nvSpPr>
        <p:spPr>
          <a:xfrm>
            <a:off x="197062" y="5986046"/>
            <a:ext cx="8870737" cy="338554"/>
          </a:xfrm>
          <a:prstGeom prst="rect">
            <a:avLst/>
          </a:prstGeom>
        </p:spPr>
        <p:txBody>
          <a:bodyPr wrap="square" anchor="b">
            <a:spAutoFit/>
          </a:bodyPr>
          <a:lstStyle/>
          <a:p>
            <a:pPr lvl="0"/>
            <a:r>
              <a:rPr lang="en-US" sz="800" i="1" dirty="0">
                <a:solidFill>
                  <a:schemeClr val="tx1">
                    <a:lumMod val="65000"/>
                    <a:lumOff val="35000"/>
                  </a:schemeClr>
                </a:solidFill>
              </a:rPr>
              <a:t>Q5: Please rate your level of agreement with the following statements about sharing information online.</a:t>
            </a:r>
          </a:p>
          <a:p>
            <a:r>
              <a:rPr lang="en-US" sz="800" i="1" dirty="0" smtClean="0">
                <a:solidFill>
                  <a:schemeClr val="tx1">
                    <a:lumMod val="65000"/>
                    <a:lumOff val="35000"/>
                  </a:schemeClr>
                </a:solidFill>
              </a:rPr>
              <a:t>Bases: </a:t>
            </a:r>
            <a:r>
              <a:rPr lang="en-US" sz="800" i="1" dirty="0">
                <a:solidFill>
                  <a:schemeClr val="tx1">
                    <a:lumMod val="65000"/>
                    <a:lumOff val="35000"/>
                  </a:schemeClr>
                </a:solidFill>
              </a:rPr>
              <a:t>5</a:t>
            </a:r>
            <a:r>
              <a:rPr lang="en-US" sz="800" i="1" dirty="0" smtClean="0">
                <a:solidFill>
                  <a:schemeClr val="tx1">
                    <a:lumMod val="65000"/>
                    <a:lumOff val="35000"/>
                  </a:schemeClr>
                </a:solidFill>
              </a:rPr>
              <a:t>,000 </a:t>
            </a:r>
            <a:r>
              <a:rPr lang="en-US" sz="800" i="1" dirty="0">
                <a:solidFill>
                  <a:schemeClr val="tx1">
                    <a:lumMod val="65000"/>
                    <a:lumOff val="35000"/>
                  </a:schemeClr>
                </a:solidFill>
              </a:rPr>
              <a:t>US respondents, 5,000 </a:t>
            </a:r>
            <a:r>
              <a:rPr lang="en-US" sz="800" i="1" dirty="0" smtClean="0">
                <a:solidFill>
                  <a:schemeClr val="tx1">
                    <a:lumMod val="65000"/>
                    <a:lumOff val="35000"/>
                  </a:schemeClr>
                </a:solidFill>
              </a:rPr>
              <a:t>UK </a:t>
            </a:r>
            <a:r>
              <a:rPr lang="en-US" sz="800" i="1" dirty="0">
                <a:solidFill>
                  <a:schemeClr val="tx1">
                    <a:lumMod val="65000"/>
                    <a:lumOff val="35000"/>
                  </a:schemeClr>
                </a:solidFill>
              </a:rPr>
              <a:t>respondents		* Significantly higher than comparison group at the 95% confidence </a:t>
            </a:r>
            <a:r>
              <a:rPr lang="en-US" sz="800" i="1" dirty="0" smtClean="0">
                <a:solidFill>
                  <a:schemeClr val="tx1">
                    <a:lumMod val="65000"/>
                    <a:lumOff val="35000"/>
                  </a:schemeClr>
                </a:solidFill>
              </a:rPr>
              <a:t>level</a:t>
            </a:r>
            <a:endParaRPr lang="en-US" sz="800" i="1" dirty="0">
              <a:solidFill>
                <a:schemeClr val="tx1">
                  <a:lumMod val="65000"/>
                  <a:lumOff val="35000"/>
                </a:schemeClr>
              </a:solidFill>
            </a:endParaRPr>
          </a:p>
        </p:txBody>
      </p:sp>
      <p:sp>
        <p:nvSpPr>
          <p:cNvPr id="24" name="Title 1"/>
          <p:cNvSpPr>
            <a:spLocks noGrp="1"/>
          </p:cNvSpPr>
          <p:nvPr>
            <p:ph type="title"/>
          </p:nvPr>
        </p:nvSpPr>
        <p:spPr>
          <a:xfrm>
            <a:off x="98619" y="228600"/>
            <a:ext cx="8822502" cy="731520"/>
          </a:xfrm>
        </p:spPr>
        <p:txBody>
          <a:bodyPr anchor="t">
            <a:noAutofit/>
          </a:bodyPr>
          <a:lstStyle/>
          <a:p>
            <a:pPr algn="ctr"/>
            <a:r>
              <a:rPr lang="en-US" sz="1800" b="1" dirty="0" smtClean="0">
                <a:solidFill>
                  <a:schemeClr val="accent1"/>
                </a:solidFill>
              </a:rPr>
              <a:t>US </a:t>
            </a:r>
            <a:r>
              <a:rPr lang="en-US" sz="1800" b="1" dirty="0">
                <a:solidFill>
                  <a:schemeClr val="accent1"/>
                </a:solidFill>
              </a:rPr>
              <a:t>respondents are significantly more like than those in the UK to express discomfort sharing information online</a:t>
            </a:r>
            <a:r>
              <a:rPr lang="en-US" sz="1800" b="1" dirty="0" smtClean="0">
                <a:solidFill>
                  <a:schemeClr val="accent1"/>
                </a:solidFill>
              </a:rPr>
              <a:t>. </a:t>
            </a:r>
            <a:r>
              <a:rPr lang="en-US" sz="1800" b="1" dirty="0">
                <a:solidFill>
                  <a:schemeClr val="accent1"/>
                </a:solidFill>
              </a:rPr>
              <a:t>UK respondents are more often comfortable sharing financial details and personal information to complete online </a:t>
            </a:r>
            <a:r>
              <a:rPr lang="en-US" sz="1800" b="1" dirty="0" smtClean="0">
                <a:solidFill>
                  <a:schemeClr val="accent1"/>
                </a:solidFill>
              </a:rPr>
              <a:t>transactions, but </a:t>
            </a:r>
            <a:r>
              <a:rPr lang="en-US" sz="1800" b="1" dirty="0">
                <a:solidFill>
                  <a:schemeClr val="accent1"/>
                </a:solidFill>
              </a:rPr>
              <a:t>even among those in the UK it is a minority opinion.</a:t>
            </a:r>
          </a:p>
        </p:txBody>
      </p:sp>
      <p:sp>
        <p:nvSpPr>
          <p:cNvPr id="22" name="TextBox 21"/>
          <p:cNvSpPr txBox="1"/>
          <p:nvPr/>
        </p:nvSpPr>
        <p:spPr>
          <a:xfrm>
            <a:off x="2286000" y="2085976"/>
            <a:ext cx="2819400" cy="246221"/>
          </a:xfrm>
          <a:prstGeom prst="rect">
            <a:avLst/>
          </a:prstGeom>
          <a:noFill/>
        </p:spPr>
        <p:txBody>
          <a:bodyPr wrap="square" rtlCol="0">
            <a:spAutoFit/>
          </a:bodyPr>
          <a:lstStyle/>
          <a:p>
            <a:pPr algn="ctr"/>
            <a:r>
              <a:rPr lang="en-US" sz="1000" b="1" dirty="0" smtClean="0"/>
              <a:t>United States</a:t>
            </a:r>
            <a:endParaRPr lang="en-US" sz="1000" b="1" dirty="0"/>
          </a:p>
        </p:txBody>
      </p:sp>
      <p:sp>
        <p:nvSpPr>
          <p:cNvPr id="23" name="TextBox 22"/>
          <p:cNvSpPr txBox="1"/>
          <p:nvPr/>
        </p:nvSpPr>
        <p:spPr>
          <a:xfrm>
            <a:off x="5257800" y="2085975"/>
            <a:ext cx="2819400" cy="246221"/>
          </a:xfrm>
          <a:prstGeom prst="rect">
            <a:avLst/>
          </a:prstGeom>
          <a:noFill/>
        </p:spPr>
        <p:txBody>
          <a:bodyPr wrap="square" rtlCol="0">
            <a:spAutoFit/>
          </a:bodyPr>
          <a:lstStyle/>
          <a:p>
            <a:pPr algn="ctr"/>
            <a:r>
              <a:rPr lang="en-US" sz="1000" b="1" dirty="0" smtClean="0"/>
              <a:t>United Kingdom</a:t>
            </a:r>
            <a:endParaRPr lang="en-US" sz="1000" b="1" dirty="0"/>
          </a:p>
        </p:txBody>
      </p:sp>
      <p:sp>
        <p:nvSpPr>
          <p:cNvPr id="31" name="Oval 30"/>
          <p:cNvSpPr/>
          <p:nvPr/>
        </p:nvSpPr>
        <p:spPr>
          <a:xfrm>
            <a:off x="4394305" y="2583180"/>
            <a:ext cx="502920" cy="27432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981825" y="4057650"/>
            <a:ext cx="502920" cy="27432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705600" y="4697730"/>
            <a:ext cx="502920" cy="27432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0999" y="1524000"/>
            <a:ext cx="8441503" cy="461665"/>
          </a:xfrm>
          <a:prstGeom prst="rect">
            <a:avLst/>
          </a:prstGeom>
          <a:noFill/>
        </p:spPr>
        <p:txBody>
          <a:bodyPr wrap="square" rtlCol="0">
            <a:spAutoFit/>
          </a:bodyPr>
          <a:lstStyle/>
          <a:p>
            <a:pPr algn="ctr"/>
            <a:r>
              <a:rPr lang="en-US" sz="1400" b="1" dirty="0"/>
              <a:t>Attitudes about Sharing Information </a:t>
            </a:r>
            <a:r>
              <a:rPr lang="en-US" sz="1400" b="1" dirty="0" smtClean="0"/>
              <a:t>Online</a:t>
            </a:r>
          </a:p>
          <a:p>
            <a:pPr lvl="0" algn="ctr"/>
            <a:r>
              <a:rPr lang="en-US" sz="900" dirty="0">
                <a:solidFill>
                  <a:srgbClr val="000000"/>
                </a:solidFill>
              </a:rPr>
              <a:t>Top 2 Box: </a:t>
            </a:r>
            <a:r>
              <a:rPr lang="en-US" sz="900" dirty="0" smtClean="0">
                <a:solidFill>
                  <a:srgbClr val="000000"/>
                </a:solidFill>
              </a:rPr>
              <a:t>Strongly/Somewhat Agree</a:t>
            </a:r>
            <a:endParaRPr lang="en-US" sz="1100" dirty="0">
              <a:solidFill>
                <a:srgbClr val="000000"/>
              </a:solidFill>
            </a:endParaRPr>
          </a:p>
        </p:txBody>
      </p:sp>
      <p:graphicFrame>
        <p:nvGraphicFramePr>
          <p:cNvPr id="25" name="Chart 24"/>
          <p:cNvGraphicFramePr/>
          <p:nvPr>
            <p:extLst>
              <p:ext uri="{D42A27DB-BD31-4B8C-83A1-F6EECF244321}">
                <p14:modId xmlns:p14="http://schemas.microsoft.com/office/powerpoint/2010/main" val="3662022515"/>
              </p:ext>
            </p:extLst>
          </p:nvPr>
        </p:nvGraphicFramePr>
        <p:xfrm>
          <a:off x="624840" y="2371725"/>
          <a:ext cx="4937760" cy="67627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13239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 Diagonal Corner Rectangle 24"/>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Slide Number Placeholder 8"/>
          <p:cNvSpPr>
            <a:spLocks noGrp="1"/>
          </p:cNvSpPr>
          <p:nvPr>
            <p:ph type="sldNum" sz="quarter" idx="12"/>
          </p:nvPr>
        </p:nvSpPr>
        <p:spPr>
          <a:xfrm>
            <a:off x="3048000" y="6338453"/>
            <a:ext cx="381000" cy="443346"/>
          </a:xfrm>
        </p:spPr>
        <p:txBody>
          <a:bodyPr/>
          <a:lstStyle/>
          <a:p>
            <a:pPr algn="ctr"/>
            <a:fld id="{F2856160-42D5-46FF-A81A-071144C22E9C}" type="slidenum">
              <a:rPr lang="en-US" smtClean="0">
                <a:solidFill>
                  <a:schemeClr val="bg1"/>
                </a:solidFill>
              </a:rPr>
              <a:pPr algn="ctr"/>
              <a:t>21</a:t>
            </a:fld>
            <a:endParaRPr lang="en-US" dirty="0">
              <a:solidFill>
                <a:schemeClr val="bg1"/>
              </a:solidFill>
            </a:endParaRPr>
          </a:p>
        </p:txBody>
      </p:sp>
      <p:sp>
        <p:nvSpPr>
          <p:cNvPr id="15" name="Title 1"/>
          <p:cNvSpPr>
            <a:spLocks noGrp="1"/>
          </p:cNvSpPr>
          <p:nvPr>
            <p:ph type="title"/>
          </p:nvPr>
        </p:nvSpPr>
        <p:spPr>
          <a:xfrm>
            <a:off x="98619" y="228600"/>
            <a:ext cx="8822502" cy="731520"/>
          </a:xfrm>
        </p:spPr>
        <p:txBody>
          <a:bodyPr anchor="t">
            <a:noAutofit/>
          </a:bodyPr>
          <a:lstStyle/>
          <a:p>
            <a:pPr algn="ctr"/>
            <a:r>
              <a:rPr lang="en-US" sz="1800" b="1" dirty="0" smtClean="0">
                <a:solidFill>
                  <a:schemeClr val="accent1"/>
                </a:solidFill>
              </a:rPr>
              <a:t>Roughly two-thirds of </a:t>
            </a:r>
            <a:r>
              <a:rPr lang="en-US" sz="1800" b="1" dirty="0">
                <a:solidFill>
                  <a:schemeClr val="accent1"/>
                </a:solidFill>
              </a:rPr>
              <a:t>respondents are </a:t>
            </a:r>
            <a:r>
              <a:rPr lang="en-US" sz="1800" b="1" dirty="0" smtClean="0">
                <a:solidFill>
                  <a:schemeClr val="accent1"/>
                </a:solidFill>
              </a:rPr>
              <a:t>more worried now than ever about </a:t>
            </a:r>
            <a:r>
              <a:rPr lang="en-US" sz="1800" b="1" dirty="0">
                <a:solidFill>
                  <a:schemeClr val="accent1"/>
                </a:solidFill>
              </a:rPr>
              <a:t>protecting their personal/financial information online, </a:t>
            </a:r>
            <a:r>
              <a:rPr lang="en-US" sz="1800" b="1" dirty="0" smtClean="0">
                <a:solidFill>
                  <a:schemeClr val="accent1"/>
                </a:solidFill>
              </a:rPr>
              <a:t>with </a:t>
            </a:r>
            <a:r>
              <a:rPr lang="en-US" sz="1800" b="1" dirty="0">
                <a:solidFill>
                  <a:schemeClr val="accent1"/>
                </a:solidFill>
              </a:rPr>
              <a:t>the same number </a:t>
            </a:r>
            <a:r>
              <a:rPr lang="en-US" sz="1800" b="1" dirty="0" smtClean="0">
                <a:solidFill>
                  <a:schemeClr val="accent1"/>
                </a:solidFill>
              </a:rPr>
              <a:t>expecting </a:t>
            </a:r>
            <a:r>
              <a:rPr lang="en-US" sz="1800" b="1" dirty="0">
                <a:solidFill>
                  <a:schemeClr val="accent1"/>
                </a:solidFill>
              </a:rPr>
              <a:t>security breaches to get worse over the next year. </a:t>
            </a:r>
          </a:p>
        </p:txBody>
      </p:sp>
      <p:grpSp>
        <p:nvGrpSpPr>
          <p:cNvPr id="13" name="Group 12"/>
          <p:cNvGrpSpPr/>
          <p:nvPr/>
        </p:nvGrpSpPr>
        <p:grpSpPr>
          <a:xfrm>
            <a:off x="7799018" y="6338453"/>
            <a:ext cx="1126278" cy="443346"/>
            <a:chOff x="7799018" y="6338454"/>
            <a:chExt cx="1126278" cy="443346"/>
          </a:xfrm>
        </p:grpSpPr>
        <p:sp>
          <p:nvSpPr>
            <p:cNvPr id="22" name="Round Diagonal Corner Rectangle 21"/>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1812" y="6389455"/>
              <a:ext cx="920691" cy="341345"/>
            </a:xfrm>
            <a:prstGeom prst="rect">
              <a:avLst/>
            </a:prstGeom>
          </p:spPr>
        </p:pic>
      </p:grpSp>
      <p:pic>
        <p:nvPicPr>
          <p:cNvPr id="24" name="Picture 23"/>
          <p:cNvPicPr>
            <a:picLocks noChangeAspect="1"/>
          </p:cNvPicPr>
          <p:nvPr/>
        </p:nvPicPr>
        <p:blipFill rotWithShape="1">
          <a:blip r:embed="rId4" cstate="print">
            <a:extLst>
              <a:ext uri="{28A0092B-C50C-407E-A947-70E740481C1C}">
                <a14:useLocalDpi xmlns:a14="http://schemas.microsoft.com/office/drawing/2010/main" val="0"/>
              </a:ext>
            </a:extLst>
          </a:blip>
          <a:srcRect t="45517" b="46049"/>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grpSp>
        <p:nvGrpSpPr>
          <p:cNvPr id="26" name="Group 25"/>
          <p:cNvGrpSpPr/>
          <p:nvPr/>
        </p:nvGrpSpPr>
        <p:grpSpPr>
          <a:xfrm>
            <a:off x="227877" y="6338452"/>
            <a:ext cx="2738862" cy="443345"/>
            <a:chOff x="227877" y="6339437"/>
            <a:chExt cx="2738862" cy="443345"/>
          </a:xfrm>
        </p:grpSpPr>
        <p:sp>
          <p:nvSpPr>
            <p:cNvPr id="27" name="Round Diagonal Corner Rectangle 26"/>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graphicFrame>
        <p:nvGraphicFramePr>
          <p:cNvPr id="14" name="Chart 13"/>
          <p:cNvGraphicFramePr/>
          <p:nvPr>
            <p:extLst>
              <p:ext uri="{D42A27DB-BD31-4B8C-83A1-F6EECF244321}">
                <p14:modId xmlns:p14="http://schemas.microsoft.com/office/powerpoint/2010/main" val="3529774558"/>
              </p:ext>
            </p:extLst>
          </p:nvPr>
        </p:nvGraphicFramePr>
        <p:xfrm>
          <a:off x="152400" y="1828165"/>
          <a:ext cx="8828982" cy="3353435"/>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7484693" y="2108736"/>
            <a:ext cx="1344982" cy="338554"/>
          </a:xfrm>
          <a:prstGeom prst="rect">
            <a:avLst/>
          </a:prstGeom>
          <a:noFill/>
        </p:spPr>
        <p:txBody>
          <a:bodyPr wrap="square" rtlCol="0">
            <a:spAutoFit/>
          </a:bodyPr>
          <a:lstStyle/>
          <a:p>
            <a:pPr algn="ctr"/>
            <a:r>
              <a:rPr lang="en-US" sz="800" b="1" dirty="0" smtClean="0"/>
              <a:t>% Strongly/ </a:t>
            </a:r>
          </a:p>
          <a:p>
            <a:pPr algn="ctr"/>
            <a:r>
              <a:rPr lang="en-US" sz="800" b="1" dirty="0" smtClean="0"/>
              <a:t>Somewhat Agree</a:t>
            </a:r>
            <a:endParaRPr lang="en-US" sz="800" b="1" dirty="0"/>
          </a:p>
        </p:txBody>
      </p:sp>
      <p:sp>
        <p:nvSpPr>
          <p:cNvPr id="19" name="Rectangle 18"/>
          <p:cNvSpPr/>
          <p:nvPr/>
        </p:nvSpPr>
        <p:spPr>
          <a:xfrm>
            <a:off x="7749331" y="2439670"/>
            <a:ext cx="785069" cy="402336"/>
          </a:xfrm>
          <a:prstGeom prst="rect">
            <a:avLst/>
          </a:prstGeom>
          <a:solidFill>
            <a:schemeClr val="accent1"/>
          </a:solidFill>
          <a:ln>
            <a:solidFill>
              <a:schemeClr val="accent1"/>
            </a:solidFill>
          </a:ln>
          <a:scene3d>
            <a:camera prst="orthographicFront"/>
            <a:lightRig rig="threePt" dir="t">
              <a:rot lat="0" lon="0" rev="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t>65%</a:t>
            </a:r>
            <a:endParaRPr lang="en-US" sz="1200" dirty="0"/>
          </a:p>
        </p:txBody>
      </p:sp>
      <p:sp>
        <p:nvSpPr>
          <p:cNvPr id="29" name="Rectangle 28"/>
          <p:cNvSpPr/>
          <p:nvPr/>
        </p:nvSpPr>
        <p:spPr>
          <a:xfrm>
            <a:off x="7749331" y="3820795"/>
            <a:ext cx="785069" cy="402336"/>
          </a:xfrm>
          <a:prstGeom prst="rect">
            <a:avLst/>
          </a:prstGeom>
          <a:solidFill>
            <a:schemeClr val="accent1"/>
          </a:solidFill>
          <a:ln>
            <a:solidFill>
              <a:schemeClr val="accent1"/>
            </a:solidFill>
          </a:ln>
          <a:scene3d>
            <a:camera prst="orthographicFront"/>
            <a:lightRig rig="threePt" dir="t">
              <a:rot lat="0" lon="0" rev="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t>60%</a:t>
            </a:r>
            <a:endParaRPr lang="en-US" sz="1200" dirty="0"/>
          </a:p>
        </p:txBody>
      </p:sp>
      <p:sp>
        <p:nvSpPr>
          <p:cNvPr id="31" name="Rectangle 30"/>
          <p:cNvSpPr/>
          <p:nvPr/>
        </p:nvSpPr>
        <p:spPr>
          <a:xfrm>
            <a:off x="7749331" y="3144160"/>
            <a:ext cx="785069" cy="402336"/>
          </a:xfrm>
          <a:prstGeom prst="rect">
            <a:avLst/>
          </a:prstGeom>
          <a:solidFill>
            <a:schemeClr val="accent1"/>
          </a:solidFill>
          <a:ln>
            <a:solidFill>
              <a:schemeClr val="accent1"/>
            </a:solidFill>
          </a:ln>
          <a:scene3d>
            <a:camera prst="orthographicFront"/>
            <a:lightRig rig="threePt" dir="t">
              <a:rot lat="0" lon="0" rev="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t>62%</a:t>
            </a:r>
            <a:endParaRPr lang="en-US" sz="1200" dirty="0"/>
          </a:p>
        </p:txBody>
      </p:sp>
      <p:sp>
        <p:nvSpPr>
          <p:cNvPr id="33" name="TextBox 32"/>
          <p:cNvSpPr txBox="1"/>
          <p:nvPr/>
        </p:nvSpPr>
        <p:spPr>
          <a:xfrm>
            <a:off x="1676400" y="1673423"/>
            <a:ext cx="5791200" cy="307777"/>
          </a:xfrm>
          <a:prstGeom prst="rect">
            <a:avLst/>
          </a:prstGeom>
          <a:noFill/>
        </p:spPr>
        <p:txBody>
          <a:bodyPr wrap="square" rtlCol="0">
            <a:spAutoFit/>
          </a:bodyPr>
          <a:lstStyle/>
          <a:p>
            <a:pPr algn="ctr"/>
            <a:r>
              <a:rPr lang="en-US" sz="1400" b="1" dirty="0" smtClean="0"/>
              <a:t>Internet Security: Concerns</a:t>
            </a:r>
            <a:endParaRPr lang="en-US" sz="1400" b="1" dirty="0"/>
          </a:p>
        </p:txBody>
      </p:sp>
      <p:grpSp>
        <p:nvGrpSpPr>
          <p:cNvPr id="34" name="Group 33"/>
          <p:cNvGrpSpPr/>
          <p:nvPr/>
        </p:nvGrpSpPr>
        <p:grpSpPr>
          <a:xfrm>
            <a:off x="1450868" y="5477663"/>
            <a:ext cx="7235932" cy="313537"/>
            <a:chOff x="3074644" y="2396593"/>
            <a:chExt cx="7235932" cy="313537"/>
          </a:xfrm>
        </p:grpSpPr>
        <p:grpSp>
          <p:nvGrpSpPr>
            <p:cNvPr id="35" name="Group 34"/>
            <p:cNvGrpSpPr/>
            <p:nvPr/>
          </p:nvGrpSpPr>
          <p:grpSpPr>
            <a:xfrm>
              <a:off x="3074644" y="2396593"/>
              <a:ext cx="7235932" cy="313537"/>
              <a:chOff x="1410978" y="2258784"/>
              <a:chExt cx="4743957" cy="409305"/>
            </a:xfrm>
          </p:grpSpPr>
          <p:sp>
            <p:nvSpPr>
              <p:cNvPr id="38" name="Rectangle 37"/>
              <p:cNvSpPr/>
              <p:nvPr/>
            </p:nvSpPr>
            <p:spPr>
              <a:xfrm>
                <a:off x="1410978" y="2258784"/>
                <a:ext cx="4743957" cy="409305"/>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423469" y="2313371"/>
                <a:ext cx="4731466" cy="301338"/>
              </a:xfrm>
              <a:prstGeom prst="rect">
                <a:avLst/>
              </a:prstGeom>
              <a:noFill/>
            </p:spPr>
            <p:txBody>
              <a:bodyPr wrap="square" rtlCol="0">
                <a:spAutoFit/>
              </a:bodyPr>
              <a:lstStyle/>
              <a:p>
                <a:r>
                  <a:rPr lang="en-US" sz="900" dirty="0" smtClean="0"/>
                  <a:t>    Strongly agree             Somewhat agree                 Neither agree nor disagree             Somewhat disagree                 Strongly disagree</a:t>
                </a:r>
                <a:endParaRPr lang="en-US" sz="900" dirty="0"/>
              </a:p>
            </p:txBody>
          </p:sp>
          <p:sp>
            <p:nvSpPr>
              <p:cNvPr id="40" name="Rectangle 39"/>
              <p:cNvSpPr/>
              <p:nvPr/>
            </p:nvSpPr>
            <p:spPr>
              <a:xfrm>
                <a:off x="1467182" y="2404355"/>
                <a:ext cx="59949" cy="11937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231530" y="2404355"/>
                <a:ext cx="59949" cy="11937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153251" y="2404355"/>
                <a:ext cx="59949" cy="11937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p:cNvSpPr/>
            <p:nvPr/>
          </p:nvSpPr>
          <p:spPr>
            <a:xfrm>
              <a:off x="7507579" y="2508097"/>
              <a:ext cx="91440" cy="9144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9050629" y="2508097"/>
              <a:ext cx="91440" cy="9144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p:cNvSpPr/>
          <p:nvPr/>
        </p:nvSpPr>
        <p:spPr>
          <a:xfrm>
            <a:off x="197062" y="5986046"/>
            <a:ext cx="8870737" cy="338554"/>
          </a:xfrm>
          <a:prstGeom prst="rect">
            <a:avLst/>
          </a:prstGeom>
        </p:spPr>
        <p:txBody>
          <a:bodyPr wrap="square" anchor="b">
            <a:spAutoFit/>
          </a:bodyPr>
          <a:lstStyle/>
          <a:p>
            <a:pPr lvl="0"/>
            <a:r>
              <a:rPr lang="en-US" sz="800" i="1" dirty="0" smtClean="0">
                <a:solidFill>
                  <a:schemeClr val="tx1">
                    <a:lumMod val="65000"/>
                    <a:lumOff val="35000"/>
                  </a:schemeClr>
                </a:solidFill>
              </a:rPr>
              <a:t>Q6: Please </a:t>
            </a:r>
            <a:r>
              <a:rPr lang="en-US" sz="800" i="1" dirty="0">
                <a:solidFill>
                  <a:schemeClr val="tx1">
                    <a:lumMod val="65000"/>
                    <a:lumOff val="35000"/>
                  </a:schemeClr>
                </a:solidFill>
              </a:rPr>
              <a:t>rate your level of agreement with the following statements about internet </a:t>
            </a:r>
            <a:r>
              <a:rPr lang="en-US" sz="800" i="1" dirty="0" smtClean="0">
                <a:solidFill>
                  <a:schemeClr val="tx1">
                    <a:lumMod val="65000"/>
                    <a:lumOff val="35000"/>
                  </a:schemeClr>
                </a:solidFill>
              </a:rPr>
              <a:t>security.</a:t>
            </a:r>
          </a:p>
          <a:p>
            <a:pPr lvl="0"/>
            <a:r>
              <a:rPr lang="en-US" sz="800" i="1" dirty="0" smtClean="0">
                <a:solidFill>
                  <a:schemeClr val="tx1">
                    <a:lumMod val="65000"/>
                    <a:lumOff val="35000"/>
                  </a:schemeClr>
                </a:solidFill>
              </a:rPr>
              <a:t>Bases: 10,000 qualified respondents</a:t>
            </a:r>
            <a:endParaRPr lang="en-US" sz="800" i="1" dirty="0">
              <a:solidFill>
                <a:schemeClr val="tx1">
                  <a:lumMod val="65000"/>
                  <a:lumOff val="35000"/>
                </a:schemeClr>
              </a:solidFill>
            </a:endParaRPr>
          </a:p>
        </p:txBody>
      </p:sp>
      <p:sp>
        <p:nvSpPr>
          <p:cNvPr id="45" name="Rectangle 44"/>
          <p:cNvSpPr/>
          <p:nvPr/>
        </p:nvSpPr>
        <p:spPr>
          <a:xfrm>
            <a:off x="7749331" y="4518998"/>
            <a:ext cx="785069" cy="402336"/>
          </a:xfrm>
          <a:prstGeom prst="rect">
            <a:avLst/>
          </a:prstGeom>
          <a:solidFill>
            <a:schemeClr val="accent1"/>
          </a:solidFill>
          <a:ln>
            <a:solidFill>
              <a:schemeClr val="accent1"/>
            </a:solidFill>
          </a:ln>
          <a:scene3d>
            <a:camera prst="orthographicFront"/>
            <a:lightRig rig="threePt" dir="t">
              <a:rot lat="0" lon="0" rev="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t>43%</a:t>
            </a:r>
            <a:endParaRPr lang="en-US" sz="1200" dirty="0"/>
          </a:p>
        </p:txBody>
      </p:sp>
    </p:spTree>
    <p:extLst>
      <p:ext uri="{BB962C8B-B14F-4D97-AF65-F5344CB8AC3E}">
        <p14:creationId xmlns:p14="http://schemas.microsoft.com/office/powerpoint/2010/main" val="545050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 Diagonal Corner Rectangle 24"/>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Slide Number Placeholder 8"/>
          <p:cNvSpPr>
            <a:spLocks noGrp="1"/>
          </p:cNvSpPr>
          <p:nvPr>
            <p:ph type="sldNum" sz="quarter" idx="12"/>
          </p:nvPr>
        </p:nvSpPr>
        <p:spPr>
          <a:xfrm>
            <a:off x="3048000" y="6338453"/>
            <a:ext cx="381000" cy="443346"/>
          </a:xfrm>
        </p:spPr>
        <p:txBody>
          <a:bodyPr/>
          <a:lstStyle/>
          <a:p>
            <a:pPr algn="ctr"/>
            <a:fld id="{F2856160-42D5-46FF-A81A-071144C22E9C}" type="slidenum">
              <a:rPr lang="en-US" smtClean="0">
                <a:solidFill>
                  <a:schemeClr val="bg1"/>
                </a:solidFill>
              </a:rPr>
              <a:pPr algn="ctr"/>
              <a:t>22</a:t>
            </a:fld>
            <a:endParaRPr lang="en-US" dirty="0">
              <a:solidFill>
                <a:schemeClr val="bg1"/>
              </a:solidFill>
            </a:endParaRPr>
          </a:p>
        </p:txBody>
      </p:sp>
      <p:sp>
        <p:nvSpPr>
          <p:cNvPr id="15" name="Title 1"/>
          <p:cNvSpPr>
            <a:spLocks noGrp="1"/>
          </p:cNvSpPr>
          <p:nvPr>
            <p:ph type="title"/>
          </p:nvPr>
        </p:nvSpPr>
        <p:spPr>
          <a:xfrm>
            <a:off x="98619" y="228600"/>
            <a:ext cx="8822502" cy="731520"/>
          </a:xfrm>
        </p:spPr>
        <p:txBody>
          <a:bodyPr anchor="t">
            <a:noAutofit/>
          </a:bodyPr>
          <a:lstStyle/>
          <a:p>
            <a:pPr algn="ctr"/>
            <a:r>
              <a:rPr lang="en-US" sz="1800" b="1" dirty="0" smtClean="0">
                <a:solidFill>
                  <a:schemeClr val="accent1"/>
                </a:solidFill>
              </a:rPr>
              <a:t>The tendency to </a:t>
            </a:r>
            <a:r>
              <a:rPr lang="en-US" sz="1800" b="1" dirty="0">
                <a:solidFill>
                  <a:schemeClr val="accent1"/>
                </a:solidFill>
              </a:rPr>
              <a:t>conduct transactional activities online is mostly unchanged despite security </a:t>
            </a:r>
            <a:r>
              <a:rPr lang="en-US" sz="1800" b="1" dirty="0" smtClean="0">
                <a:solidFill>
                  <a:schemeClr val="accent1"/>
                </a:solidFill>
              </a:rPr>
              <a:t>concerns, however there is a </a:t>
            </a:r>
            <a:r>
              <a:rPr lang="en-US" sz="1800" b="1" dirty="0">
                <a:solidFill>
                  <a:schemeClr val="accent1"/>
                </a:solidFill>
              </a:rPr>
              <a:t>high level of awareness regarding the need to do more to protect their data </a:t>
            </a:r>
            <a:r>
              <a:rPr lang="en-US" sz="1800" b="1" dirty="0" smtClean="0">
                <a:solidFill>
                  <a:schemeClr val="accent1"/>
                </a:solidFill>
              </a:rPr>
              <a:t>and </a:t>
            </a:r>
            <a:r>
              <a:rPr lang="en-US" sz="1800" b="1" dirty="0">
                <a:solidFill>
                  <a:schemeClr val="accent1"/>
                </a:solidFill>
              </a:rPr>
              <a:t>widespread understanding of the steps required to protect themselves </a:t>
            </a:r>
            <a:r>
              <a:rPr lang="en-US" sz="1800" b="1" dirty="0" smtClean="0">
                <a:solidFill>
                  <a:schemeClr val="accent1"/>
                </a:solidFill>
              </a:rPr>
              <a:t>online.</a:t>
            </a:r>
            <a:endParaRPr lang="en-US" sz="1800" b="1" dirty="0">
              <a:solidFill>
                <a:schemeClr val="accent1"/>
              </a:solidFill>
            </a:endParaRPr>
          </a:p>
        </p:txBody>
      </p:sp>
      <p:grpSp>
        <p:nvGrpSpPr>
          <p:cNvPr id="13" name="Group 12"/>
          <p:cNvGrpSpPr/>
          <p:nvPr/>
        </p:nvGrpSpPr>
        <p:grpSpPr>
          <a:xfrm>
            <a:off x="7799018" y="6338453"/>
            <a:ext cx="1126278" cy="443346"/>
            <a:chOff x="7799018" y="6338454"/>
            <a:chExt cx="1126278" cy="443346"/>
          </a:xfrm>
        </p:grpSpPr>
        <p:sp>
          <p:nvSpPr>
            <p:cNvPr id="22" name="Round Diagonal Corner Rectangle 21"/>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1812" y="6389455"/>
              <a:ext cx="920691" cy="341345"/>
            </a:xfrm>
            <a:prstGeom prst="rect">
              <a:avLst/>
            </a:prstGeom>
          </p:spPr>
        </p:pic>
      </p:grpSp>
      <p:pic>
        <p:nvPicPr>
          <p:cNvPr id="24" name="Picture 23"/>
          <p:cNvPicPr>
            <a:picLocks noChangeAspect="1"/>
          </p:cNvPicPr>
          <p:nvPr/>
        </p:nvPicPr>
        <p:blipFill rotWithShape="1">
          <a:blip r:embed="rId4" cstate="print">
            <a:extLst>
              <a:ext uri="{28A0092B-C50C-407E-A947-70E740481C1C}">
                <a14:useLocalDpi xmlns:a14="http://schemas.microsoft.com/office/drawing/2010/main" val="0"/>
              </a:ext>
            </a:extLst>
          </a:blip>
          <a:srcRect t="45517" b="46049"/>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grpSp>
        <p:nvGrpSpPr>
          <p:cNvPr id="26" name="Group 25"/>
          <p:cNvGrpSpPr/>
          <p:nvPr/>
        </p:nvGrpSpPr>
        <p:grpSpPr>
          <a:xfrm>
            <a:off x="227877" y="6338452"/>
            <a:ext cx="2738862" cy="443345"/>
            <a:chOff x="227877" y="6339437"/>
            <a:chExt cx="2738862" cy="443345"/>
          </a:xfrm>
        </p:grpSpPr>
        <p:sp>
          <p:nvSpPr>
            <p:cNvPr id="27" name="Round Diagonal Corner Rectangle 26"/>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graphicFrame>
        <p:nvGraphicFramePr>
          <p:cNvPr id="14" name="Chart 13"/>
          <p:cNvGraphicFramePr/>
          <p:nvPr>
            <p:extLst>
              <p:ext uri="{D42A27DB-BD31-4B8C-83A1-F6EECF244321}">
                <p14:modId xmlns:p14="http://schemas.microsoft.com/office/powerpoint/2010/main" val="3201188589"/>
              </p:ext>
            </p:extLst>
          </p:nvPr>
        </p:nvGraphicFramePr>
        <p:xfrm>
          <a:off x="152400" y="1956971"/>
          <a:ext cx="8828982" cy="3072229"/>
        </p:xfrm>
        <a:graphic>
          <a:graphicData uri="http://schemas.openxmlformats.org/drawingml/2006/chart">
            <c:chart xmlns:c="http://schemas.openxmlformats.org/drawingml/2006/chart" xmlns:r="http://schemas.openxmlformats.org/officeDocument/2006/relationships" r:id="rId5"/>
          </a:graphicData>
        </a:graphic>
      </p:graphicFrame>
      <p:grpSp>
        <p:nvGrpSpPr>
          <p:cNvPr id="34" name="Group 33"/>
          <p:cNvGrpSpPr/>
          <p:nvPr/>
        </p:nvGrpSpPr>
        <p:grpSpPr>
          <a:xfrm>
            <a:off x="1450868" y="5477663"/>
            <a:ext cx="7235932" cy="313537"/>
            <a:chOff x="3074644" y="2396593"/>
            <a:chExt cx="7235932" cy="313537"/>
          </a:xfrm>
        </p:grpSpPr>
        <p:grpSp>
          <p:nvGrpSpPr>
            <p:cNvPr id="35" name="Group 34"/>
            <p:cNvGrpSpPr/>
            <p:nvPr/>
          </p:nvGrpSpPr>
          <p:grpSpPr>
            <a:xfrm>
              <a:off x="3074644" y="2396593"/>
              <a:ext cx="7235932" cy="313537"/>
              <a:chOff x="1410978" y="2258784"/>
              <a:chExt cx="4743957" cy="409305"/>
            </a:xfrm>
          </p:grpSpPr>
          <p:sp>
            <p:nvSpPr>
              <p:cNvPr id="38" name="Rectangle 37"/>
              <p:cNvSpPr/>
              <p:nvPr/>
            </p:nvSpPr>
            <p:spPr>
              <a:xfrm>
                <a:off x="1410978" y="2258784"/>
                <a:ext cx="4743957" cy="409305"/>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423469" y="2313371"/>
                <a:ext cx="4731466" cy="301338"/>
              </a:xfrm>
              <a:prstGeom prst="rect">
                <a:avLst/>
              </a:prstGeom>
              <a:noFill/>
            </p:spPr>
            <p:txBody>
              <a:bodyPr wrap="square" rtlCol="0">
                <a:spAutoFit/>
              </a:bodyPr>
              <a:lstStyle/>
              <a:p>
                <a:r>
                  <a:rPr lang="en-US" sz="900" dirty="0" smtClean="0"/>
                  <a:t>    Strongly agree             Somewhat agree                 Neither agree nor disagree             Somewhat disagree                 Strongly disagree</a:t>
                </a:r>
                <a:endParaRPr lang="en-US" sz="900" dirty="0"/>
              </a:p>
            </p:txBody>
          </p:sp>
          <p:sp>
            <p:nvSpPr>
              <p:cNvPr id="40" name="Rectangle 39"/>
              <p:cNvSpPr/>
              <p:nvPr/>
            </p:nvSpPr>
            <p:spPr>
              <a:xfrm>
                <a:off x="1467182" y="2404355"/>
                <a:ext cx="59949" cy="11937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231530" y="2404355"/>
                <a:ext cx="59949" cy="11937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153251" y="2404355"/>
                <a:ext cx="59949" cy="11937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p:cNvSpPr/>
            <p:nvPr/>
          </p:nvSpPr>
          <p:spPr>
            <a:xfrm>
              <a:off x="7507579" y="2508097"/>
              <a:ext cx="91440" cy="9144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9050629" y="2508097"/>
              <a:ext cx="91440" cy="9144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p:cNvSpPr/>
          <p:nvPr/>
        </p:nvSpPr>
        <p:spPr>
          <a:xfrm>
            <a:off x="197062" y="5986046"/>
            <a:ext cx="8870737" cy="338554"/>
          </a:xfrm>
          <a:prstGeom prst="rect">
            <a:avLst/>
          </a:prstGeom>
        </p:spPr>
        <p:txBody>
          <a:bodyPr wrap="square" anchor="b">
            <a:spAutoFit/>
          </a:bodyPr>
          <a:lstStyle/>
          <a:p>
            <a:pPr lvl="0"/>
            <a:r>
              <a:rPr lang="en-US" sz="800" i="1" dirty="0" smtClean="0">
                <a:solidFill>
                  <a:schemeClr val="tx1">
                    <a:lumMod val="65000"/>
                    <a:lumOff val="35000"/>
                  </a:schemeClr>
                </a:solidFill>
              </a:rPr>
              <a:t>Q6: Please </a:t>
            </a:r>
            <a:r>
              <a:rPr lang="en-US" sz="800" i="1" dirty="0">
                <a:solidFill>
                  <a:schemeClr val="tx1">
                    <a:lumMod val="65000"/>
                    <a:lumOff val="35000"/>
                  </a:schemeClr>
                </a:solidFill>
              </a:rPr>
              <a:t>rate your level of agreement with the following statements about internet </a:t>
            </a:r>
            <a:r>
              <a:rPr lang="en-US" sz="800" i="1" dirty="0" smtClean="0">
                <a:solidFill>
                  <a:schemeClr val="tx1">
                    <a:lumMod val="65000"/>
                    <a:lumOff val="35000"/>
                  </a:schemeClr>
                </a:solidFill>
              </a:rPr>
              <a:t>security.</a:t>
            </a:r>
          </a:p>
          <a:p>
            <a:pPr lvl="0"/>
            <a:r>
              <a:rPr lang="en-US" sz="800" i="1" dirty="0" smtClean="0">
                <a:solidFill>
                  <a:schemeClr val="tx1">
                    <a:lumMod val="65000"/>
                    <a:lumOff val="35000"/>
                  </a:schemeClr>
                </a:solidFill>
              </a:rPr>
              <a:t>Bases: 10,000 qualified respondents</a:t>
            </a:r>
            <a:endParaRPr lang="en-US" sz="800" i="1" dirty="0">
              <a:solidFill>
                <a:schemeClr val="tx1">
                  <a:lumMod val="65000"/>
                  <a:lumOff val="35000"/>
                </a:schemeClr>
              </a:solidFill>
            </a:endParaRPr>
          </a:p>
        </p:txBody>
      </p:sp>
      <p:sp>
        <p:nvSpPr>
          <p:cNvPr id="44" name="TextBox 43"/>
          <p:cNvSpPr txBox="1"/>
          <p:nvPr/>
        </p:nvSpPr>
        <p:spPr>
          <a:xfrm>
            <a:off x="7484693" y="2176046"/>
            <a:ext cx="1344982" cy="338554"/>
          </a:xfrm>
          <a:prstGeom prst="rect">
            <a:avLst/>
          </a:prstGeom>
          <a:noFill/>
        </p:spPr>
        <p:txBody>
          <a:bodyPr wrap="square" rtlCol="0">
            <a:spAutoFit/>
          </a:bodyPr>
          <a:lstStyle/>
          <a:p>
            <a:pPr algn="ctr"/>
            <a:r>
              <a:rPr lang="en-US" sz="800" b="1" dirty="0" smtClean="0"/>
              <a:t>% Strongly/ </a:t>
            </a:r>
          </a:p>
          <a:p>
            <a:pPr algn="ctr"/>
            <a:r>
              <a:rPr lang="en-US" sz="800" b="1" dirty="0" smtClean="0"/>
              <a:t>Somewhat Agree</a:t>
            </a:r>
            <a:endParaRPr lang="en-US" sz="800" b="1" dirty="0"/>
          </a:p>
        </p:txBody>
      </p:sp>
      <p:sp>
        <p:nvSpPr>
          <p:cNvPr id="46" name="Rectangle 45"/>
          <p:cNvSpPr/>
          <p:nvPr/>
        </p:nvSpPr>
        <p:spPr>
          <a:xfrm>
            <a:off x="7749331" y="2558966"/>
            <a:ext cx="785069" cy="502920"/>
          </a:xfrm>
          <a:prstGeom prst="rect">
            <a:avLst/>
          </a:prstGeom>
          <a:solidFill>
            <a:schemeClr val="accent1"/>
          </a:solidFill>
          <a:ln>
            <a:solidFill>
              <a:schemeClr val="accent1"/>
            </a:solidFill>
          </a:ln>
          <a:scene3d>
            <a:camera prst="orthographicFront"/>
            <a:lightRig rig="threePt" dir="t">
              <a:rot lat="0" lon="0" rev="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t>65%</a:t>
            </a:r>
            <a:endParaRPr lang="en-US" sz="1200" dirty="0"/>
          </a:p>
        </p:txBody>
      </p:sp>
      <p:sp>
        <p:nvSpPr>
          <p:cNvPr id="48" name="Rectangle 47"/>
          <p:cNvSpPr/>
          <p:nvPr/>
        </p:nvSpPr>
        <p:spPr>
          <a:xfrm>
            <a:off x="7749331" y="3406691"/>
            <a:ext cx="785069" cy="502920"/>
          </a:xfrm>
          <a:prstGeom prst="rect">
            <a:avLst/>
          </a:prstGeom>
          <a:solidFill>
            <a:schemeClr val="accent1"/>
          </a:solidFill>
          <a:ln>
            <a:solidFill>
              <a:schemeClr val="accent1"/>
            </a:solidFill>
          </a:ln>
          <a:scene3d>
            <a:camera prst="orthographicFront"/>
            <a:lightRig rig="threePt" dir="t">
              <a:rot lat="0" lon="0" rev="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t>62%</a:t>
            </a:r>
            <a:endParaRPr lang="en-US" sz="1200" dirty="0"/>
          </a:p>
        </p:txBody>
      </p:sp>
      <p:sp>
        <p:nvSpPr>
          <p:cNvPr id="49" name="Rectangle 48"/>
          <p:cNvSpPr/>
          <p:nvPr/>
        </p:nvSpPr>
        <p:spPr>
          <a:xfrm>
            <a:off x="7749331" y="4242435"/>
            <a:ext cx="785069" cy="502920"/>
          </a:xfrm>
          <a:prstGeom prst="rect">
            <a:avLst/>
          </a:prstGeom>
          <a:solidFill>
            <a:schemeClr val="accent1"/>
          </a:solidFill>
          <a:ln>
            <a:solidFill>
              <a:schemeClr val="accent1"/>
            </a:solidFill>
          </a:ln>
          <a:scene3d>
            <a:camera prst="orthographicFront"/>
            <a:lightRig rig="threePt" dir="t">
              <a:rot lat="0" lon="0" rev="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t>2</a:t>
            </a:r>
            <a:r>
              <a:rPr lang="en-US" sz="1200" dirty="0" smtClean="0"/>
              <a:t>3%</a:t>
            </a:r>
            <a:endParaRPr lang="en-US" sz="1200" dirty="0"/>
          </a:p>
        </p:txBody>
      </p:sp>
      <p:sp>
        <p:nvSpPr>
          <p:cNvPr id="50" name="TextBox 49"/>
          <p:cNvSpPr txBox="1"/>
          <p:nvPr/>
        </p:nvSpPr>
        <p:spPr>
          <a:xfrm>
            <a:off x="1676400" y="1749623"/>
            <a:ext cx="5791200" cy="307777"/>
          </a:xfrm>
          <a:prstGeom prst="rect">
            <a:avLst/>
          </a:prstGeom>
          <a:noFill/>
        </p:spPr>
        <p:txBody>
          <a:bodyPr wrap="square" rtlCol="0">
            <a:spAutoFit/>
          </a:bodyPr>
          <a:lstStyle/>
          <a:p>
            <a:pPr algn="ctr"/>
            <a:r>
              <a:rPr lang="en-US" sz="1400" b="1" dirty="0"/>
              <a:t>Internet Security: Concerns</a:t>
            </a:r>
          </a:p>
        </p:txBody>
      </p:sp>
    </p:spTree>
    <p:extLst>
      <p:ext uri="{BB962C8B-B14F-4D97-AF65-F5344CB8AC3E}">
        <p14:creationId xmlns:p14="http://schemas.microsoft.com/office/powerpoint/2010/main" val="29609061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0999" y="1371600"/>
            <a:ext cx="8441504" cy="4614446"/>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1" name="Chart 20"/>
          <p:cNvGraphicFramePr/>
          <p:nvPr>
            <p:extLst>
              <p:ext uri="{D42A27DB-BD31-4B8C-83A1-F6EECF244321}">
                <p14:modId xmlns:p14="http://schemas.microsoft.com/office/powerpoint/2010/main" val="1471110606"/>
              </p:ext>
            </p:extLst>
          </p:nvPr>
        </p:nvGraphicFramePr>
        <p:xfrm>
          <a:off x="3895725" y="4438650"/>
          <a:ext cx="4937760" cy="14630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Chart 34"/>
          <p:cNvGraphicFramePr/>
          <p:nvPr>
            <p:extLst>
              <p:ext uri="{D42A27DB-BD31-4B8C-83A1-F6EECF244321}">
                <p14:modId xmlns:p14="http://schemas.microsoft.com/office/powerpoint/2010/main" val="3508485002"/>
              </p:ext>
            </p:extLst>
          </p:nvPr>
        </p:nvGraphicFramePr>
        <p:xfrm>
          <a:off x="3901440" y="2358390"/>
          <a:ext cx="4937760" cy="20135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2191411491"/>
              </p:ext>
            </p:extLst>
          </p:nvPr>
        </p:nvGraphicFramePr>
        <p:xfrm>
          <a:off x="1594485" y="4438650"/>
          <a:ext cx="4495800" cy="1463040"/>
        </p:xfrm>
        <a:graphic>
          <a:graphicData uri="http://schemas.openxmlformats.org/drawingml/2006/chart">
            <c:chart xmlns:c="http://schemas.openxmlformats.org/drawingml/2006/chart" xmlns:r="http://schemas.openxmlformats.org/officeDocument/2006/relationships" r:id="rId5"/>
          </a:graphicData>
        </a:graphic>
      </p:graphicFrame>
      <p:grpSp>
        <p:nvGrpSpPr>
          <p:cNvPr id="10" name="Group 9"/>
          <p:cNvGrpSpPr/>
          <p:nvPr/>
        </p:nvGrpSpPr>
        <p:grpSpPr>
          <a:xfrm>
            <a:off x="7799018" y="6338453"/>
            <a:ext cx="1126278" cy="443346"/>
            <a:chOff x="7799018" y="6338454"/>
            <a:chExt cx="1126278" cy="443346"/>
          </a:xfrm>
        </p:grpSpPr>
        <p:sp>
          <p:nvSpPr>
            <p:cNvPr id="13" name="Round Diagonal Corner Rectangle 12"/>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01812" y="6389455"/>
              <a:ext cx="920691" cy="341345"/>
            </a:xfrm>
            <a:prstGeom prst="rect">
              <a:avLst/>
            </a:prstGeom>
          </p:spPr>
        </p:pic>
      </p:grpSp>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t="45517" b="46049"/>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sp>
        <p:nvSpPr>
          <p:cNvPr id="16" name="Round Diagonal Corner Rectangle 15"/>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17" name="Group 16"/>
          <p:cNvGrpSpPr/>
          <p:nvPr/>
        </p:nvGrpSpPr>
        <p:grpSpPr>
          <a:xfrm>
            <a:off x="227877" y="6338452"/>
            <a:ext cx="2738862" cy="443345"/>
            <a:chOff x="227877" y="6339437"/>
            <a:chExt cx="2738862" cy="443345"/>
          </a:xfrm>
        </p:grpSpPr>
        <p:sp>
          <p:nvSpPr>
            <p:cNvPr id="18" name="Round Diagonal Corner Rectangle 17"/>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sp>
        <p:nvSpPr>
          <p:cNvPr id="20" name="Slide Number Placeholder 8"/>
          <p:cNvSpPr txBox="1">
            <a:spLocks/>
          </p:cNvSpPr>
          <p:nvPr/>
        </p:nvSpPr>
        <p:spPr>
          <a:xfrm>
            <a:off x="3048000" y="6338453"/>
            <a:ext cx="380999" cy="42033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2856160-42D5-46FF-A81A-071144C22E9C}" type="slidenum">
              <a:rPr lang="en-US" smtClean="0">
                <a:solidFill>
                  <a:schemeClr val="bg1"/>
                </a:solidFill>
              </a:rPr>
              <a:pPr algn="ctr"/>
              <a:t>23</a:t>
            </a:fld>
            <a:endParaRPr lang="en-US" dirty="0">
              <a:solidFill>
                <a:schemeClr val="bg1"/>
              </a:solidFill>
            </a:endParaRPr>
          </a:p>
        </p:txBody>
      </p:sp>
      <p:sp>
        <p:nvSpPr>
          <p:cNvPr id="28" name="Rectangle 27"/>
          <p:cNvSpPr/>
          <p:nvPr/>
        </p:nvSpPr>
        <p:spPr>
          <a:xfrm>
            <a:off x="197062" y="5986046"/>
            <a:ext cx="8870737" cy="338554"/>
          </a:xfrm>
          <a:prstGeom prst="rect">
            <a:avLst/>
          </a:prstGeom>
        </p:spPr>
        <p:txBody>
          <a:bodyPr wrap="square" anchor="b">
            <a:spAutoFit/>
          </a:bodyPr>
          <a:lstStyle/>
          <a:p>
            <a:pPr lvl="0"/>
            <a:r>
              <a:rPr lang="en-US" sz="800" i="1" dirty="0">
                <a:solidFill>
                  <a:schemeClr val="tx1">
                    <a:lumMod val="65000"/>
                    <a:lumOff val="35000"/>
                  </a:schemeClr>
                </a:solidFill>
              </a:rPr>
              <a:t>Q6: Please rate your level of agreement with the following statements about internet security.</a:t>
            </a:r>
          </a:p>
          <a:p>
            <a:r>
              <a:rPr lang="en-US" sz="800" i="1" dirty="0">
                <a:solidFill>
                  <a:schemeClr val="tx1">
                    <a:lumMod val="65000"/>
                    <a:lumOff val="35000"/>
                  </a:schemeClr>
                </a:solidFill>
              </a:rPr>
              <a:t>Bases: 5,000 US respondents, 5,000 UK respondents		* Significantly higher than comparison group at the 95% confidence level</a:t>
            </a:r>
          </a:p>
        </p:txBody>
      </p:sp>
      <p:sp>
        <p:nvSpPr>
          <p:cNvPr id="24" name="Title 1"/>
          <p:cNvSpPr>
            <a:spLocks noGrp="1"/>
          </p:cNvSpPr>
          <p:nvPr>
            <p:ph type="title"/>
          </p:nvPr>
        </p:nvSpPr>
        <p:spPr>
          <a:xfrm>
            <a:off x="98619" y="228600"/>
            <a:ext cx="8822502" cy="731520"/>
          </a:xfrm>
        </p:spPr>
        <p:txBody>
          <a:bodyPr anchor="t">
            <a:noAutofit/>
          </a:bodyPr>
          <a:lstStyle/>
          <a:p>
            <a:pPr algn="ctr"/>
            <a:r>
              <a:rPr lang="en-US" sz="1800" b="1" dirty="0" smtClean="0">
                <a:solidFill>
                  <a:schemeClr val="accent1"/>
                </a:solidFill>
              </a:rPr>
              <a:t>US </a:t>
            </a:r>
            <a:r>
              <a:rPr lang="en-US" sz="1800" b="1" dirty="0">
                <a:solidFill>
                  <a:schemeClr val="accent1"/>
                </a:solidFill>
              </a:rPr>
              <a:t>consumers are significantly more likely than those in the UK to </a:t>
            </a:r>
            <a:r>
              <a:rPr lang="en-US" sz="1800" b="1" dirty="0" smtClean="0">
                <a:solidFill>
                  <a:schemeClr val="accent1"/>
                </a:solidFill>
              </a:rPr>
              <a:t>report online </a:t>
            </a:r>
            <a:r>
              <a:rPr lang="en-US" sz="1800" b="1" dirty="0">
                <a:solidFill>
                  <a:schemeClr val="accent1"/>
                </a:solidFill>
              </a:rPr>
              <a:t>security </a:t>
            </a:r>
            <a:r>
              <a:rPr lang="en-US" sz="1800" b="1" dirty="0" smtClean="0">
                <a:solidFill>
                  <a:schemeClr val="accent1"/>
                </a:solidFill>
              </a:rPr>
              <a:t>concerns and are also more </a:t>
            </a:r>
            <a:r>
              <a:rPr lang="en-US" sz="1800" b="1" dirty="0">
                <a:solidFill>
                  <a:schemeClr val="accent1"/>
                </a:solidFill>
              </a:rPr>
              <a:t>likely than UK consumers </a:t>
            </a:r>
            <a:r>
              <a:rPr lang="en-US" sz="1800" b="1" dirty="0" smtClean="0">
                <a:solidFill>
                  <a:schemeClr val="accent1"/>
                </a:solidFill>
              </a:rPr>
              <a:t>to </a:t>
            </a:r>
            <a:r>
              <a:rPr lang="en-US" sz="1800" b="1" dirty="0">
                <a:solidFill>
                  <a:schemeClr val="accent1"/>
                </a:solidFill>
              </a:rPr>
              <a:t>know they need to do more to protect themselves </a:t>
            </a:r>
            <a:r>
              <a:rPr lang="en-US" sz="1800" b="1" dirty="0" smtClean="0">
                <a:solidFill>
                  <a:schemeClr val="accent1"/>
                </a:solidFill>
              </a:rPr>
              <a:t>online.</a:t>
            </a:r>
            <a:endParaRPr lang="en-US" sz="1800" b="1" dirty="0">
              <a:solidFill>
                <a:schemeClr val="accent1"/>
              </a:solidFill>
            </a:endParaRPr>
          </a:p>
        </p:txBody>
      </p:sp>
      <p:sp>
        <p:nvSpPr>
          <p:cNvPr id="22" name="TextBox 21"/>
          <p:cNvSpPr txBox="1"/>
          <p:nvPr/>
        </p:nvSpPr>
        <p:spPr>
          <a:xfrm>
            <a:off x="3124200" y="2095501"/>
            <a:ext cx="2819400" cy="246221"/>
          </a:xfrm>
          <a:prstGeom prst="rect">
            <a:avLst/>
          </a:prstGeom>
          <a:noFill/>
        </p:spPr>
        <p:txBody>
          <a:bodyPr wrap="square" rtlCol="0">
            <a:spAutoFit/>
          </a:bodyPr>
          <a:lstStyle/>
          <a:p>
            <a:pPr algn="ctr"/>
            <a:r>
              <a:rPr lang="en-US" sz="1000" b="1" dirty="0" smtClean="0"/>
              <a:t>United States</a:t>
            </a:r>
            <a:endParaRPr lang="en-US" sz="1000" b="1" dirty="0"/>
          </a:p>
        </p:txBody>
      </p:sp>
      <p:sp>
        <p:nvSpPr>
          <p:cNvPr id="23" name="TextBox 22"/>
          <p:cNvSpPr txBox="1"/>
          <p:nvPr/>
        </p:nvSpPr>
        <p:spPr>
          <a:xfrm>
            <a:off x="5791200" y="2095500"/>
            <a:ext cx="2819400" cy="246221"/>
          </a:xfrm>
          <a:prstGeom prst="rect">
            <a:avLst/>
          </a:prstGeom>
          <a:noFill/>
        </p:spPr>
        <p:txBody>
          <a:bodyPr wrap="square" rtlCol="0">
            <a:spAutoFit/>
          </a:bodyPr>
          <a:lstStyle/>
          <a:p>
            <a:pPr algn="ctr"/>
            <a:r>
              <a:rPr lang="en-US" sz="1000" b="1" dirty="0" smtClean="0"/>
              <a:t>United Kingdom</a:t>
            </a:r>
            <a:endParaRPr lang="en-US" sz="1000" b="1" dirty="0"/>
          </a:p>
        </p:txBody>
      </p:sp>
      <p:sp>
        <p:nvSpPr>
          <p:cNvPr id="32" name="Oval 31"/>
          <p:cNvSpPr/>
          <p:nvPr/>
        </p:nvSpPr>
        <p:spPr>
          <a:xfrm>
            <a:off x="4417165" y="5486400"/>
            <a:ext cx="502920" cy="27432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223510" y="2552700"/>
            <a:ext cx="502920" cy="27432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0999" y="1524000"/>
            <a:ext cx="8441503" cy="461665"/>
          </a:xfrm>
          <a:prstGeom prst="rect">
            <a:avLst/>
          </a:prstGeom>
          <a:noFill/>
        </p:spPr>
        <p:txBody>
          <a:bodyPr wrap="square" rtlCol="0">
            <a:spAutoFit/>
          </a:bodyPr>
          <a:lstStyle/>
          <a:p>
            <a:pPr algn="ctr"/>
            <a:r>
              <a:rPr lang="en-US" sz="1400" b="1" dirty="0" smtClean="0"/>
              <a:t>Internet </a:t>
            </a:r>
            <a:r>
              <a:rPr lang="en-US" sz="1400" b="1" dirty="0"/>
              <a:t>Security: Concerns</a:t>
            </a:r>
            <a:endParaRPr lang="en-US" sz="1400" b="1" dirty="0" smtClean="0"/>
          </a:p>
          <a:p>
            <a:pPr lvl="0" algn="ctr"/>
            <a:r>
              <a:rPr lang="en-US" sz="900" dirty="0">
                <a:solidFill>
                  <a:srgbClr val="000000"/>
                </a:solidFill>
              </a:rPr>
              <a:t>Top 2 Box: </a:t>
            </a:r>
            <a:r>
              <a:rPr lang="en-US" sz="900" dirty="0" smtClean="0">
                <a:solidFill>
                  <a:srgbClr val="000000"/>
                </a:solidFill>
              </a:rPr>
              <a:t>Strongly/Somewhat Agree</a:t>
            </a:r>
            <a:endParaRPr lang="en-US" sz="1100" dirty="0">
              <a:solidFill>
                <a:srgbClr val="000000"/>
              </a:solidFill>
            </a:endParaRPr>
          </a:p>
        </p:txBody>
      </p:sp>
      <p:cxnSp>
        <p:nvCxnSpPr>
          <p:cNvPr id="27" name="Straight Connector 26"/>
          <p:cNvCxnSpPr/>
          <p:nvPr/>
        </p:nvCxnSpPr>
        <p:spPr>
          <a:xfrm>
            <a:off x="654790" y="4400550"/>
            <a:ext cx="7955280" cy="0"/>
          </a:xfrm>
          <a:prstGeom prst="line">
            <a:avLst/>
          </a:prstGeom>
          <a:ln w="12700" cmpd="sng">
            <a:solidFill>
              <a:schemeClr val="tx1">
                <a:lumMod val="50000"/>
                <a:lumOff val="50000"/>
                <a:alpha val="80000"/>
              </a:schemeClr>
            </a:solidFill>
            <a:prstDash val="sysDash"/>
            <a:tailEnd type="none" w="med" len="med"/>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rot="18419939">
            <a:off x="-84459" y="4997516"/>
            <a:ext cx="2066210" cy="246221"/>
          </a:xfrm>
          <a:prstGeom prst="rect">
            <a:avLst/>
          </a:prstGeom>
          <a:noFill/>
        </p:spPr>
        <p:txBody>
          <a:bodyPr wrap="square" rtlCol="0">
            <a:spAutoFit/>
          </a:bodyPr>
          <a:lstStyle/>
          <a:p>
            <a:pPr algn="ctr"/>
            <a:r>
              <a:rPr lang="en-US" sz="1000" b="1" dirty="0" smtClean="0"/>
              <a:t>I SHOULD DO MORE</a:t>
            </a:r>
            <a:endParaRPr lang="en-US" sz="1000" b="1" dirty="0"/>
          </a:p>
        </p:txBody>
      </p:sp>
      <p:sp>
        <p:nvSpPr>
          <p:cNvPr id="30" name="TextBox 29"/>
          <p:cNvSpPr txBox="1"/>
          <p:nvPr/>
        </p:nvSpPr>
        <p:spPr>
          <a:xfrm rot="18419939">
            <a:off x="-84459" y="3092516"/>
            <a:ext cx="2066210" cy="246221"/>
          </a:xfrm>
          <a:prstGeom prst="rect">
            <a:avLst/>
          </a:prstGeom>
          <a:noFill/>
        </p:spPr>
        <p:txBody>
          <a:bodyPr wrap="square" rtlCol="0">
            <a:spAutoFit/>
          </a:bodyPr>
          <a:lstStyle/>
          <a:p>
            <a:pPr algn="ctr"/>
            <a:r>
              <a:rPr lang="en-US" sz="1000" b="1" dirty="0" smtClean="0"/>
              <a:t>IT’S GETTING WORSE</a:t>
            </a:r>
            <a:endParaRPr lang="en-US" sz="1000" b="1" dirty="0"/>
          </a:p>
        </p:txBody>
      </p:sp>
      <p:graphicFrame>
        <p:nvGraphicFramePr>
          <p:cNvPr id="34" name="Chart 33"/>
          <p:cNvGraphicFramePr/>
          <p:nvPr>
            <p:extLst>
              <p:ext uri="{D42A27DB-BD31-4B8C-83A1-F6EECF244321}">
                <p14:modId xmlns:p14="http://schemas.microsoft.com/office/powerpoint/2010/main" val="663096528"/>
              </p:ext>
            </p:extLst>
          </p:nvPr>
        </p:nvGraphicFramePr>
        <p:xfrm>
          <a:off x="1600200" y="2358390"/>
          <a:ext cx="4495800" cy="2013585"/>
        </p:xfrm>
        <a:graphic>
          <a:graphicData uri="http://schemas.openxmlformats.org/drawingml/2006/chart">
            <c:chart xmlns:c="http://schemas.openxmlformats.org/drawingml/2006/chart" xmlns:r="http://schemas.openxmlformats.org/officeDocument/2006/relationships" r:id="rId8"/>
          </a:graphicData>
        </a:graphic>
      </p:graphicFrame>
      <p:sp>
        <p:nvSpPr>
          <p:cNvPr id="37" name="Oval 36"/>
          <p:cNvSpPr/>
          <p:nvPr/>
        </p:nvSpPr>
        <p:spPr>
          <a:xfrm>
            <a:off x="5242560" y="3450223"/>
            <a:ext cx="502920" cy="27432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931515" y="3918558"/>
            <a:ext cx="502920" cy="27432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779968" y="5025376"/>
            <a:ext cx="502920" cy="27432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252085" y="3002267"/>
            <a:ext cx="502920" cy="27432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280660" y="4591050"/>
            <a:ext cx="502920" cy="27432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3116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600" y="1447800"/>
            <a:ext cx="6553200" cy="4191000"/>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6858000" y="2416493"/>
            <a:ext cx="1752600" cy="2974657"/>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609600" y="1597223"/>
            <a:ext cx="6553200" cy="677108"/>
          </a:xfrm>
          <a:prstGeom prst="rect">
            <a:avLst/>
          </a:prstGeom>
          <a:noFill/>
        </p:spPr>
        <p:txBody>
          <a:bodyPr wrap="square" rtlCol="0">
            <a:spAutoFit/>
          </a:bodyPr>
          <a:lstStyle/>
          <a:p>
            <a:pPr algn="ctr"/>
            <a:r>
              <a:rPr lang="en-US" sz="1400" b="1" i="1" dirty="0" smtClean="0"/>
              <a:t>I </a:t>
            </a:r>
            <a:r>
              <a:rPr lang="en-US" sz="1400" b="1" i="1" dirty="0"/>
              <a:t>am concerned that my credit card/financial information will </a:t>
            </a:r>
            <a:r>
              <a:rPr lang="en-US" sz="1400" b="1" i="1" dirty="0" smtClean="0"/>
              <a:t>be </a:t>
            </a:r>
          </a:p>
          <a:p>
            <a:pPr algn="ctr"/>
            <a:r>
              <a:rPr lang="en-US" sz="1400" b="1" i="1" dirty="0" smtClean="0"/>
              <a:t>compromised </a:t>
            </a:r>
            <a:r>
              <a:rPr lang="en-US" sz="1400" b="1" i="1" dirty="0"/>
              <a:t>because of online data </a:t>
            </a:r>
            <a:r>
              <a:rPr lang="en-US" sz="1400" b="1" i="1" dirty="0" smtClean="0"/>
              <a:t>breaches…</a:t>
            </a:r>
          </a:p>
          <a:p>
            <a:pPr algn="ctr"/>
            <a:r>
              <a:rPr lang="en-US" sz="1000" dirty="0" smtClean="0"/>
              <a:t>Total</a:t>
            </a:r>
            <a:endParaRPr lang="en-US" sz="1400" dirty="0"/>
          </a:p>
        </p:txBody>
      </p:sp>
      <p:graphicFrame>
        <p:nvGraphicFramePr>
          <p:cNvPr id="7" name="Chart 6"/>
          <p:cNvGraphicFramePr/>
          <p:nvPr>
            <p:extLst>
              <p:ext uri="{D42A27DB-BD31-4B8C-83A1-F6EECF244321}">
                <p14:modId xmlns:p14="http://schemas.microsoft.com/office/powerpoint/2010/main" val="1680648466"/>
              </p:ext>
            </p:extLst>
          </p:nvPr>
        </p:nvGraphicFramePr>
        <p:xfrm>
          <a:off x="-76200" y="2340294"/>
          <a:ext cx="5260692" cy="3146106"/>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7799018" y="6338453"/>
            <a:ext cx="1126278" cy="443346"/>
            <a:chOff x="7799018" y="6338454"/>
            <a:chExt cx="1126278" cy="443346"/>
          </a:xfrm>
        </p:grpSpPr>
        <p:sp>
          <p:nvSpPr>
            <p:cNvPr id="13" name="Round Diagonal Corner Rectangle 12"/>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1812" y="6389455"/>
              <a:ext cx="920691" cy="341345"/>
            </a:xfrm>
            <a:prstGeom prst="rect">
              <a:avLst/>
            </a:prstGeom>
          </p:spPr>
        </p:pic>
      </p:gr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t="45517" b="46049"/>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sp>
        <p:nvSpPr>
          <p:cNvPr id="16" name="Round Diagonal Corner Rectangle 15"/>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17" name="Group 16"/>
          <p:cNvGrpSpPr/>
          <p:nvPr/>
        </p:nvGrpSpPr>
        <p:grpSpPr>
          <a:xfrm>
            <a:off x="227877" y="6338452"/>
            <a:ext cx="2738862" cy="443345"/>
            <a:chOff x="227877" y="6339437"/>
            <a:chExt cx="2738862" cy="443345"/>
          </a:xfrm>
        </p:grpSpPr>
        <p:sp>
          <p:nvSpPr>
            <p:cNvPr id="18" name="Round Diagonal Corner Rectangle 17"/>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sp>
        <p:nvSpPr>
          <p:cNvPr id="20" name="Slide Number Placeholder 8"/>
          <p:cNvSpPr txBox="1">
            <a:spLocks/>
          </p:cNvSpPr>
          <p:nvPr/>
        </p:nvSpPr>
        <p:spPr>
          <a:xfrm>
            <a:off x="3048000" y="6338453"/>
            <a:ext cx="380999" cy="42033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2856160-42D5-46FF-A81A-071144C22E9C}" type="slidenum">
              <a:rPr lang="en-US" smtClean="0">
                <a:solidFill>
                  <a:schemeClr val="bg1"/>
                </a:solidFill>
              </a:rPr>
              <a:pPr algn="ctr"/>
              <a:t>24</a:t>
            </a:fld>
            <a:endParaRPr lang="en-US" dirty="0">
              <a:solidFill>
                <a:schemeClr val="bg1"/>
              </a:solidFill>
            </a:endParaRPr>
          </a:p>
        </p:txBody>
      </p:sp>
      <p:sp>
        <p:nvSpPr>
          <p:cNvPr id="28" name="Rectangle 27"/>
          <p:cNvSpPr/>
          <p:nvPr/>
        </p:nvSpPr>
        <p:spPr>
          <a:xfrm>
            <a:off x="197062" y="5986046"/>
            <a:ext cx="8870737" cy="338554"/>
          </a:xfrm>
          <a:prstGeom prst="rect">
            <a:avLst/>
          </a:prstGeom>
        </p:spPr>
        <p:txBody>
          <a:bodyPr wrap="square" anchor="b">
            <a:spAutoFit/>
          </a:bodyPr>
          <a:lstStyle/>
          <a:p>
            <a:pPr lvl="0"/>
            <a:r>
              <a:rPr lang="en-US" sz="800" i="1" dirty="0" smtClean="0">
                <a:solidFill>
                  <a:schemeClr val="tx1">
                    <a:lumMod val="65000"/>
                    <a:lumOff val="35000"/>
                  </a:schemeClr>
                </a:solidFill>
              </a:rPr>
              <a:t>Q7: I </a:t>
            </a:r>
            <a:r>
              <a:rPr lang="en-US" sz="800" i="1" dirty="0">
                <a:solidFill>
                  <a:schemeClr val="tx1">
                    <a:lumMod val="65000"/>
                    <a:lumOff val="35000"/>
                  </a:schemeClr>
                </a:solidFill>
              </a:rPr>
              <a:t>am concerned that my credit card/financial information will be compromised because of online data breaches</a:t>
            </a:r>
            <a:r>
              <a:rPr lang="en-US" sz="800" i="1" dirty="0" smtClean="0">
                <a:solidFill>
                  <a:schemeClr val="tx1">
                    <a:lumMod val="65000"/>
                    <a:lumOff val="35000"/>
                  </a:schemeClr>
                </a:solidFill>
              </a:rPr>
              <a:t>:</a:t>
            </a:r>
          </a:p>
          <a:p>
            <a:r>
              <a:rPr lang="en-US" sz="800" i="1" dirty="0" smtClean="0">
                <a:solidFill>
                  <a:schemeClr val="tx1">
                    <a:lumMod val="65000"/>
                    <a:lumOff val="35000"/>
                  </a:schemeClr>
                </a:solidFill>
              </a:rPr>
              <a:t>Bases: 10,000 qualified </a:t>
            </a:r>
            <a:r>
              <a:rPr lang="en-US" sz="800" i="1" dirty="0">
                <a:solidFill>
                  <a:schemeClr val="tx1">
                    <a:lumMod val="65000"/>
                    <a:lumOff val="35000"/>
                  </a:schemeClr>
                </a:solidFill>
              </a:rPr>
              <a:t>respondents, </a:t>
            </a:r>
            <a:r>
              <a:rPr lang="en-US" sz="800" i="1" dirty="0" smtClean="0">
                <a:solidFill>
                  <a:schemeClr val="tx1">
                    <a:lumMod val="65000"/>
                    <a:lumOff val="35000"/>
                  </a:schemeClr>
                </a:solidFill>
              </a:rPr>
              <a:t>5,000 </a:t>
            </a:r>
            <a:r>
              <a:rPr lang="en-US" sz="800" i="1" dirty="0">
                <a:solidFill>
                  <a:schemeClr val="tx1">
                    <a:lumMod val="65000"/>
                    <a:lumOff val="35000"/>
                  </a:schemeClr>
                </a:solidFill>
              </a:rPr>
              <a:t>US respondents, 5,000 UK respondents	</a:t>
            </a:r>
            <a:r>
              <a:rPr lang="en-US" sz="800" i="1" dirty="0" smtClean="0">
                <a:solidFill>
                  <a:schemeClr val="tx1">
                    <a:lumMod val="65000"/>
                    <a:lumOff val="35000"/>
                  </a:schemeClr>
                </a:solidFill>
              </a:rPr>
              <a:t>* </a:t>
            </a:r>
            <a:r>
              <a:rPr lang="en-US" sz="800" i="1" dirty="0">
                <a:solidFill>
                  <a:schemeClr val="tx1">
                    <a:lumMod val="65000"/>
                    <a:lumOff val="35000"/>
                  </a:schemeClr>
                </a:solidFill>
              </a:rPr>
              <a:t>Significantly higher than comparison group at the 95% confidence </a:t>
            </a:r>
            <a:r>
              <a:rPr lang="en-US" sz="800" i="1" dirty="0" smtClean="0">
                <a:solidFill>
                  <a:schemeClr val="tx1">
                    <a:lumMod val="65000"/>
                    <a:lumOff val="35000"/>
                  </a:schemeClr>
                </a:solidFill>
              </a:rPr>
              <a:t>level</a:t>
            </a:r>
            <a:endParaRPr lang="en-US" sz="800" i="1" dirty="0">
              <a:solidFill>
                <a:schemeClr val="tx1">
                  <a:lumMod val="65000"/>
                  <a:lumOff val="35000"/>
                </a:schemeClr>
              </a:solidFill>
            </a:endParaRPr>
          </a:p>
        </p:txBody>
      </p:sp>
      <p:sp>
        <p:nvSpPr>
          <p:cNvPr id="24" name="Title 1"/>
          <p:cNvSpPr>
            <a:spLocks noGrp="1"/>
          </p:cNvSpPr>
          <p:nvPr>
            <p:ph type="title"/>
          </p:nvPr>
        </p:nvSpPr>
        <p:spPr>
          <a:xfrm>
            <a:off x="98619" y="228600"/>
            <a:ext cx="8822502" cy="731520"/>
          </a:xfrm>
        </p:spPr>
        <p:txBody>
          <a:bodyPr anchor="t">
            <a:noAutofit/>
          </a:bodyPr>
          <a:lstStyle/>
          <a:p>
            <a:pPr algn="ctr"/>
            <a:r>
              <a:rPr lang="en-US" sz="1800" b="1" dirty="0">
                <a:solidFill>
                  <a:schemeClr val="accent1"/>
                </a:solidFill>
              </a:rPr>
              <a:t>Six out of ten consumers </a:t>
            </a:r>
            <a:r>
              <a:rPr lang="en-US" sz="1800" b="1" dirty="0" smtClean="0">
                <a:solidFill>
                  <a:schemeClr val="accent1"/>
                </a:solidFill>
              </a:rPr>
              <a:t>are concerned that </a:t>
            </a:r>
            <a:r>
              <a:rPr lang="en-US" sz="1800" b="1" dirty="0">
                <a:solidFill>
                  <a:schemeClr val="accent1"/>
                </a:solidFill>
              </a:rPr>
              <a:t>their credit card/financial information will be compromised within the next 12 months because of online data </a:t>
            </a:r>
            <a:r>
              <a:rPr lang="en-US" sz="1800" b="1" dirty="0" smtClean="0">
                <a:solidFill>
                  <a:schemeClr val="accent1"/>
                </a:solidFill>
              </a:rPr>
              <a:t>breaches; a third think it will happen in the next month.</a:t>
            </a:r>
            <a:endParaRPr lang="en-US" sz="1800" b="1" dirty="0">
              <a:solidFill>
                <a:schemeClr val="accent1"/>
              </a:solidFill>
            </a:endParaRPr>
          </a:p>
        </p:txBody>
      </p:sp>
      <p:graphicFrame>
        <p:nvGraphicFramePr>
          <p:cNvPr id="23" name="Chart 22"/>
          <p:cNvGraphicFramePr/>
          <p:nvPr>
            <p:extLst>
              <p:ext uri="{D42A27DB-BD31-4B8C-83A1-F6EECF244321}">
                <p14:modId xmlns:p14="http://schemas.microsoft.com/office/powerpoint/2010/main" val="2578394502"/>
              </p:ext>
            </p:extLst>
          </p:nvPr>
        </p:nvGraphicFramePr>
        <p:xfrm>
          <a:off x="3657600" y="2507932"/>
          <a:ext cx="310896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26" name="TextBox 25"/>
          <p:cNvSpPr txBox="1"/>
          <p:nvPr/>
        </p:nvSpPr>
        <p:spPr>
          <a:xfrm>
            <a:off x="5175886" y="3217157"/>
            <a:ext cx="1209674" cy="276999"/>
          </a:xfrm>
          <a:prstGeom prst="rect">
            <a:avLst/>
          </a:prstGeom>
          <a:noFill/>
        </p:spPr>
        <p:txBody>
          <a:bodyPr wrap="square" rtlCol="0">
            <a:spAutoFit/>
          </a:bodyPr>
          <a:lstStyle/>
          <a:p>
            <a:pPr algn="ctr"/>
            <a:r>
              <a:rPr lang="en-US" sz="1200" b="1" dirty="0">
                <a:solidFill>
                  <a:schemeClr val="bg1"/>
                </a:solidFill>
              </a:rPr>
              <a:t>Immediate</a:t>
            </a:r>
          </a:p>
        </p:txBody>
      </p:sp>
      <p:sp>
        <p:nvSpPr>
          <p:cNvPr id="27" name="TextBox 26"/>
          <p:cNvSpPr txBox="1"/>
          <p:nvPr/>
        </p:nvSpPr>
        <p:spPr>
          <a:xfrm>
            <a:off x="4556760" y="4241482"/>
            <a:ext cx="1305296" cy="276999"/>
          </a:xfrm>
          <a:prstGeom prst="rect">
            <a:avLst/>
          </a:prstGeom>
          <a:noFill/>
        </p:spPr>
        <p:txBody>
          <a:bodyPr wrap="square" rtlCol="0">
            <a:spAutoFit/>
          </a:bodyPr>
          <a:lstStyle/>
          <a:p>
            <a:pPr algn="ctr"/>
            <a:r>
              <a:rPr lang="en-US" sz="1200" b="1" dirty="0">
                <a:solidFill>
                  <a:schemeClr val="bg1"/>
                </a:solidFill>
              </a:rPr>
              <a:t>Short-term</a:t>
            </a:r>
          </a:p>
        </p:txBody>
      </p:sp>
      <p:sp>
        <p:nvSpPr>
          <p:cNvPr id="29" name="TextBox 28"/>
          <p:cNvSpPr txBox="1"/>
          <p:nvPr/>
        </p:nvSpPr>
        <p:spPr>
          <a:xfrm>
            <a:off x="3937264" y="3631882"/>
            <a:ext cx="1076696" cy="276999"/>
          </a:xfrm>
          <a:prstGeom prst="rect">
            <a:avLst/>
          </a:prstGeom>
          <a:noFill/>
        </p:spPr>
        <p:txBody>
          <a:bodyPr wrap="square" rtlCol="0">
            <a:spAutoFit/>
          </a:bodyPr>
          <a:lstStyle/>
          <a:p>
            <a:pPr algn="ctr"/>
            <a:r>
              <a:rPr lang="en-US" sz="1200" b="1" dirty="0">
                <a:solidFill>
                  <a:schemeClr val="bg1"/>
                </a:solidFill>
              </a:rPr>
              <a:t>Long-term</a:t>
            </a:r>
          </a:p>
        </p:txBody>
      </p:sp>
      <p:sp>
        <p:nvSpPr>
          <p:cNvPr id="30" name="TextBox 29"/>
          <p:cNvSpPr txBox="1"/>
          <p:nvPr/>
        </p:nvSpPr>
        <p:spPr>
          <a:xfrm>
            <a:off x="4394835" y="2878633"/>
            <a:ext cx="838200" cy="276999"/>
          </a:xfrm>
          <a:prstGeom prst="rect">
            <a:avLst/>
          </a:prstGeom>
          <a:noFill/>
        </p:spPr>
        <p:txBody>
          <a:bodyPr wrap="square" rtlCol="0">
            <a:spAutoFit/>
          </a:bodyPr>
          <a:lstStyle/>
          <a:p>
            <a:pPr algn="ctr"/>
            <a:r>
              <a:rPr lang="en-US" sz="1200" b="1" dirty="0" smtClean="0">
                <a:solidFill>
                  <a:schemeClr val="bg1"/>
                </a:solidFill>
              </a:rPr>
              <a:t>Never</a:t>
            </a:r>
            <a:endParaRPr lang="en-US" sz="1200" b="1" dirty="0">
              <a:solidFill>
                <a:schemeClr val="bg1"/>
              </a:solidFill>
            </a:endParaRPr>
          </a:p>
        </p:txBody>
      </p:sp>
      <p:graphicFrame>
        <p:nvGraphicFramePr>
          <p:cNvPr id="21" name="Chart 20"/>
          <p:cNvGraphicFramePr/>
          <p:nvPr>
            <p:extLst>
              <p:ext uri="{D42A27DB-BD31-4B8C-83A1-F6EECF244321}">
                <p14:modId xmlns:p14="http://schemas.microsoft.com/office/powerpoint/2010/main" val="2136915887"/>
              </p:ext>
            </p:extLst>
          </p:nvPr>
        </p:nvGraphicFramePr>
        <p:xfrm>
          <a:off x="7010400" y="2669186"/>
          <a:ext cx="2057400" cy="1881575"/>
        </p:xfrm>
        <a:graphic>
          <a:graphicData uri="http://schemas.openxmlformats.org/drawingml/2006/chart">
            <c:chart xmlns:c="http://schemas.openxmlformats.org/drawingml/2006/chart" xmlns:r="http://schemas.openxmlformats.org/officeDocument/2006/relationships" r:id="rId7"/>
          </a:graphicData>
        </a:graphic>
      </p:graphicFrame>
      <p:sp>
        <p:nvSpPr>
          <p:cNvPr id="22" name="TextBox 21"/>
          <p:cNvSpPr txBox="1"/>
          <p:nvPr/>
        </p:nvSpPr>
        <p:spPr>
          <a:xfrm>
            <a:off x="7184203" y="2542461"/>
            <a:ext cx="1121597" cy="246221"/>
          </a:xfrm>
          <a:prstGeom prst="rect">
            <a:avLst/>
          </a:prstGeom>
          <a:noFill/>
        </p:spPr>
        <p:txBody>
          <a:bodyPr wrap="square" rtlCol="0">
            <a:spAutoFit/>
          </a:bodyPr>
          <a:lstStyle/>
          <a:p>
            <a:pPr algn="ctr"/>
            <a:r>
              <a:rPr lang="en-US" sz="1000" b="1" dirty="0" smtClean="0"/>
              <a:t>US</a:t>
            </a:r>
            <a:endParaRPr lang="en-US" sz="1000" b="1" dirty="0"/>
          </a:p>
        </p:txBody>
      </p:sp>
      <p:graphicFrame>
        <p:nvGraphicFramePr>
          <p:cNvPr id="25" name="Chart 24"/>
          <p:cNvGraphicFramePr/>
          <p:nvPr>
            <p:extLst>
              <p:ext uri="{D42A27DB-BD31-4B8C-83A1-F6EECF244321}">
                <p14:modId xmlns:p14="http://schemas.microsoft.com/office/powerpoint/2010/main" val="1930508185"/>
              </p:ext>
            </p:extLst>
          </p:nvPr>
        </p:nvGraphicFramePr>
        <p:xfrm>
          <a:off x="7010400" y="4062025"/>
          <a:ext cx="2057400" cy="1881575"/>
        </p:xfrm>
        <a:graphic>
          <a:graphicData uri="http://schemas.openxmlformats.org/drawingml/2006/chart">
            <c:chart xmlns:c="http://schemas.openxmlformats.org/drawingml/2006/chart" xmlns:r="http://schemas.openxmlformats.org/officeDocument/2006/relationships" r:id="rId8"/>
          </a:graphicData>
        </a:graphic>
      </p:graphicFrame>
      <p:sp>
        <p:nvSpPr>
          <p:cNvPr id="31" name="TextBox 30"/>
          <p:cNvSpPr txBox="1"/>
          <p:nvPr/>
        </p:nvSpPr>
        <p:spPr>
          <a:xfrm>
            <a:off x="7184203" y="3954350"/>
            <a:ext cx="1121597" cy="246221"/>
          </a:xfrm>
          <a:prstGeom prst="rect">
            <a:avLst/>
          </a:prstGeom>
          <a:noFill/>
        </p:spPr>
        <p:txBody>
          <a:bodyPr wrap="square" rtlCol="0">
            <a:spAutoFit/>
          </a:bodyPr>
          <a:lstStyle/>
          <a:p>
            <a:pPr algn="ctr"/>
            <a:r>
              <a:rPr lang="en-US" sz="1000" b="1" dirty="0" smtClean="0"/>
              <a:t>UK</a:t>
            </a:r>
            <a:endParaRPr lang="en-US" sz="1000" b="1" dirty="0"/>
          </a:p>
        </p:txBody>
      </p:sp>
    </p:spTree>
    <p:extLst>
      <p:ext uri="{BB962C8B-B14F-4D97-AF65-F5344CB8AC3E}">
        <p14:creationId xmlns:p14="http://schemas.microsoft.com/office/powerpoint/2010/main" val="2745113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9323" y="1428750"/>
            <a:ext cx="8695973" cy="4572000"/>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29322" y="1438275"/>
            <a:ext cx="8695973" cy="523220"/>
          </a:xfrm>
          <a:prstGeom prst="rect">
            <a:avLst/>
          </a:prstGeom>
          <a:noFill/>
        </p:spPr>
        <p:txBody>
          <a:bodyPr wrap="square" rtlCol="0">
            <a:spAutoFit/>
          </a:bodyPr>
          <a:lstStyle/>
          <a:p>
            <a:pPr algn="ctr"/>
            <a:r>
              <a:rPr lang="en-US" sz="1400" b="1" i="1" dirty="0" smtClean="0"/>
              <a:t>I </a:t>
            </a:r>
            <a:r>
              <a:rPr lang="en-US" sz="1400" b="1" i="1" dirty="0"/>
              <a:t>am concerned that my credit card/financial information will </a:t>
            </a:r>
            <a:r>
              <a:rPr lang="en-US" sz="1400" b="1" i="1" dirty="0" smtClean="0"/>
              <a:t>be </a:t>
            </a:r>
          </a:p>
          <a:p>
            <a:pPr algn="ctr"/>
            <a:r>
              <a:rPr lang="en-US" sz="1400" b="1" i="1" dirty="0" smtClean="0"/>
              <a:t>compromised </a:t>
            </a:r>
            <a:r>
              <a:rPr lang="en-US" sz="1400" b="1" i="1" dirty="0"/>
              <a:t>because of online data </a:t>
            </a:r>
            <a:r>
              <a:rPr lang="en-US" sz="1400" b="1" i="1" dirty="0" smtClean="0"/>
              <a:t>breaches…</a:t>
            </a:r>
          </a:p>
        </p:txBody>
      </p:sp>
      <p:grpSp>
        <p:nvGrpSpPr>
          <p:cNvPr id="10" name="Group 9"/>
          <p:cNvGrpSpPr/>
          <p:nvPr/>
        </p:nvGrpSpPr>
        <p:grpSpPr>
          <a:xfrm>
            <a:off x="7799018" y="6338453"/>
            <a:ext cx="1126278" cy="443346"/>
            <a:chOff x="7799018" y="6338454"/>
            <a:chExt cx="1126278" cy="443346"/>
          </a:xfrm>
        </p:grpSpPr>
        <p:sp>
          <p:nvSpPr>
            <p:cNvPr id="13" name="Round Diagonal Corner Rectangle 12"/>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1812" y="6389455"/>
              <a:ext cx="920691" cy="341345"/>
            </a:xfrm>
            <a:prstGeom prst="rect">
              <a:avLst/>
            </a:prstGeom>
          </p:spPr>
        </p:pic>
      </p:gr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t="45517" b="46049"/>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sp>
        <p:nvSpPr>
          <p:cNvPr id="16" name="Round Diagonal Corner Rectangle 15"/>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17" name="Group 16"/>
          <p:cNvGrpSpPr/>
          <p:nvPr/>
        </p:nvGrpSpPr>
        <p:grpSpPr>
          <a:xfrm>
            <a:off x="227877" y="6338452"/>
            <a:ext cx="2738862" cy="443345"/>
            <a:chOff x="227877" y="6339437"/>
            <a:chExt cx="2738862" cy="443345"/>
          </a:xfrm>
        </p:grpSpPr>
        <p:sp>
          <p:nvSpPr>
            <p:cNvPr id="18" name="Round Diagonal Corner Rectangle 17"/>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sp>
        <p:nvSpPr>
          <p:cNvPr id="20" name="Slide Number Placeholder 8"/>
          <p:cNvSpPr txBox="1">
            <a:spLocks/>
          </p:cNvSpPr>
          <p:nvPr/>
        </p:nvSpPr>
        <p:spPr>
          <a:xfrm>
            <a:off x="3048000" y="6338453"/>
            <a:ext cx="380999" cy="42033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2856160-42D5-46FF-A81A-071144C22E9C}" type="slidenum">
              <a:rPr lang="en-US" smtClean="0">
                <a:solidFill>
                  <a:schemeClr val="bg1"/>
                </a:solidFill>
              </a:rPr>
              <a:pPr algn="ctr"/>
              <a:t>25</a:t>
            </a:fld>
            <a:endParaRPr lang="en-US" dirty="0">
              <a:solidFill>
                <a:schemeClr val="bg1"/>
              </a:solidFill>
            </a:endParaRPr>
          </a:p>
        </p:txBody>
      </p:sp>
      <p:sp>
        <p:nvSpPr>
          <p:cNvPr id="28" name="Rectangle 27"/>
          <p:cNvSpPr/>
          <p:nvPr/>
        </p:nvSpPr>
        <p:spPr>
          <a:xfrm>
            <a:off x="197062" y="5986046"/>
            <a:ext cx="8870737" cy="338554"/>
          </a:xfrm>
          <a:prstGeom prst="rect">
            <a:avLst/>
          </a:prstGeom>
        </p:spPr>
        <p:txBody>
          <a:bodyPr wrap="square" anchor="b">
            <a:spAutoFit/>
          </a:bodyPr>
          <a:lstStyle/>
          <a:p>
            <a:pPr lvl="0"/>
            <a:r>
              <a:rPr lang="en-US" sz="800" i="1" dirty="0" smtClean="0">
                <a:solidFill>
                  <a:schemeClr val="tx1">
                    <a:lumMod val="65000"/>
                    <a:lumOff val="35000"/>
                  </a:schemeClr>
                </a:solidFill>
              </a:rPr>
              <a:t>Q7: I </a:t>
            </a:r>
            <a:r>
              <a:rPr lang="en-US" sz="800" i="1" dirty="0">
                <a:solidFill>
                  <a:schemeClr val="tx1">
                    <a:lumMod val="65000"/>
                    <a:lumOff val="35000"/>
                  </a:schemeClr>
                </a:solidFill>
              </a:rPr>
              <a:t>am concerned that my credit card/financial information will be compromised because of online data breaches</a:t>
            </a:r>
            <a:r>
              <a:rPr lang="en-US" sz="800" i="1" dirty="0" smtClean="0">
                <a:solidFill>
                  <a:schemeClr val="tx1">
                    <a:lumMod val="65000"/>
                    <a:lumOff val="35000"/>
                  </a:schemeClr>
                </a:solidFill>
              </a:rPr>
              <a:t>:</a:t>
            </a:r>
          </a:p>
          <a:p>
            <a:r>
              <a:rPr lang="en-US" sz="800" i="1" dirty="0" smtClean="0">
                <a:solidFill>
                  <a:schemeClr val="tx1">
                    <a:lumMod val="65000"/>
                    <a:lumOff val="35000"/>
                  </a:schemeClr>
                </a:solidFill>
              </a:rPr>
              <a:t>Bases: 10,000 qualified respondents</a:t>
            </a:r>
            <a:endParaRPr lang="en-US" sz="800" i="1" dirty="0">
              <a:solidFill>
                <a:schemeClr val="tx1">
                  <a:lumMod val="65000"/>
                  <a:lumOff val="35000"/>
                </a:schemeClr>
              </a:solidFill>
            </a:endParaRPr>
          </a:p>
        </p:txBody>
      </p:sp>
      <p:sp>
        <p:nvSpPr>
          <p:cNvPr id="24" name="Title 1"/>
          <p:cNvSpPr>
            <a:spLocks noGrp="1"/>
          </p:cNvSpPr>
          <p:nvPr>
            <p:ph type="title"/>
          </p:nvPr>
        </p:nvSpPr>
        <p:spPr>
          <a:xfrm>
            <a:off x="98619" y="228600"/>
            <a:ext cx="8822502" cy="731520"/>
          </a:xfrm>
        </p:spPr>
        <p:txBody>
          <a:bodyPr anchor="t">
            <a:noAutofit/>
          </a:bodyPr>
          <a:lstStyle/>
          <a:p>
            <a:pPr algn="ctr"/>
            <a:r>
              <a:rPr lang="en-US" sz="1800" b="1" dirty="0" smtClean="0">
                <a:solidFill>
                  <a:schemeClr val="accent1"/>
                </a:solidFill>
              </a:rPr>
              <a:t>Those with immediate concerns of online data breaches are most likely to be women, parents, and of the older generations. Those that manage their investments and healthcare online are also more concerned compared to those that use the internet for online banking and shopping.</a:t>
            </a:r>
            <a:endParaRPr lang="en-US" sz="1800" b="1" dirty="0">
              <a:solidFill>
                <a:schemeClr val="accent1"/>
              </a:solidFill>
            </a:endParaRPr>
          </a:p>
        </p:txBody>
      </p:sp>
      <p:graphicFrame>
        <p:nvGraphicFramePr>
          <p:cNvPr id="74" name="Chart 73"/>
          <p:cNvGraphicFramePr/>
          <p:nvPr>
            <p:extLst>
              <p:ext uri="{D42A27DB-BD31-4B8C-83A1-F6EECF244321}">
                <p14:modId xmlns:p14="http://schemas.microsoft.com/office/powerpoint/2010/main" val="1252761737"/>
              </p:ext>
            </p:extLst>
          </p:nvPr>
        </p:nvGraphicFramePr>
        <p:xfrm>
          <a:off x="2667000" y="2752010"/>
          <a:ext cx="5686796" cy="3291840"/>
        </p:xfrm>
        <a:graphic>
          <a:graphicData uri="http://schemas.openxmlformats.org/drawingml/2006/chart">
            <c:chart xmlns:c="http://schemas.openxmlformats.org/drawingml/2006/chart" xmlns:r="http://schemas.openxmlformats.org/officeDocument/2006/relationships" r:id="rId5"/>
          </a:graphicData>
        </a:graphic>
      </p:graphicFrame>
      <p:sp>
        <p:nvSpPr>
          <p:cNvPr id="75" name="TextBox 74"/>
          <p:cNvSpPr txBox="1"/>
          <p:nvPr/>
        </p:nvSpPr>
        <p:spPr>
          <a:xfrm>
            <a:off x="5584003" y="2988706"/>
            <a:ext cx="1121597" cy="246221"/>
          </a:xfrm>
          <a:prstGeom prst="rect">
            <a:avLst/>
          </a:prstGeom>
          <a:noFill/>
        </p:spPr>
        <p:txBody>
          <a:bodyPr wrap="square" rtlCol="0">
            <a:spAutoFit/>
          </a:bodyPr>
          <a:lstStyle/>
          <a:p>
            <a:pPr algn="ctr"/>
            <a:r>
              <a:rPr lang="en-US" sz="1000" b="1" dirty="0" smtClean="0">
                <a:solidFill>
                  <a:schemeClr val="bg1"/>
                </a:solidFill>
              </a:rPr>
              <a:t>Yes</a:t>
            </a:r>
            <a:endParaRPr lang="en-US" sz="1000" b="1" dirty="0">
              <a:solidFill>
                <a:schemeClr val="bg1"/>
              </a:solidFill>
            </a:endParaRPr>
          </a:p>
        </p:txBody>
      </p:sp>
      <p:sp>
        <p:nvSpPr>
          <p:cNvPr id="76" name="TextBox 75"/>
          <p:cNvSpPr txBox="1"/>
          <p:nvPr/>
        </p:nvSpPr>
        <p:spPr>
          <a:xfrm>
            <a:off x="5507803" y="3296531"/>
            <a:ext cx="1121597" cy="246221"/>
          </a:xfrm>
          <a:prstGeom prst="rect">
            <a:avLst/>
          </a:prstGeom>
          <a:noFill/>
        </p:spPr>
        <p:txBody>
          <a:bodyPr wrap="square" rtlCol="0">
            <a:spAutoFit/>
          </a:bodyPr>
          <a:lstStyle/>
          <a:p>
            <a:pPr algn="ctr"/>
            <a:r>
              <a:rPr lang="en-US" sz="1000" b="1" dirty="0" smtClean="0">
                <a:solidFill>
                  <a:schemeClr val="bg1"/>
                </a:solidFill>
              </a:rPr>
              <a:t>No</a:t>
            </a:r>
            <a:endParaRPr lang="en-US" sz="1000" b="1" dirty="0">
              <a:solidFill>
                <a:schemeClr val="bg1"/>
              </a:solidFill>
            </a:endParaRPr>
          </a:p>
        </p:txBody>
      </p:sp>
      <p:sp>
        <p:nvSpPr>
          <p:cNvPr id="77" name="Rectangle 76"/>
          <p:cNvSpPr/>
          <p:nvPr/>
        </p:nvSpPr>
        <p:spPr>
          <a:xfrm>
            <a:off x="5219138" y="2912017"/>
            <a:ext cx="1508760" cy="7315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5219139" y="4402455"/>
            <a:ext cx="1123949" cy="7406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933950" y="2114551"/>
            <a:ext cx="1981200" cy="677108"/>
          </a:xfrm>
          <a:prstGeom prst="rect">
            <a:avLst/>
          </a:prstGeom>
          <a:noFill/>
        </p:spPr>
        <p:txBody>
          <a:bodyPr wrap="square" rtlCol="0">
            <a:spAutoFit/>
          </a:bodyPr>
          <a:lstStyle/>
          <a:p>
            <a:pPr algn="ctr"/>
            <a:r>
              <a:rPr lang="en-US" sz="1000" b="1" dirty="0" smtClean="0"/>
              <a:t>Parent of Child</a:t>
            </a:r>
          </a:p>
          <a:p>
            <a:pPr algn="ctr"/>
            <a:r>
              <a:rPr lang="en-US" sz="700" dirty="0" smtClean="0"/>
              <a:t>Parents are more suspicious of an immediate compromise whereas those not parents of children think they will most likely happen later, within the next 3-5 years.</a:t>
            </a:r>
            <a:endParaRPr lang="en-US" sz="700" dirty="0"/>
          </a:p>
        </p:txBody>
      </p:sp>
      <p:graphicFrame>
        <p:nvGraphicFramePr>
          <p:cNvPr id="80" name="Chart 79"/>
          <p:cNvGraphicFramePr/>
          <p:nvPr>
            <p:extLst>
              <p:ext uri="{D42A27DB-BD31-4B8C-83A1-F6EECF244321}">
                <p14:modId xmlns:p14="http://schemas.microsoft.com/office/powerpoint/2010/main" val="600270224"/>
              </p:ext>
            </p:extLst>
          </p:nvPr>
        </p:nvGraphicFramePr>
        <p:xfrm>
          <a:off x="637804" y="2749869"/>
          <a:ext cx="5686796" cy="3291840"/>
        </p:xfrm>
        <a:graphic>
          <a:graphicData uri="http://schemas.openxmlformats.org/drawingml/2006/chart">
            <c:chart xmlns:c="http://schemas.openxmlformats.org/drawingml/2006/chart" xmlns:r="http://schemas.openxmlformats.org/officeDocument/2006/relationships" r:id="rId6"/>
          </a:graphicData>
        </a:graphic>
      </p:graphicFrame>
      <p:sp>
        <p:nvSpPr>
          <p:cNvPr id="81" name="TextBox 80"/>
          <p:cNvSpPr txBox="1"/>
          <p:nvPr/>
        </p:nvSpPr>
        <p:spPr>
          <a:xfrm>
            <a:off x="3431184" y="2996090"/>
            <a:ext cx="1121597" cy="246221"/>
          </a:xfrm>
          <a:prstGeom prst="rect">
            <a:avLst/>
          </a:prstGeom>
          <a:noFill/>
        </p:spPr>
        <p:txBody>
          <a:bodyPr wrap="square" rtlCol="0">
            <a:spAutoFit/>
          </a:bodyPr>
          <a:lstStyle/>
          <a:p>
            <a:pPr algn="ctr"/>
            <a:r>
              <a:rPr lang="en-US" sz="1000" b="1" dirty="0" smtClean="0">
                <a:solidFill>
                  <a:schemeClr val="bg1"/>
                </a:solidFill>
              </a:rPr>
              <a:t>Male</a:t>
            </a:r>
            <a:endParaRPr lang="en-US" sz="1000" b="1" dirty="0">
              <a:solidFill>
                <a:schemeClr val="bg1"/>
              </a:solidFill>
            </a:endParaRPr>
          </a:p>
        </p:txBody>
      </p:sp>
      <p:sp>
        <p:nvSpPr>
          <p:cNvPr id="82" name="TextBox 81"/>
          <p:cNvSpPr txBox="1"/>
          <p:nvPr/>
        </p:nvSpPr>
        <p:spPr>
          <a:xfrm>
            <a:off x="3430982" y="3283269"/>
            <a:ext cx="1121597" cy="246221"/>
          </a:xfrm>
          <a:prstGeom prst="rect">
            <a:avLst/>
          </a:prstGeom>
          <a:noFill/>
        </p:spPr>
        <p:txBody>
          <a:bodyPr wrap="square" rtlCol="0">
            <a:spAutoFit/>
          </a:bodyPr>
          <a:lstStyle/>
          <a:p>
            <a:pPr algn="ctr"/>
            <a:r>
              <a:rPr lang="en-US" sz="1000" b="1" dirty="0" smtClean="0">
                <a:solidFill>
                  <a:schemeClr val="bg1"/>
                </a:solidFill>
              </a:rPr>
              <a:t>Female</a:t>
            </a:r>
            <a:endParaRPr lang="en-US" sz="1000" b="1" dirty="0">
              <a:solidFill>
                <a:schemeClr val="bg1"/>
              </a:solidFill>
            </a:endParaRPr>
          </a:p>
        </p:txBody>
      </p:sp>
      <p:sp>
        <p:nvSpPr>
          <p:cNvPr id="83" name="Rectangle 82"/>
          <p:cNvSpPr/>
          <p:nvPr/>
        </p:nvSpPr>
        <p:spPr>
          <a:xfrm>
            <a:off x="3184727" y="2912017"/>
            <a:ext cx="1549029" cy="7406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3114675" y="2114551"/>
            <a:ext cx="1549029" cy="569387"/>
          </a:xfrm>
          <a:prstGeom prst="rect">
            <a:avLst/>
          </a:prstGeom>
          <a:noFill/>
        </p:spPr>
        <p:txBody>
          <a:bodyPr wrap="square" rtlCol="0">
            <a:spAutoFit/>
          </a:bodyPr>
          <a:lstStyle/>
          <a:p>
            <a:pPr algn="ctr"/>
            <a:r>
              <a:rPr lang="en-US" sz="1000" b="1" dirty="0" smtClean="0"/>
              <a:t>Gender</a:t>
            </a:r>
          </a:p>
          <a:p>
            <a:pPr algn="ctr"/>
            <a:r>
              <a:rPr lang="en-US" sz="700" dirty="0" smtClean="0"/>
              <a:t>Women are more likely than men to think a compromise will happen within the month.</a:t>
            </a:r>
            <a:endParaRPr lang="en-US" sz="700" dirty="0"/>
          </a:p>
        </p:txBody>
      </p:sp>
      <p:graphicFrame>
        <p:nvGraphicFramePr>
          <p:cNvPr id="85" name="Chart 84"/>
          <p:cNvGraphicFramePr/>
          <p:nvPr>
            <p:extLst>
              <p:ext uri="{D42A27DB-BD31-4B8C-83A1-F6EECF244321}">
                <p14:modId xmlns:p14="http://schemas.microsoft.com/office/powerpoint/2010/main" val="1253989929"/>
              </p:ext>
            </p:extLst>
          </p:nvPr>
        </p:nvGraphicFramePr>
        <p:xfrm>
          <a:off x="-1295400" y="2749869"/>
          <a:ext cx="5686796" cy="3291840"/>
        </p:xfrm>
        <a:graphic>
          <a:graphicData uri="http://schemas.openxmlformats.org/drawingml/2006/chart">
            <c:chart xmlns:c="http://schemas.openxmlformats.org/drawingml/2006/chart" xmlns:r="http://schemas.openxmlformats.org/officeDocument/2006/relationships" r:id="rId7"/>
          </a:graphicData>
        </a:graphic>
      </p:graphicFrame>
      <p:sp>
        <p:nvSpPr>
          <p:cNvPr id="86" name="TextBox 85"/>
          <p:cNvSpPr txBox="1"/>
          <p:nvPr/>
        </p:nvSpPr>
        <p:spPr>
          <a:xfrm>
            <a:off x="1367369" y="2943596"/>
            <a:ext cx="1121597" cy="215444"/>
          </a:xfrm>
          <a:prstGeom prst="rect">
            <a:avLst/>
          </a:prstGeom>
          <a:noFill/>
        </p:spPr>
        <p:txBody>
          <a:bodyPr wrap="square" rtlCol="0">
            <a:spAutoFit/>
          </a:bodyPr>
          <a:lstStyle/>
          <a:p>
            <a:pPr algn="ctr"/>
            <a:r>
              <a:rPr lang="en-US" sz="800" b="1" dirty="0" smtClean="0">
                <a:solidFill>
                  <a:schemeClr val="bg1"/>
                </a:solidFill>
              </a:rPr>
              <a:t>Baby Boomer</a:t>
            </a:r>
            <a:endParaRPr lang="en-US" sz="800" b="1" dirty="0">
              <a:solidFill>
                <a:schemeClr val="bg1"/>
              </a:solidFill>
            </a:endParaRPr>
          </a:p>
        </p:txBody>
      </p:sp>
      <p:sp>
        <p:nvSpPr>
          <p:cNvPr id="87" name="TextBox 86"/>
          <p:cNvSpPr txBox="1"/>
          <p:nvPr/>
        </p:nvSpPr>
        <p:spPr>
          <a:xfrm>
            <a:off x="1585622" y="3162267"/>
            <a:ext cx="1121597" cy="215444"/>
          </a:xfrm>
          <a:prstGeom prst="rect">
            <a:avLst/>
          </a:prstGeom>
          <a:noFill/>
        </p:spPr>
        <p:txBody>
          <a:bodyPr wrap="square" rtlCol="0">
            <a:spAutoFit/>
          </a:bodyPr>
          <a:lstStyle/>
          <a:p>
            <a:pPr algn="ctr"/>
            <a:r>
              <a:rPr lang="en-US" sz="800" b="1" dirty="0" smtClean="0">
                <a:solidFill>
                  <a:schemeClr val="bg1"/>
                </a:solidFill>
              </a:rPr>
              <a:t>Gen X</a:t>
            </a:r>
            <a:endParaRPr lang="en-US" sz="800" b="1" dirty="0">
              <a:solidFill>
                <a:schemeClr val="bg1"/>
              </a:solidFill>
            </a:endParaRPr>
          </a:p>
        </p:txBody>
      </p:sp>
      <p:sp>
        <p:nvSpPr>
          <p:cNvPr id="88" name="TextBox 87"/>
          <p:cNvSpPr txBox="1"/>
          <p:nvPr/>
        </p:nvSpPr>
        <p:spPr>
          <a:xfrm>
            <a:off x="1457328" y="3379797"/>
            <a:ext cx="1121597" cy="215444"/>
          </a:xfrm>
          <a:prstGeom prst="rect">
            <a:avLst/>
          </a:prstGeom>
          <a:noFill/>
        </p:spPr>
        <p:txBody>
          <a:bodyPr wrap="square" rtlCol="0">
            <a:spAutoFit/>
          </a:bodyPr>
          <a:lstStyle/>
          <a:p>
            <a:pPr algn="ctr"/>
            <a:r>
              <a:rPr lang="en-US" sz="800" b="1" dirty="0" smtClean="0">
                <a:solidFill>
                  <a:schemeClr val="bg1"/>
                </a:solidFill>
              </a:rPr>
              <a:t>Millennial</a:t>
            </a:r>
            <a:endParaRPr lang="en-US" sz="800" b="1" dirty="0">
              <a:solidFill>
                <a:schemeClr val="bg1"/>
              </a:solidFill>
            </a:endParaRPr>
          </a:p>
        </p:txBody>
      </p:sp>
      <p:sp>
        <p:nvSpPr>
          <p:cNvPr id="89" name="TextBox 88"/>
          <p:cNvSpPr txBox="1"/>
          <p:nvPr/>
        </p:nvSpPr>
        <p:spPr>
          <a:xfrm>
            <a:off x="990600" y="2114551"/>
            <a:ext cx="1790700" cy="677108"/>
          </a:xfrm>
          <a:prstGeom prst="rect">
            <a:avLst/>
          </a:prstGeom>
          <a:noFill/>
        </p:spPr>
        <p:txBody>
          <a:bodyPr wrap="square" rtlCol="0">
            <a:spAutoFit/>
          </a:bodyPr>
          <a:lstStyle/>
          <a:p>
            <a:pPr algn="ctr"/>
            <a:r>
              <a:rPr lang="en-US" sz="1000" b="1" dirty="0" smtClean="0"/>
              <a:t>Age</a:t>
            </a:r>
          </a:p>
          <a:p>
            <a:pPr algn="ctr"/>
            <a:r>
              <a:rPr lang="en-US" sz="700" dirty="0" smtClean="0"/>
              <a:t>Baby Boomers are most likely to think they will be compromised within the next 6-12 months while Millennials think a compromise will never happen.</a:t>
            </a:r>
            <a:endParaRPr lang="en-US" sz="700" dirty="0"/>
          </a:p>
        </p:txBody>
      </p:sp>
      <p:sp>
        <p:nvSpPr>
          <p:cNvPr id="90" name="Rectangle 89"/>
          <p:cNvSpPr/>
          <p:nvPr/>
        </p:nvSpPr>
        <p:spPr>
          <a:xfrm>
            <a:off x="1254409" y="5146675"/>
            <a:ext cx="1069691" cy="7315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1255131" y="3659412"/>
            <a:ext cx="1526169" cy="7315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7010400" y="2114550"/>
            <a:ext cx="1686295" cy="677108"/>
          </a:xfrm>
          <a:prstGeom prst="rect">
            <a:avLst/>
          </a:prstGeom>
          <a:noFill/>
        </p:spPr>
        <p:txBody>
          <a:bodyPr wrap="square" rtlCol="0">
            <a:spAutoFit/>
          </a:bodyPr>
          <a:lstStyle/>
          <a:p>
            <a:pPr algn="ctr"/>
            <a:r>
              <a:rPr lang="en-US" sz="1000" b="1" dirty="0" smtClean="0"/>
              <a:t>Internet Use</a:t>
            </a:r>
          </a:p>
          <a:p>
            <a:pPr algn="ctr"/>
            <a:r>
              <a:rPr lang="en-US" sz="700" dirty="0" smtClean="0"/>
              <a:t>Online bankers and shoppers are most trusting of internet security thinking a compromise will happen either in the next 3-5 years or never.</a:t>
            </a:r>
            <a:endParaRPr lang="en-US" sz="700" dirty="0"/>
          </a:p>
        </p:txBody>
      </p:sp>
      <p:graphicFrame>
        <p:nvGraphicFramePr>
          <p:cNvPr id="94" name="Chart 93"/>
          <p:cNvGraphicFramePr/>
          <p:nvPr>
            <p:extLst>
              <p:ext uri="{D42A27DB-BD31-4B8C-83A1-F6EECF244321}">
                <p14:modId xmlns:p14="http://schemas.microsoft.com/office/powerpoint/2010/main" val="4044008801"/>
              </p:ext>
            </p:extLst>
          </p:nvPr>
        </p:nvGraphicFramePr>
        <p:xfrm>
          <a:off x="4370832" y="2756535"/>
          <a:ext cx="5687568" cy="3291840"/>
        </p:xfrm>
        <a:graphic>
          <a:graphicData uri="http://schemas.openxmlformats.org/drawingml/2006/chart">
            <c:chart xmlns:c="http://schemas.openxmlformats.org/drawingml/2006/chart" xmlns:r="http://schemas.openxmlformats.org/officeDocument/2006/relationships" r:id="rId8"/>
          </a:graphicData>
        </a:graphic>
      </p:graphicFrame>
      <p:sp>
        <p:nvSpPr>
          <p:cNvPr id="95" name="TextBox 94"/>
          <p:cNvSpPr txBox="1"/>
          <p:nvPr/>
        </p:nvSpPr>
        <p:spPr>
          <a:xfrm>
            <a:off x="7166958" y="2943271"/>
            <a:ext cx="1441805" cy="200055"/>
          </a:xfrm>
          <a:prstGeom prst="rect">
            <a:avLst/>
          </a:prstGeom>
          <a:noFill/>
        </p:spPr>
        <p:txBody>
          <a:bodyPr wrap="square" rtlCol="0">
            <a:spAutoFit/>
          </a:bodyPr>
          <a:lstStyle/>
          <a:p>
            <a:r>
              <a:rPr lang="en-US" sz="700" b="1" dirty="0">
                <a:solidFill>
                  <a:schemeClr val="bg1"/>
                </a:solidFill>
              </a:rPr>
              <a:t> Online Shopping</a:t>
            </a:r>
          </a:p>
        </p:txBody>
      </p:sp>
      <p:sp>
        <p:nvSpPr>
          <p:cNvPr id="96" name="TextBox 95"/>
          <p:cNvSpPr txBox="1"/>
          <p:nvPr/>
        </p:nvSpPr>
        <p:spPr>
          <a:xfrm>
            <a:off x="7166957" y="3102021"/>
            <a:ext cx="1441805" cy="200055"/>
          </a:xfrm>
          <a:prstGeom prst="rect">
            <a:avLst/>
          </a:prstGeom>
          <a:noFill/>
        </p:spPr>
        <p:txBody>
          <a:bodyPr wrap="square" rtlCol="0">
            <a:spAutoFit/>
          </a:bodyPr>
          <a:lstStyle/>
          <a:p>
            <a:r>
              <a:rPr lang="en-US" sz="700" b="1" dirty="0">
                <a:solidFill>
                  <a:schemeClr val="bg1"/>
                </a:solidFill>
              </a:rPr>
              <a:t> Online Banking</a:t>
            </a:r>
          </a:p>
        </p:txBody>
      </p:sp>
      <p:sp>
        <p:nvSpPr>
          <p:cNvPr id="97" name="TextBox 96"/>
          <p:cNvSpPr txBox="1"/>
          <p:nvPr/>
        </p:nvSpPr>
        <p:spPr>
          <a:xfrm>
            <a:off x="7166959" y="3266011"/>
            <a:ext cx="1441805" cy="200055"/>
          </a:xfrm>
          <a:prstGeom prst="rect">
            <a:avLst/>
          </a:prstGeom>
          <a:noFill/>
        </p:spPr>
        <p:txBody>
          <a:bodyPr wrap="square" rtlCol="0">
            <a:spAutoFit/>
          </a:bodyPr>
          <a:lstStyle/>
          <a:p>
            <a:r>
              <a:rPr lang="en-US" sz="700" b="1" dirty="0">
                <a:solidFill>
                  <a:schemeClr val="bg1"/>
                </a:solidFill>
              </a:rPr>
              <a:t> Managing Investments</a:t>
            </a:r>
          </a:p>
        </p:txBody>
      </p:sp>
      <p:sp>
        <p:nvSpPr>
          <p:cNvPr id="98" name="TextBox 97"/>
          <p:cNvSpPr txBox="1"/>
          <p:nvPr/>
        </p:nvSpPr>
        <p:spPr>
          <a:xfrm>
            <a:off x="7166958" y="3431111"/>
            <a:ext cx="1441805" cy="200055"/>
          </a:xfrm>
          <a:prstGeom prst="rect">
            <a:avLst/>
          </a:prstGeom>
          <a:noFill/>
        </p:spPr>
        <p:txBody>
          <a:bodyPr wrap="square" rtlCol="0">
            <a:spAutoFit/>
          </a:bodyPr>
          <a:lstStyle/>
          <a:p>
            <a:r>
              <a:rPr lang="en-US" sz="700" b="1" dirty="0">
                <a:solidFill>
                  <a:schemeClr val="bg1"/>
                </a:solidFill>
              </a:rPr>
              <a:t> Managing Healthcare</a:t>
            </a:r>
          </a:p>
        </p:txBody>
      </p:sp>
      <p:sp>
        <p:nvSpPr>
          <p:cNvPr id="99" name="Rectangle 98"/>
          <p:cNvSpPr/>
          <p:nvPr/>
        </p:nvSpPr>
        <p:spPr>
          <a:xfrm>
            <a:off x="7170849" y="3111816"/>
            <a:ext cx="1341651" cy="1828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7170849" y="4025172"/>
            <a:ext cx="1504703" cy="1828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7170850" y="4404781"/>
            <a:ext cx="1091482" cy="7315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7170850" y="5162652"/>
            <a:ext cx="943904" cy="7315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9291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95400" y="1447800"/>
            <a:ext cx="6248400" cy="4191000"/>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905000" y="1597223"/>
            <a:ext cx="5181600" cy="523220"/>
          </a:xfrm>
          <a:prstGeom prst="rect">
            <a:avLst/>
          </a:prstGeom>
          <a:noFill/>
        </p:spPr>
        <p:txBody>
          <a:bodyPr wrap="square" rtlCol="0">
            <a:spAutoFit/>
          </a:bodyPr>
          <a:lstStyle/>
          <a:p>
            <a:pPr algn="ctr"/>
            <a:r>
              <a:rPr lang="en-US" sz="1400" b="1" i="1" dirty="0" smtClean="0"/>
              <a:t>Policies </a:t>
            </a:r>
            <a:r>
              <a:rPr lang="en-US" sz="1400" b="1" i="1" dirty="0"/>
              <a:t>for Internet security for consumer protection should be set </a:t>
            </a:r>
            <a:r>
              <a:rPr lang="en-US" sz="1400" b="1" i="1" dirty="0" smtClean="0"/>
              <a:t>by…</a:t>
            </a:r>
            <a:endParaRPr lang="en-US" sz="1400" b="1" i="1" dirty="0"/>
          </a:p>
        </p:txBody>
      </p:sp>
      <p:graphicFrame>
        <p:nvGraphicFramePr>
          <p:cNvPr id="7" name="Chart 6"/>
          <p:cNvGraphicFramePr/>
          <p:nvPr>
            <p:extLst>
              <p:ext uri="{D42A27DB-BD31-4B8C-83A1-F6EECF244321}">
                <p14:modId xmlns:p14="http://schemas.microsoft.com/office/powerpoint/2010/main" val="2166710083"/>
              </p:ext>
            </p:extLst>
          </p:nvPr>
        </p:nvGraphicFramePr>
        <p:xfrm>
          <a:off x="1219200" y="2133600"/>
          <a:ext cx="5260692" cy="3352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7799018" y="6338453"/>
            <a:ext cx="1126278" cy="443346"/>
            <a:chOff x="7799018" y="6338454"/>
            <a:chExt cx="1126278" cy="443346"/>
          </a:xfrm>
        </p:grpSpPr>
        <p:sp>
          <p:nvSpPr>
            <p:cNvPr id="13" name="Round Diagonal Corner Rectangle 12"/>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1812" y="6389455"/>
              <a:ext cx="920691" cy="341345"/>
            </a:xfrm>
            <a:prstGeom prst="rect">
              <a:avLst/>
            </a:prstGeom>
          </p:spPr>
        </p:pic>
      </p:gr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t="45517" b="46049"/>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sp>
        <p:nvSpPr>
          <p:cNvPr id="16" name="Round Diagonal Corner Rectangle 15"/>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17" name="Group 16"/>
          <p:cNvGrpSpPr/>
          <p:nvPr/>
        </p:nvGrpSpPr>
        <p:grpSpPr>
          <a:xfrm>
            <a:off x="227877" y="6338452"/>
            <a:ext cx="2738862" cy="443345"/>
            <a:chOff x="227877" y="6339437"/>
            <a:chExt cx="2738862" cy="443345"/>
          </a:xfrm>
        </p:grpSpPr>
        <p:sp>
          <p:nvSpPr>
            <p:cNvPr id="18" name="Round Diagonal Corner Rectangle 17"/>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sp>
        <p:nvSpPr>
          <p:cNvPr id="20" name="Slide Number Placeholder 8"/>
          <p:cNvSpPr txBox="1">
            <a:spLocks/>
          </p:cNvSpPr>
          <p:nvPr/>
        </p:nvSpPr>
        <p:spPr>
          <a:xfrm>
            <a:off x="3048000" y="6338453"/>
            <a:ext cx="380999" cy="42033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2856160-42D5-46FF-A81A-071144C22E9C}" type="slidenum">
              <a:rPr lang="en-US" smtClean="0">
                <a:solidFill>
                  <a:schemeClr val="bg1"/>
                </a:solidFill>
              </a:rPr>
              <a:pPr algn="ctr"/>
              <a:t>26</a:t>
            </a:fld>
            <a:endParaRPr lang="en-US" dirty="0">
              <a:solidFill>
                <a:schemeClr val="bg1"/>
              </a:solidFill>
            </a:endParaRPr>
          </a:p>
        </p:txBody>
      </p:sp>
      <p:sp>
        <p:nvSpPr>
          <p:cNvPr id="28" name="Rectangle 27"/>
          <p:cNvSpPr/>
          <p:nvPr/>
        </p:nvSpPr>
        <p:spPr>
          <a:xfrm>
            <a:off x="197062" y="5986046"/>
            <a:ext cx="8870737" cy="338554"/>
          </a:xfrm>
          <a:prstGeom prst="rect">
            <a:avLst/>
          </a:prstGeom>
        </p:spPr>
        <p:txBody>
          <a:bodyPr wrap="square" anchor="b">
            <a:spAutoFit/>
          </a:bodyPr>
          <a:lstStyle/>
          <a:p>
            <a:pPr lvl="0"/>
            <a:r>
              <a:rPr lang="en-US" sz="800" i="1" dirty="0" smtClean="0">
                <a:solidFill>
                  <a:schemeClr val="tx1">
                    <a:lumMod val="65000"/>
                    <a:lumOff val="35000"/>
                  </a:schemeClr>
                </a:solidFill>
              </a:rPr>
              <a:t>Q8: Policies </a:t>
            </a:r>
            <a:r>
              <a:rPr lang="en-US" sz="800" i="1" dirty="0">
                <a:solidFill>
                  <a:schemeClr val="tx1">
                    <a:lumMod val="65000"/>
                    <a:lumOff val="35000"/>
                  </a:schemeClr>
                </a:solidFill>
              </a:rPr>
              <a:t>for Internet security for consumer protection should be set by</a:t>
            </a:r>
            <a:r>
              <a:rPr lang="en-US" sz="800" i="1" dirty="0" smtClean="0">
                <a:solidFill>
                  <a:schemeClr val="tx1">
                    <a:lumMod val="65000"/>
                    <a:lumOff val="35000"/>
                  </a:schemeClr>
                </a:solidFill>
              </a:rPr>
              <a:t>:</a:t>
            </a:r>
          </a:p>
          <a:p>
            <a:pPr lvl="0"/>
            <a:r>
              <a:rPr lang="en-US" sz="800" i="1" dirty="0" smtClean="0">
                <a:solidFill>
                  <a:schemeClr val="tx1">
                    <a:lumMod val="65000"/>
                    <a:lumOff val="35000"/>
                  </a:schemeClr>
                </a:solidFill>
              </a:rPr>
              <a:t>Bases: 10,000 qualified respondents</a:t>
            </a:r>
            <a:endParaRPr lang="en-US" sz="800" i="1" dirty="0">
              <a:solidFill>
                <a:schemeClr val="tx1">
                  <a:lumMod val="65000"/>
                  <a:lumOff val="35000"/>
                </a:schemeClr>
              </a:solidFill>
            </a:endParaRPr>
          </a:p>
        </p:txBody>
      </p:sp>
      <p:sp>
        <p:nvSpPr>
          <p:cNvPr id="24" name="Title 1"/>
          <p:cNvSpPr>
            <a:spLocks noGrp="1"/>
          </p:cNvSpPr>
          <p:nvPr>
            <p:ph type="title"/>
          </p:nvPr>
        </p:nvSpPr>
        <p:spPr>
          <a:xfrm>
            <a:off x="98619" y="228600"/>
            <a:ext cx="8822502" cy="731520"/>
          </a:xfrm>
        </p:spPr>
        <p:txBody>
          <a:bodyPr anchor="t">
            <a:noAutofit/>
          </a:bodyPr>
          <a:lstStyle/>
          <a:p>
            <a:pPr algn="ctr"/>
            <a:r>
              <a:rPr lang="en-US" sz="1800" b="1" dirty="0">
                <a:solidFill>
                  <a:schemeClr val="accent1"/>
                </a:solidFill>
              </a:rPr>
              <a:t>Consumers hold companies accountable for data security and look to government agencies </a:t>
            </a:r>
            <a:r>
              <a:rPr lang="en-US" sz="1800" b="1" dirty="0" smtClean="0">
                <a:solidFill>
                  <a:schemeClr val="accent1"/>
                </a:solidFill>
              </a:rPr>
              <a:t>or an independent overseeing body to </a:t>
            </a:r>
            <a:r>
              <a:rPr lang="en-US" sz="1800" b="1" dirty="0">
                <a:solidFill>
                  <a:schemeClr val="accent1"/>
                </a:solidFill>
              </a:rPr>
              <a:t>do more to protect </a:t>
            </a:r>
            <a:r>
              <a:rPr lang="en-US" sz="1800" b="1" dirty="0" smtClean="0">
                <a:solidFill>
                  <a:schemeClr val="accent1"/>
                </a:solidFill>
              </a:rPr>
              <a:t>consumers.</a:t>
            </a:r>
            <a:endParaRPr lang="en-US" sz="1800" b="1" dirty="0">
              <a:solidFill>
                <a:schemeClr val="accent1"/>
              </a:solidFill>
            </a:endParaRPr>
          </a:p>
        </p:txBody>
      </p:sp>
      <p:pic>
        <p:nvPicPr>
          <p:cNvPr id="22" name="Picture 21"/>
          <p:cNvPicPr>
            <a:picLocks noChangeAspect="1"/>
          </p:cNvPicPr>
          <p:nvPr/>
        </p:nvPicPr>
        <p:blipFill>
          <a:blip r:embed="rId6"/>
          <a:stretch>
            <a:fillRect/>
          </a:stretch>
        </p:blipFill>
        <p:spPr>
          <a:xfrm>
            <a:off x="2063526" y="2438400"/>
            <a:ext cx="381001" cy="457200"/>
          </a:xfrm>
          <a:prstGeom prst="rect">
            <a:avLst/>
          </a:prstGeom>
        </p:spPr>
      </p:pic>
      <p:pic>
        <p:nvPicPr>
          <p:cNvPr id="23" name="Picture 22"/>
          <p:cNvPicPr>
            <a:picLocks noChangeAspect="1"/>
          </p:cNvPicPr>
          <p:nvPr/>
        </p:nvPicPr>
        <p:blipFill>
          <a:blip r:embed="rId6"/>
          <a:stretch>
            <a:fillRect/>
          </a:stretch>
        </p:blipFill>
        <p:spPr>
          <a:xfrm>
            <a:off x="1577750" y="3200400"/>
            <a:ext cx="381001" cy="457200"/>
          </a:xfrm>
          <a:prstGeom prst="rect">
            <a:avLst/>
          </a:prstGeom>
        </p:spPr>
      </p:pic>
      <p:sp>
        <p:nvSpPr>
          <p:cNvPr id="25" name="Rounded Rectangular Callout 24"/>
          <p:cNvSpPr/>
          <p:nvPr/>
        </p:nvSpPr>
        <p:spPr>
          <a:xfrm>
            <a:off x="5715000" y="2388527"/>
            <a:ext cx="2289778" cy="542904"/>
          </a:xfrm>
          <a:prstGeom prst="wedgeRoundRectCallout">
            <a:avLst>
              <a:gd name="adj1" fmla="val -42295"/>
              <a:gd name="adj2" fmla="val -29934"/>
              <a:gd name="adj3" fmla="val 16667"/>
            </a:avLst>
          </a:prstGeom>
          <a:solidFill>
            <a:schemeClr val="bg1"/>
          </a:solidFill>
          <a:ln>
            <a:solidFill>
              <a:schemeClr val="accent1">
                <a:lumMod val="60000"/>
                <a:lumOff val="40000"/>
              </a:schemeClr>
            </a:solidFill>
          </a:ln>
          <a:scene3d>
            <a:camera prst="orthographicFront"/>
            <a:lightRig rig="threePt" dir="t"/>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smtClean="0">
                <a:solidFill>
                  <a:sysClr val="windowText" lastClr="000000"/>
                </a:solidFill>
              </a:rPr>
              <a:t>Those that think their online security will be compromised </a:t>
            </a:r>
            <a:r>
              <a:rPr lang="en-US" sz="800" b="1" dirty="0" smtClean="0">
                <a:solidFill>
                  <a:sysClr val="windowText" lastClr="000000"/>
                </a:solidFill>
              </a:rPr>
              <a:t>immediately</a:t>
            </a:r>
            <a:r>
              <a:rPr lang="en-US" sz="800" dirty="0" smtClean="0">
                <a:solidFill>
                  <a:sysClr val="windowText" lastClr="000000"/>
                </a:solidFill>
              </a:rPr>
              <a:t>, are more likely to think a government agency should set policies.</a:t>
            </a:r>
          </a:p>
        </p:txBody>
      </p:sp>
      <p:pic>
        <p:nvPicPr>
          <p:cNvPr id="29" name="Picture 28"/>
          <p:cNvPicPr>
            <a:picLocks noChangeAspect="1"/>
          </p:cNvPicPr>
          <p:nvPr/>
        </p:nvPicPr>
        <p:blipFill rotWithShape="1">
          <a:blip r:embed="rId7"/>
          <a:srcRect l="41684" t="49011"/>
          <a:stretch/>
        </p:blipFill>
        <p:spPr>
          <a:xfrm>
            <a:off x="1828800" y="4038600"/>
            <a:ext cx="567720" cy="304800"/>
          </a:xfrm>
          <a:prstGeom prst="rect">
            <a:avLst/>
          </a:prstGeom>
        </p:spPr>
      </p:pic>
      <p:sp>
        <p:nvSpPr>
          <p:cNvPr id="30" name="Rounded Rectangular Callout 29"/>
          <p:cNvSpPr/>
          <p:nvPr/>
        </p:nvSpPr>
        <p:spPr>
          <a:xfrm>
            <a:off x="5715000" y="3425500"/>
            <a:ext cx="2289778" cy="804852"/>
          </a:xfrm>
          <a:prstGeom prst="wedgeRoundRectCallout">
            <a:avLst>
              <a:gd name="adj1" fmla="val -42295"/>
              <a:gd name="adj2" fmla="val -29934"/>
              <a:gd name="adj3" fmla="val 16667"/>
            </a:avLst>
          </a:prstGeom>
          <a:solidFill>
            <a:schemeClr val="bg1"/>
          </a:solidFill>
          <a:ln>
            <a:solidFill>
              <a:schemeClr val="accent1">
                <a:lumMod val="60000"/>
                <a:lumOff val="40000"/>
              </a:schemeClr>
            </a:solidFill>
          </a:ln>
          <a:scene3d>
            <a:camera prst="orthographicFront"/>
            <a:lightRig rig="threePt" dir="t"/>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smtClean="0">
                <a:solidFill>
                  <a:sysClr val="windowText" lastClr="000000"/>
                </a:solidFill>
              </a:rPr>
              <a:t>Those that </a:t>
            </a:r>
            <a:r>
              <a:rPr lang="en-US" sz="800" b="1" dirty="0" smtClean="0">
                <a:solidFill>
                  <a:sysClr val="windowText" lastClr="000000"/>
                </a:solidFill>
              </a:rPr>
              <a:t>know little or nothing about the change in domain extension </a:t>
            </a:r>
            <a:r>
              <a:rPr lang="en-US" sz="800" dirty="0" smtClean="0">
                <a:solidFill>
                  <a:sysClr val="windowText" lastClr="000000"/>
                </a:solidFill>
              </a:rPr>
              <a:t>are more likely to think </a:t>
            </a:r>
            <a:r>
              <a:rPr lang="en-US" sz="800" dirty="0">
                <a:solidFill>
                  <a:sysClr val="windowText" lastClr="000000"/>
                </a:solidFill>
              </a:rPr>
              <a:t>an </a:t>
            </a:r>
            <a:r>
              <a:rPr lang="en-US" sz="800" dirty="0" smtClean="0">
                <a:solidFill>
                  <a:sysClr val="windowText" lastClr="000000"/>
                </a:solidFill>
              </a:rPr>
              <a:t>independent </a:t>
            </a:r>
            <a:r>
              <a:rPr lang="en-US" sz="800" dirty="0">
                <a:solidFill>
                  <a:sysClr val="windowText" lastClr="000000"/>
                </a:solidFill>
              </a:rPr>
              <a:t>overseeing </a:t>
            </a:r>
            <a:r>
              <a:rPr lang="en-US" sz="800" dirty="0" smtClean="0">
                <a:solidFill>
                  <a:sysClr val="windowText" lastClr="000000"/>
                </a:solidFill>
              </a:rPr>
              <a:t>body should set policies while those that </a:t>
            </a:r>
            <a:r>
              <a:rPr lang="en-US" sz="800" b="1" dirty="0" smtClean="0">
                <a:solidFill>
                  <a:sysClr val="windowText" lastClr="000000"/>
                </a:solidFill>
              </a:rPr>
              <a:t>know a </a:t>
            </a:r>
            <a:r>
              <a:rPr lang="en-US" sz="800" b="1" dirty="0">
                <a:solidFill>
                  <a:sysClr val="windowText" lastClr="000000"/>
                </a:solidFill>
              </a:rPr>
              <a:t>lot </a:t>
            </a:r>
            <a:r>
              <a:rPr lang="en-US" sz="800" dirty="0">
                <a:solidFill>
                  <a:sysClr val="windowText" lastClr="000000"/>
                </a:solidFill>
              </a:rPr>
              <a:t>think </a:t>
            </a:r>
            <a:r>
              <a:rPr lang="en-US" sz="800" dirty="0" smtClean="0">
                <a:solidFill>
                  <a:sysClr val="windowText" lastClr="000000"/>
                </a:solidFill>
              </a:rPr>
              <a:t>individual companies should set policies.</a:t>
            </a:r>
          </a:p>
        </p:txBody>
      </p:sp>
      <p:sp>
        <p:nvSpPr>
          <p:cNvPr id="31" name="Rectangle 30"/>
          <p:cNvSpPr/>
          <p:nvPr/>
        </p:nvSpPr>
        <p:spPr>
          <a:xfrm>
            <a:off x="6569897" y="5867400"/>
            <a:ext cx="2421703" cy="461665"/>
          </a:xfrm>
          <a:prstGeom prst="rect">
            <a:avLst/>
          </a:prstGeom>
        </p:spPr>
        <p:txBody>
          <a:bodyPr wrap="square">
            <a:spAutoFit/>
          </a:bodyPr>
          <a:lstStyle/>
          <a:p>
            <a:r>
              <a:rPr lang="en-US" sz="800" i="1" dirty="0" smtClean="0">
                <a:solidFill>
                  <a:schemeClr val="tx1">
                    <a:lumMod val="65000"/>
                    <a:lumOff val="35000"/>
                  </a:schemeClr>
                </a:solidFill>
              </a:rPr>
              <a:t>Indicates respondents from this country are significantly </a:t>
            </a:r>
            <a:r>
              <a:rPr lang="en-US" sz="800" i="1" dirty="0">
                <a:solidFill>
                  <a:schemeClr val="tx1">
                    <a:lumMod val="65000"/>
                    <a:lumOff val="35000"/>
                  </a:schemeClr>
                </a:solidFill>
              </a:rPr>
              <a:t>more likely </a:t>
            </a:r>
            <a:r>
              <a:rPr lang="en-US" sz="800" i="1" dirty="0" smtClean="0">
                <a:solidFill>
                  <a:schemeClr val="tx1">
                    <a:lumMod val="65000"/>
                    <a:lumOff val="35000"/>
                  </a:schemeClr>
                </a:solidFill>
              </a:rPr>
              <a:t>than peers in other countries to engage in this behavior online.</a:t>
            </a:r>
            <a:endParaRPr lang="en-US" sz="800" i="1" dirty="0">
              <a:solidFill>
                <a:schemeClr val="tx1">
                  <a:lumMod val="65000"/>
                  <a:lumOff val="35000"/>
                </a:schemeClr>
              </a:solidFill>
            </a:endParaRPr>
          </a:p>
        </p:txBody>
      </p:sp>
      <p:pic>
        <p:nvPicPr>
          <p:cNvPr id="32" name="Picture 31"/>
          <p:cNvPicPr>
            <a:picLocks noChangeAspect="1"/>
          </p:cNvPicPr>
          <p:nvPr/>
        </p:nvPicPr>
        <p:blipFill rotWithShape="1">
          <a:blip r:embed="rId7"/>
          <a:srcRect l="41684" t="49011"/>
          <a:stretch/>
        </p:blipFill>
        <p:spPr>
          <a:xfrm>
            <a:off x="6417497" y="6094606"/>
            <a:ext cx="193736" cy="104014"/>
          </a:xfrm>
          <a:prstGeom prst="rect">
            <a:avLst/>
          </a:prstGeom>
        </p:spPr>
      </p:pic>
      <p:pic>
        <p:nvPicPr>
          <p:cNvPr id="33" name="Picture 32"/>
          <p:cNvPicPr>
            <a:picLocks noChangeAspect="1"/>
          </p:cNvPicPr>
          <p:nvPr/>
        </p:nvPicPr>
        <p:blipFill>
          <a:blip r:embed="rId6"/>
          <a:stretch>
            <a:fillRect/>
          </a:stretch>
        </p:blipFill>
        <p:spPr>
          <a:xfrm>
            <a:off x="6423877" y="5943600"/>
            <a:ext cx="125839" cy="151006"/>
          </a:xfrm>
          <a:prstGeom prst="rect">
            <a:avLst/>
          </a:prstGeom>
        </p:spPr>
      </p:pic>
    </p:spTree>
    <p:extLst>
      <p:ext uri="{BB962C8B-B14F-4D97-AF65-F5344CB8AC3E}">
        <p14:creationId xmlns:p14="http://schemas.microsoft.com/office/powerpoint/2010/main" val="6031992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 Diagonal Corner Rectangle 24"/>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Slide Number Placeholder 8"/>
          <p:cNvSpPr>
            <a:spLocks noGrp="1"/>
          </p:cNvSpPr>
          <p:nvPr>
            <p:ph type="sldNum" sz="quarter" idx="12"/>
          </p:nvPr>
        </p:nvSpPr>
        <p:spPr>
          <a:xfrm>
            <a:off x="3048000" y="6338453"/>
            <a:ext cx="381000" cy="443346"/>
          </a:xfrm>
        </p:spPr>
        <p:txBody>
          <a:bodyPr/>
          <a:lstStyle/>
          <a:p>
            <a:pPr algn="ctr"/>
            <a:fld id="{F2856160-42D5-46FF-A81A-071144C22E9C}" type="slidenum">
              <a:rPr lang="en-US" smtClean="0">
                <a:solidFill>
                  <a:schemeClr val="bg1"/>
                </a:solidFill>
              </a:rPr>
              <a:pPr algn="ctr"/>
              <a:t>27</a:t>
            </a:fld>
            <a:endParaRPr lang="en-US" dirty="0">
              <a:solidFill>
                <a:schemeClr val="bg1"/>
              </a:solidFill>
            </a:endParaRPr>
          </a:p>
        </p:txBody>
      </p:sp>
      <p:sp>
        <p:nvSpPr>
          <p:cNvPr id="15" name="Title 1"/>
          <p:cNvSpPr>
            <a:spLocks noGrp="1"/>
          </p:cNvSpPr>
          <p:nvPr>
            <p:ph type="title"/>
          </p:nvPr>
        </p:nvSpPr>
        <p:spPr>
          <a:xfrm>
            <a:off x="98619" y="228600"/>
            <a:ext cx="8822502" cy="731520"/>
          </a:xfrm>
        </p:spPr>
        <p:txBody>
          <a:bodyPr anchor="t">
            <a:noAutofit/>
          </a:bodyPr>
          <a:lstStyle/>
          <a:p>
            <a:pPr algn="ctr"/>
            <a:r>
              <a:rPr lang="en-US" sz="1800" b="1" dirty="0">
                <a:solidFill>
                  <a:schemeClr val="accent1"/>
                </a:solidFill>
              </a:rPr>
              <a:t>Regardless of who sets the policies, 4 out of 10 consumers feel the government is not adequately regulating the use of consumer data online. </a:t>
            </a:r>
            <a:r>
              <a:rPr lang="en-US" sz="1800" b="1" dirty="0" smtClean="0">
                <a:solidFill>
                  <a:schemeClr val="accent1"/>
                </a:solidFill>
              </a:rPr>
              <a:t>Consumers admit feeling overwhelmed with security options and call for the government to mandate </a:t>
            </a:r>
            <a:r>
              <a:rPr lang="en-US" sz="1800" b="1" dirty="0">
                <a:solidFill>
                  <a:schemeClr val="accent1"/>
                </a:solidFill>
              </a:rPr>
              <a:t>companies do more to protect </a:t>
            </a:r>
            <a:r>
              <a:rPr lang="en-US" sz="1800" b="1" dirty="0" smtClean="0">
                <a:solidFill>
                  <a:schemeClr val="accent1"/>
                </a:solidFill>
              </a:rPr>
              <a:t>information online</a:t>
            </a:r>
            <a:r>
              <a:rPr lang="en-US" sz="1800" b="1" dirty="0">
                <a:solidFill>
                  <a:schemeClr val="accent1"/>
                </a:solidFill>
              </a:rPr>
              <a:t>. </a:t>
            </a:r>
          </a:p>
        </p:txBody>
      </p:sp>
      <p:grpSp>
        <p:nvGrpSpPr>
          <p:cNvPr id="13" name="Group 12"/>
          <p:cNvGrpSpPr/>
          <p:nvPr/>
        </p:nvGrpSpPr>
        <p:grpSpPr>
          <a:xfrm>
            <a:off x="7799018" y="6338453"/>
            <a:ext cx="1126278" cy="443346"/>
            <a:chOff x="7799018" y="6338454"/>
            <a:chExt cx="1126278" cy="443346"/>
          </a:xfrm>
        </p:grpSpPr>
        <p:sp>
          <p:nvSpPr>
            <p:cNvPr id="22" name="Round Diagonal Corner Rectangle 21"/>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1812" y="6389455"/>
              <a:ext cx="920691" cy="341345"/>
            </a:xfrm>
            <a:prstGeom prst="rect">
              <a:avLst/>
            </a:prstGeom>
          </p:spPr>
        </p:pic>
      </p:grpSp>
      <p:pic>
        <p:nvPicPr>
          <p:cNvPr id="24" name="Picture 23"/>
          <p:cNvPicPr>
            <a:picLocks noChangeAspect="1"/>
          </p:cNvPicPr>
          <p:nvPr/>
        </p:nvPicPr>
        <p:blipFill rotWithShape="1">
          <a:blip r:embed="rId4" cstate="print">
            <a:extLst>
              <a:ext uri="{28A0092B-C50C-407E-A947-70E740481C1C}">
                <a14:useLocalDpi xmlns:a14="http://schemas.microsoft.com/office/drawing/2010/main" val="0"/>
              </a:ext>
            </a:extLst>
          </a:blip>
          <a:srcRect t="45517" b="46049"/>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grpSp>
        <p:nvGrpSpPr>
          <p:cNvPr id="26" name="Group 25"/>
          <p:cNvGrpSpPr/>
          <p:nvPr/>
        </p:nvGrpSpPr>
        <p:grpSpPr>
          <a:xfrm>
            <a:off x="227877" y="6338452"/>
            <a:ext cx="2738862" cy="443345"/>
            <a:chOff x="227877" y="6339437"/>
            <a:chExt cx="2738862" cy="443345"/>
          </a:xfrm>
        </p:grpSpPr>
        <p:sp>
          <p:nvSpPr>
            <p:cNvPr id="27" name="Round Diagonal Corner Rectangle 26"/>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graphicFrame>
        <p:nvGraphicFramePr>
          <p:cNvPr id="14" name="Chart 13"/>
          <p:cNvGraphicFramePr/>
          <p:nvPr>
            <p:extLst>
              <p:ext uri="{D42A27DB-BD31-4B8C-83A1-F6EECF244321}">
                <p14:modId xmlns:p14="http://schemas.microsoft.com/office/powerpoint/2010/main" val="2797538091"/>
              </p:ext>
            </p:extLst>
          </p:nvPr>
        </p:nvGraphicFramePr>
        <p:xfrm>
          <a:off x="152400" y="1549598"/>
          <a:ext cx="8828982" cy="4013002"/>
        </p:xfrm>
        <a:graphic>
          <a:graphicData uri="http://schemas.openxmlformats.org/drawingml/2006/chart">
            <c:chart xmlns:c="http://schemas.openxmlformats.org/drawingml/2006/chart" xmlns:r="http://schemas.openxmlformats.org/officeDocument/2006/relationships" r:id="rId5"/>
          </a:graphicData>
        </a:graphic>
      </p:graphicFrame>
      <p:sp>
        <p:nvSpPr>
          <p:cNvPr id="33" name="TextBox 32"/>
          <p:cNvSpPr txBox="1"/>
          <p:nvPr/>
        </p:nvSpPr>
        <p:spPr>
          <a:xfrm>
            <a:off x="1676400" y="1600200"/>
            <a:ext cx="5791200" cy="307777"/>
          </a:xfrm>
          <a:prstGeom prst="rect">
            <a:avLst/>
          </a:prstGeom>
          <a:noFill/>
        </p:spPr>
        <p:txBody>
          <a:bodyPr wrap="square" rtlCol="0">
            <a:spAutoFit/>
          </a:bodyPr>
          <a:lstStyle/>
          <a:p>
            <a:pPr algn="ctr"/>
            <a:r>
              <a:rPr lang="en-US" sz="1400" b="1" dirty="0" smtClean="0"/>
              <a:t>Regulation of Online Transactions and Internet Security</a:t>
            </a:r>
            <a:endParaRPr lang="en-US" sz="1400" b="1" dirty="0"/>
          </a:p>
        </p:txBody>
      </p:sp>
      <p:grpSp>
        <p:nvGrpSpPr>
          <p:cNvPr id="34" name="Group 33"/>
          <p:cNvGrpSpPr/>
          <p:nvPr/>
        </p:nvGrpSpPr>
        <p:grpSpPr>
          <a:xfrm>
            <a:off x="1450868" y="5553863"/>
            <a:ext cx="7235932" cy="313537"/>
            <a:chOff x="3074644" y="2396593"/>
            <a:chExt cx="7235932" cy="313537"/>
          </a:xfrm>
        </p:grpSpPr>
        <p:grpSp>
          <p:nvGrpSpPr>
            <p:cNvPr id="35" name="Group 34"/>
            <p:cNvGrpSpPr/>
            <p:nvPr/>
          </p:nvGrpSpPr>
          <p:grpSpPr>
            <a:xfrm>
              <a:off x="3074644" y="2396593"/>
              <a:ext cx="7235932" cy="313537"/>
              <a:chOff x="1410978" y="2258784"/>
              <a:chExt cx="4743957" cy="409305"/>
            </a:xfrm>
          </p:grpSpPr>
          <p:sp>
            <p:nvSpPr>
              <p:cNvPr id="38" name="Rectangle 37"/>
              <p:cNvSpPr/>
              <p:nvPr/>
            </p:nvSpPr>
            <p:spPr>
              <a:xfrm>
                <a:off x="1410978" y="2258784"/>
                <a:ext cx="4743957" cy="409305"/>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423469" y="2313371"/>
                <a:ext cx="4731466" cy="301338"/>
              </a:xfrm>
              <a:prstGeom prst="rect">
                <a:avLst/>
              </a:prstGeom>
              <a:noFill/>
            </p:spPr>
            <p:txBody>
              <a:bodyPr wrap="square" rtlCol="0">
                <a:spAutoFit/>
              </a:bodyPr>
              <a:lstStyle/>
              <a:p>
                <a:r>
                  <a:rPr lang="en-US" sz="900" dirty="0" smtClean="0"/>
                  <a:t>    Strongly agree             Somewhat agree                 Neither agree nor disagree             Somewhat disagree                 Strongly disagree</a:t>
                </a:r>
                <a:endParaRPr lang="en-US" sz="900" dirty="0"/>
              </a:p>
            </p:txBody>
          </p:sp>
          <p:sp>
            <p:nvSpPr>
              <p:cNvPr id="40" name="Rectangle 39"/>
              <p:cNvSpPr/>
              <p:nvPr/>
            </p:nvSpPr>
            <p:spPr>
              <a:xfrm>
                <a:off x="1467182" y="2404355"/>
                <a:ext cx="59949" cy="11937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231530" y="2404355"/>
                <a:ext cx="59949" cy="11937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153251" y="2404355"/>
                <a:ext cx="59949" cy="11937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p:cNvSpPr/>
            <p:nvPr/>
          </p:nvSpPr>
          <p:spPr>
            <a:xfrm>
              <a:off x="7507579" y="2508097"/>
              <a:ext cx="91440" cy="9144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9050629" y="2508097"/>
              <a:ext cx="91440" cy="9144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p:cNvSpPr/>
          <p:nvPr/>
        </p:nvSpPr>
        <p:spPr>
          <a:xfrm>
            <a:off x="197062" y="5986046"/>
            <a:ext cx="8870737" cy="338554"/>
          </a:xfrm>
          <a:prstGeom prst="rect">
            <a:avLst/>
          </a:prstGeom>
        </p:spPr>
        <p:txBody>
          <a:bodyPr wrap="square" anchor="b">
            <a:spAutoFit/>
          </a:bodyPr>
          <a:lstStyle/>
          <a:p>
            <a:pPr lvl="0"/>
            <a:r>
              <a:rPr lang="en-US" sz="800" i="1" dirty="0" smtClean="0">
                <a:solidFill>
                  <a:schemeClr val="tx1">
                    <a:lumMod val="65000"/>
                    <a:lumOff val="35000"/>
                  </a:schemeClr>
                </a:solidFill>
              </a:rPr>
              <a:t>Q9: Please </a:t>
            </a:r>
            <a:r>
              <a:rPr lang="en-US" sz="800" i="1" dirty="0">
                <a:solidFill>
                  <a:schemeClr val="tx1">
                    <a:lumMod val="65000"/>
                    <a:lumOff val="35000"/>
                  </a:schemeClr>
                </a:solidFill>
              </a:rPr>
              <a:t>rate your level of agreement with the following </a:t>
            </a:r>
            <a:r>
              <a:rPr lang="en-US" sz="800" i="1" dirty="0" smtClean="0">
                <a:solidFill>
                  <a:schemeClr val="tx1">
                    <a:lumMod val="65000"/>
                    <a:lumOff val="35000"/>
                  </a:schemeClr>
                </a:solidFill>
              </a:rPr>
              <a:t>statements.</a:t>
            </a:r>
          </a:p>
          <a:p>
            <a:pPr lvl="0"/>
            <a:r>
              <a:rPr lang="en-US" sz="800" i="1" dirty="0" smtClean="0">
                <a:solidFill>
                  <a:schemeClr val="tx1">
                    <a:lumMod val="65000"/>
                    <a:lumOff val="35000"/>
                  </a:schemeClr>
                </a:solidFill>
              </a:rPr>
              <a:t>Bases: 10,000 qualified respondents</a:t>
            </a:r>
            <a:endParaRPr lang="en-US" sz="800" i="1" dirty="0">
              <a:solidFill>
                <a:schemeClr val="tx1">
                  <a:lumMod val="65000"/>
                  <a:lumOff val="35000"/>
                </a:schemeClr>
              </a:solidFill>
            </a:endParaRPr>
          </a:p>
        </p:txBody>
      </p:sp>
      <p:sp>
        <p:nvSpPr>
          <p:cNvPr id="46" name="TextBox 45"/>
          <p:cNvSpPr txBox="1"/>
          <p:nvPr/>
        </p:nvSpPr>
        <p:spPr>
          <a:xfrm>
            <a:off x="7362825" y="1828800"/>
            <a:ext cx="1344982" cy="338554"/>
          </a:xfrm>
          <a:prstGeom prst="rect">
            <a:avLst/>
          </a:prstGeom>
          <a:noFill/>
        </p:spPr>
        <p:txBody>
          <a:bodyPr wrap="square" rtlCol="0">
            <a:spAutoFit/>
          </a:bodyPr>
          <a:lstStyle/>
          <a:p>
            <a:pPr algn="ctr"/>
            <a:r>
              <a:rPr lang="en-US" sz="800" b="1" dirty="0" smtClean="0"/>
              <a:t>% Strongly/ </a:t>
            </a:r>
          </a:p>
          <a:p>
            <a:pPr algn="ctr"/>
            <a:r>
              <a:rPr lang="en-US" sz="800" b="1" dirty="0" smtClean="0"/>
              <a:t>Somewhat Agree</a:t>
            </a:r>
            <a:endParaRPr lang="en-US" sz="800" b="1" dirty="0"/>
          </a:p>
        </p:txBody>
      </p:sp>
      <p:sp>
        <p:nvSpPr>
          <p:cNvPr id="47" name="Rectangle 46"/>
          <p:cNvSpPr/>
          <p:nvPr/>
        </p:nvSpPr>
        <p:spPr>
          <a:xfrm>
            <a:off x="7653867" y="4921250"/>
            <a:ext cx="785069" cy="365760"/>
          </a:xfrm>
          <a:prstGeom prst="rect">
            <a:avLst/>
          </a:prstGeom>
          <a:solidFill>
            <a:schemeClr val="accent1"/>
          </a:solidFill>
          <a:ln>
            <a:solidFill>
              <a:schemeClr val="accent1"/>
            </a:solidFill>
          </a:ln>
          <a:scene3d>
            <a:camera prst="orthographicFront"/>
            <a:lightRig rig="threePt" dir="t">
              <a:rot lat="0" lon="0" rev="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t>22%</a:t>
            </a:r>
            <a:endParaRPr lang="en-US" sz="1200" dirty="0"/>
          </a:p>
        </p:txBody>
      </p:sp>
      <p:sp>
        <p:nvSpPr>
          <p:cNvPr id="48" name="Rectangle 47"/>
          <p:cNvSpPr/>
          <p:nvPr/>
        </p:nvSpPr>
        <p:spPr>
          <a:xfrm>
            <a:off x="7645400" y="2260600"/>
            <a:ext cx="785069" cy="365760"/>
          </a:xfrm>
          <a:prstGeom prst="rect">
            <a:avLst/>
          </a:prstGeom>
          <a:solidFill>
            <a:schemeClr val="accent1"/>
          </a:solidFill>
          <a:ln>
            <a:solidFill>
              <a:schemeClr val="accent1"/>
            </a:solidFill>
          </a:ln>
          <a:scene3d>
            <a:camera prst="orthographicFront"/>
            <a:lightRig rig="threePt" dir="t">
              <a:rot lat="0" lon="0" rev="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t>88%</a:t>
            </a:r>
            <a:endParaRPr lang="en-US" sz="1200" dirty="0"/>
          </a:p>
        </p:txBody>
      </p:sp>
      <p:sp>
        <p:nvSpPr>
          <p:cNvPr id="49" name="Rectangle 48"/>
          <p:cNvSpPr/>
          <p:nvPr/>
        </p:nvSpPr>
        <p:spPr>
          <a:xfrm>
            <a:off x="7645400" y="2917825"/>
            <a:ext cx="785069" cy="365760"/>
          </a:xfrm>
          <a:prstGeom prst="rect">
            <a:avLst/>
          </a:prstGeom>
          <a:solidFill>
            <a:schemeClr val="accent1"/>
          </a:solidFill>
          <a:ln>
            <a:solidFill>
              <a:schemeClr val="accent1"/>
            </a:solidFill>
          </a:ln>
          <a:scene3d>
            <a:camera prst="orthographicFront"/>
            <a:lightRig rig="threePt" dir="t">
              <a:rot lat="0" lon="0" rev="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t>84%</a:t>
            </a:r>
            <a:endParaRPr lang="en-US" sz="1200" dirty="0"/>
          </a:p>
        </p:txBody>
      </p:sp>
      <p:sp>
        <p:nvSpPr>
          <p:cNvPr id="50" name="Rectangle 49"/>
          <p:cNvSpPr/>
          <p:nvPr/>
        </p:nvSpPr>
        <p:spPr>
          <a:xfrm>
            <a:off x="7653867" y="4251325"/>
            <a:ext cx="785069" cy="365760"/>
          </a:xfrm>
          <a:prstGeom prst="rect">
            <a:avLst/>
          </a:prstGeom>
          <a:solidFill>
            <a:schemeClr val="accent1"/>
          </a:solidFill>
          <a:ln>
            <a:solidFill>
              <a:schemeClr val="accent1"/>
            </a:solidFill>
          </a:ln>
          <a:scene3d>
            <a:camera prst="orthographicFront"/>
            <a:lightRig rig="threePt" dir="t">
              <a:rot lat="0" lon="0" rev="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t>44%</a:t>
            </a:r>
            <a:endParaRPr lang="en-US" sz="1200" dirty="0"/>
          </a:p>
        </p:txBody>
      </p:sp>
      <p:sp>
        <p:nvSpPr>
          <p:cNvPr id="51" name="Rectangle 50"/>
          <p:cNvSpPr/>
          <p:nvPr/>
        </p:nvSpPr>
        <p:spPr>
          <a:xfrm>
            <a:off x="7653867" y="3568700"/>
            <a:ext cx="785069" cy="365760"/>
          </a:xfrm>
          <a:prstGeom prst="rect">
            <a:avLst/>
          </a:prstGeom>
          <a:solidFill>
            <a:schemeClr val="accent1"/>
          </a:solidFill>
          <a:ln>
            <a:solidFill>
              <a:schemeClr val="accent1"/>
            </a:solidFill>
          </a:ln>
          <a:scene3d>
            <a:camera prst="orthographicFront"/>
            <a:lightRig rig="threePt" dir="t">
              <a:rot lat="0" lon="0" rev="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t>75%</a:t>
            </a:r>
            <a:endParaRPr lang="en-US" sz="1200" dirty="0"/>
          </a:p>
        </p:txBody>
      </p:sp>
      <p:sp>
        <p:nvSpPr>
          <p:cNvPr id="30" name="Rounded Rectangular Callout 29"/>
          <p:cNvSpPr/>
          <p:nvPr/>
        </p:nvSpPr>
        <p:spPr>
          <a:xfrm>
            <a:off x="95250" y="2167354"/>
            <a:ext cx="1374668" cy="499646"/>
          </a:xfrm>
          <a:prstGeom prst="wedgeRoundRectCallout">
            <a:avLst>
              <a:gd name="adj1" fmla="val -42295"/>
              <a:gd name="adj2" fmla="val -29934"/>
              <a:gd name="adj3" fmla="val 16667"/>
            </a:avLst>
          </a:prstGeom>
          <a:solidFill>
            <a:schemeClr val="bg1"/>
          </a:solidFill>
          <a:ln>
            <a:solidFill>
              <a:schemeClr val="accent1">
                <a:lumMod val="60000"/>
                <a:lumOff val="40000"/>
              </a:schemeClr>
            </a:solidFill>
          </a:ln>
          <a:scene3d>
            <a:camera prst="orthographicFront"/>
            <a:lightRig rig="threePt" dir="t"/>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smtClean="0">
                <a:solidFill>
                  <a:sysClr val="windowText" lastClr="000000"/>
                </a:solidFill>
              </a:rPr>
              <a:t>US consumers more likely </a:t>
            </a:r>
          </a:p>
          <a:p>
            <a:pPr algn="ctr"/>
            <a:r>
              <a:rPr lang="en-US" sz="800" dirty="0" smtClean="0">
                <a:solidFill>
                  <a:sysClr val="windowText" lastClr="000000"/>
                </a:solidFill>
              </a:rPr>
              <a:t>to agree compared to </a:t>
            </a:r>
          </a:p>
          <a:p>
            <a:pPr algn="ctr"/>
            <a:r>
              <a:rPr lang="en-US" sz="800" dirty="0" smtClean="0">
                <a:solidFill>
                  <a:sysClr val="windowText" lastClr="000000"/>
                </a:solidFill>
              </a:rPr>
              <a:t>UK consumers.</a:t>
            </a:r>
          </a:p>
        </p:txBody>
      </p:sp>
      <p:sp>
        <p:nvSpPr>
          <p:cNvPr id="31" name="Rectangle 30"/>
          <p:cNvSpPr/>
          <p:nvPr/>
        </p:nvSpPr>
        <p:spPr>
          <a:xfrm>
            <a:off x="5619548" y="4876800"/>
            <a:ext cx="1619452"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35529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0999" y="1371600"/>
            <a:ext cx="8441504" cy="4614446"/>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1" name="Chart 20"/>
          <p:cNvGraphicFramePr/>
          <p:nvPr>
            <p:extLst>
              <p:ext uri="{D42A27DB-BD31-4B8C-83A1-F6EECF244321}">
                <p14:modId xmlns:p14="http://schemas.microsoft.com/office/powerpoint/2010/main" val="1553105467"/>
              </p:ext>
            </p:extLst>
          </p:nvPr>
        </p:nvGraphicFramePr>
        <p:xfrm>
          <a:off x="3505200" y="2270760"/>
          <a:ext cx="4937760" cy="37490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2732865307"/>
              </p:ext>
            </p:extLst>
          </p:nvPr>
        </p:nvGraphicFramePr>
        <p:xfrm>
          <a:off x="624840" y="2270760"/>
          <a:ext cx="4937760" cy="3749040"/>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p:cNvGrpSpPr/>
          <p:nvPr/>
        </p:nvGrpSpPr>
        <p:grpSpPr>
          <a:xfrm>
            <a:off x="7799018" y="6338453"/>
            <a:ext cx="1126278" cy="443346"/>
            <a:chOff x="7799018" y="6338454"/>
            <a:chExt cx="1126278" cy="443346"/>
          </a:xfrm>
        </p:grpSpPr>
        <p:sp>
          <p:nvSpPr>
            <p:cNvPr id="13" name="Round Diagonal Corner Rectangle 12"/>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1812" y="6389455"/>
              <a:ext cx="920691" cy="341345"/>
            </a:xfrm>
            <a:prstGeom prst="rect">
              <a:avLst/>
            </a:prstGeom>
          </p:spPr>
        </p:pic>
      </p:gr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t="45517" b="46049"/>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sp>
        <p:nvSpPr>
          <p:cNvPr id="16" name="Round Diagonal Corner Rectangle 15"/>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17" name="Group 16"/>
          <p:cNvGrpSpPr/>
          <p:nvPr/>
        </p:nvGrpSpPr>
        <p:grpSpPr>
          <a:xfrm>
            <a:off x="227877" y="6338452"/>
            <a:ext cx="2738862" cy="443345"/>
            <a:chOff x="227877" y="6339437"/>
            <a:chExt cx="2738862" cy="443345"/>
          </a:xfrm>
        </p:grpSpPr>
        <p:sp>
          <p:nvSpPr>
            <p:cNvPr id="18" name="Round Diagonal Corner Rectangle 17"/>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sp>
        <p:nvSpPr>
          <p:cNvPr id="20" name="Slide Number Placeholder 8"/>
          <p:cNvSpPr txBox="1">
            <a:spLocks/>
          </p:cNvSpPr>
          <p:nvPr/>
        </p:nvSpPr>
        <p:spPr>
          <a:xfrm>
            <a:off x="3048000" y="6338453"/>
            <a:ext cx="380999" cy="42033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2856160-42D5-46FF-A81A-071144C22E9C}" type="slidenum">
              <a:rPr lang="en-US" smtClean="0">
                <a:solidFill>
                  <a:schemeClr val="bg1"/>
                </a:solidFill>
              </a:rPr>
              <a:pPr algn="ctr"/>
              <a:t>28</a:t>
            </a:fld>
            <a:endParaRPr lang="en-US" dirty="0">
              <a:solidFill>
                <a:schemeClr val="bg1"/>
              </a:solidFill>
            </a:endParaRPr>
          </a:p>
        </p:txBody>
      </p:sp>
      <p:sp>
        <p:nvSpPr>
          <p:cNvPr id="28" name="Rectangle 27"/>
          <p:cNvSpPr/>
          <p:nvPr/>
        </p:nvSpPr>
        <p:spPr>
          <a:xfrm>
            <a:off x="197062" y="5986046"/>
            <a:ext cx="8870737" cy="338554"/>
          </a:xfrm>
          <a:prstGeom prst="rect">
            <a:avLst/>
          </a:prstGeom>
        </p:spPr>
        <p:txBody>
          <a:bodyPr wrap="square" anchor="b">
            <a:spAutoFit/>
          </a:bodyPr>
          <a:lstStyle/>
          <a:p>
            <a:pPr lvl="0"/>
            <a:r>
              <a:rPr lang="en-US" sz="800" i="1" dirty="0">
                <a:solidFill>
                  <a:schemeClr val="tx1">
                    <a:lumMod val="65000"/>
                    <a:lumOff val="35000"/>
                  </a:schemeClr>
                </a:solidFill>
              </a:rPr>
              <a:t>Q9: Please rate your level of agreement with the following statements.</a:t>
            </a:r>
          </a:p>
          <a:p>
            <a:r>
              <a:rPr lang="en-US" sz="800" i="1" dirty="0" smtClean="0">
                <a:solidFill>
                  <a:schemeClr val="tx1">
                    <a:lumMod val="65000"/>
                    <a:lumOff val="35000"/>
                  </a:schemeClr>
                </a:solidFill>
              </a:rPr>
              <a:t>Bases</a:t>
            </a:r>
            <a:r>
              <a:rPr lang="en-US" sz="800" i="1" dirty="0">
                <a:solidFill>
                  <a:schemeClr val="tx1">
                    <a:lumMod val="65000"/>
                    <a:lumOff val="35000"/>
                  </a:schemeClr>
                </a:solidFill>
              </a:rPr>
              <a:t>: 5,000 US respondents, 5,000 UK respondents		* Significantly higher than comparison group at the 95% confidence level</a:t>
            </a:r>
          </a:p>
        </p:txBody>
      </p:sp>
      <p:sp>
        <p:nvSpPr>
          <p:cNvPr id="24" name="Title 1"/>
          <p:cNvSpPr>
            <a:spLocks noGrp="1"/>
          </p:cNvSpPr>
          <p:nvPr>
            <p:ph type="title"/>
          </p:nvPr>
        </p:nvSpPr>
        <p:spPr>
          <a:xfrm>
            <a:off x="98619" y="228600"/>
            <a:ext cx="8822502" cy="731520"/>
          </a:xfrm>
        </p:spPr>
        <p:txBody>
          <a:bodyPr anchor="t">
            <a:noAutofit/>
          </a:bodyPr>
          <a:lstStyle/>
          <a:p>
            <a:pPr algn="ctr"/>
            <a:r>
              <a:rPr lang="en-US" sz="1800" b="1" dirty="0">
                <a:solidFill>
                  <a:schemeClr val="accent1"/>
                </a:solidFill>
              </a:rPr>
              <a:t>A vast majority </a:t>
            </a:r>
            <a:r>
              <a:rPr lang="en-US" sz="1800" b="1" dirty="0" smtClean="0">
                <a:solidFill>
                  <a:schemeClr val="accent1"/>
                </a:solidFill>
              </a:rPr>
              <a:t>of US consumers </a:t>
            </a:r>
            <a:r>
              <a:rPr lang="en-US" sz="1800" b="1" dirty="0">
                <a:solidFill>
                  <a:schemeClr val="accent1"/>
                </a:solidFill>
              </a:rPr>
              <a:t>report that companies should be legally obligated to disclose security </a:t>
            </a:r>
            <a:r>
              <a:rPr lang="en-US" sz="1800" b="1" dirty="0" smtClean="0">
                <a:solidFill>
                  <a:schemeClr val="accent1"/>
                </a:solidFill>
              </a:rPr>
              <a:t>breaches, which turns out to be significantly more than UK consumers.</a:t>
            </a:r>
            <a:endParaRPr lang="en-US" sz="1800" b="1" dirty="0">
              <a:solidFill>
                <a:schemeClr val="accent1"/>
              </a:solidFill>
            </a:endParaRPr>
          </a:p>
        </p:txBody>
      </p:sp>
      <p:sp>
        <p:nvSpPr>
          <p:cNvPr id="22" name="TextBox 21"/>
          <p:cNvSpPr txBox="1"/>
          <p:nvPr/>
        </p:nvSpPr>
        <p:spPr>
          <a:xfrm>
            <a:off x="2501265" y="2115979"/>
            <a:ext cx="2819400" cy="246221"/>
          </a:xfrm>
          <a:prstGeom prst="rect">
            <a:avLst/>
          </a:prstGeom>
          <a:noFill/>
        </p:spPr>
        <p:txBody>
          <a:bodyPr wrap="square" rtlCol="0">
            <a:spAutoFit/>
          </a:bodyPr>
          <a:lstStyle/>
          <a:p>
            <a:pPr algn="ctr"/>
            <a:r>
              <a:rPr lang="en-US" sz="1000" b="1" dirty="0" smtClean="0"/>
              <a:t>United States</a:t>
            </a:r>
            <a:endParaRPr lang="en-US" sz="1000" b="1" dirty="0"/>
          </a:p>
        </p:txBody>
      </p:sp>
      <p:sp>
        <p:nvSpPr>
          <p:cNvPr id="23" name="TextBox 22"/>
          <p:cNvSpPr txBox="1"/>
          <p:nvPr/>
        </p:nvSpPr>
        <p:spPr>
          <a:xfrm>
            <a:off x="5495132" y="2115978"/>
            <a:ext cx="2819400" cy="246221"/>
          </a:xfrm>
          <a:prstGeom prst="rect">
            <a:avLst/>
          </a:prstGeom>
          <a:noFill/>
        </p:spPr>
        <p:txBody>
          <a:bodyPr wrap="square" rtlCol="0">
            <a:spAutoFit/>
          </a:bodyPr>
          <a:lstStyle/>
          <a:p>
            <a:pPr algn="ctr"/>
            <a:r>
              <a:rPr lang="en-US" sz="1000" b="1" dirty="0" smtClean="0"/>
              <a:t>United Kingdom</a:t>
            </a:r>
            <a:endParaRPr lang="en-US" sz="1000" b="1" dirty="0"/>
          </a:p>
        </p:txBody>
      </p:sp>
      <p:sp>
        <p:nvSpPr>
          <p:cNvPr id="31" name="Oval 30"/>
          <p:cNvSpPr/>
          <p:nvPr/>
        </p:nvSpPr>
        <p:spPr>
          <a:xfrm>
            <a:off x="4108356" y="4676775"/>
            <a:ext cx="502920" cy="27432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107103" y="2647950"/>
            <a:ext cx="502920" cy="27432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751393" y="3998595"/>
            <a:ext cx="502920" cy="27432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0999" y="1524000"/>
            <a:ext cx="8441503" cy="446276"/>
          </a:xfrm>
          <a:prstGeom prst="rect">
            <a:avLst/>
          </a:prstGeom>
          <a:noFill/>
        </p:spPr>
        <p:txBody>
          <a:bodyPr wrap="square" rtlCol="0">
            <a:spAutoFit/>
          </a:bodyPr>
          <a:lstStyle/>
          <a:p>
            <a:pPr algn="ctr"/>
            <a:r>
              <a:rPr lang="en-US" sz="1400" b="1" dirty="0"/>
              <a:t>Regulation of Online Transactions and Internet Security</a:t>
            </a:r>
          </a:p>
          <a:p>
            <a:pPr lvl="0" algn="ctr"/>
            <a:r>
              <a:rPr lang="en-US" sz="900" dirty="0" smtClean="0">
                <a:solidFill>
                  <a:srgbClr val="000000"/>
                </a:solidFill>
              </a:rPr>
              <a:t>Top </a:t>
            </a:r>
            <a:r>
              <a:rPr lang="en-US" sz="900" dirty="0">
                <a:solidFill>
                  <a:srgbClr val="000000"/>
                </a:solidFill>
              </a:rPr>
              <a:t>2 Box: Strongly/Somewhat Agree</a:t>
            </a:r>
            <a:endParaRPr lang="en-US" sz="1100" dirty="0">
              <a:solidFill>
                <a:srgbClr val="000000"/>
              </a:solidFill>
            </a:endParaRPr>
          </a:p>
        </p:txBody>
      </p:sp>
    </p:spTree>
    <p:extLst>
      <p:ext uri="{BB962C8B-B14F-4D97-AF65-F5344CB8AC3E}">
        <p14:creationId xmlns:p14="http://schemas.microsoft.com/office/powerpoint/2010/main" val="41173531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799018" y="6338453"/>
            <a:ext cx="1126278" cy="443346"/>
            <a:chOff x="7799018" y="6338454"/>
            <a:chExt cx="1126278" cy="443346"/>
          </a:xfrm>
        </p:grpSpPr>
        <p:sp>
          <p:nvSpPr>
            <p:cNvPr id="22" name="Round Diagonal Corner Rectangle 21"/>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1812" y="6389455"/>
              <a:ext cx="920691" cy="341345"/>
            </a:xfrm>
            <a:prstGeom prst="rect">
              <a:avLst/>
            </a:prstGeom>
          </p:spPr>
        </p:pic>
      </p:grpSp>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t="45517" b="46049"/>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sp>
        <p:nvSpPr>
          <p:cNvPr id="25" name="Round Diagonal Corner Rectangle 24"/>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26" name="Group 25"/>
          <p:cNvGrpSpPr/>
          <p:nvPr/>
        </p:nvGrpSpPr>
        <p:grpSpPr>
          <a:xfrm>
            <a:off x="227877" y="6338452"/>
            <a:ext cx="2738862" cy="443345"/>
            <a:chOff x="227877" y="6339437"/>
            <a:chExt cx="2738862" cy="443345"/>
          </a:xfrm>
        </p:grpSpPr>
        <p:sp>
          <p:nvSpPr>
            <p:cNvPr id="27" name="Round Diagonal Corner Rectangle 26"/>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sp>
        <p:nvSpPr>
          <p:cNvPr id="12" name="Slide Number Placeholder 8"/>
          <p:cNvSpPr>
            <a:spLocks noGrp="1"/>
          </p:cNvSpPr>
          <p:nvPr>
            <p:ph type="sldNum" sz="quarter" idx="4294967295"/>
          </p:nvPr>
        </p:nvSpPr>
        <p:spPr>
          <a:xfrm>
            <a:off x="3048000" y="6338453"/>
            <a:ext cx="380999" cy="420334"/>
          </a:xfrm>
        </p:spPr>
        <p:txBody>
          <a:bodyPr/>
          <a:lstStyle/>
          <a:p>
            <a:pPr algn="ctr"/>
            <a:fld id="{F2856160-42D5-46FF-A81A-071144C22E9C}" type="slidenum">
              <a:rPr lang="en-US" smtClean="0">
                <a:solidFill>
                  <a:schemeClr val="bg1"/>
                </a:solidFill>
              </a:rPr>
              <a:pPr algn="ctr"/>
              <a:t>29</a:t>
            </a:fld>
            <a:endParaRPr lang="en-US" dirty="0">
              <a:solidFill>
                <a:schemeClr val="bg1"/>
              </a:solidFill>
            </a:endParaRPr>
          </a:p>
        </p:txBody>
      </p:sp>
      <p:sp>
        <p:nvSpPr>
          <p:cNvPr id="14" name="Title 1"/>
          <p:cNvSpPr txBox="1">
            <a:spLocks/>
          </p:cNvSpPr>
          <p:nvPr/>
        </p:nvSpPr>
        <p:spPr>
          <a:xfrm>
            <a:off x="98619" y="2514600"/>
            <a:ext cx="8822502" cy="731520"/>
          </a:xfrm>
          <a:prstGeom prst="rect">
            <a:avLst/>
          </a:prstGeom>
        </p:spPr>
        <p:txBody>
          <a:bodyPr vert="horz" lIns="91440" tIns="45720" rIns="91440" bIns="45720" rtlCol="0" anchor="t">
            <a:noAutofit/>
          </a:bodyPr>
          <a:lstStyle>
            <a:lvl1pPr algn="r" defTabSz="914400" rtl="0" eaLnBrk="1" latinLnBrk="0" hangingPunct="1">
              <a:spcBef>
                <a:spcPct val="0"/>
              </a:spcBef>
              <a:buNone/>
              <a:defRPr sz="2400" kern="1200" baseline="0">
                <a:solidFill>
                  <a:schemeClr val="tx2"/>
                </a:solidFill>
                <a:latin typeface="+mj-lt"/>
                <a:ea typeface="+mj-ea"/>
                <a:cs typeface="+mj-cs"/>
              </a:defRPr>
            </a:lvl1pPr>
          </a:lstStyle>
          <a:p>
            <a:pPr algn="ctr"/>
            <a:r>
              <a:rPr lang="en-US" sz="2500" b="1" dirty="0" smtClean="0">
                <a:solidFill>
                  <a:schemeClr val="accent1"/>
                </a:solidFill>
              </a:rPr>
              <a:t>KNOWLEDGE OF DOMAINS</a:t>
            </a:r>
            <a:endParaRPr lang="en-US" sz="2500" b="1" dirty="0">
              <a:solidFill>
                <a:schemeClr val="accent1"/>
              </a:solidFill>
            </a:endParaRPr>
          </a:p>
        </p:txBody>
      </p:sp>
    </p:spTree>
    <p:extLst>
      <p:ext uri="{BB962C8B-B14F-4D97-AF65-F5344CB8AC3E}">
        <p14:creationId xmlns:p14="http://schemas.microsoft.com/office/powerpoint/2010/main" val="3424213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799018" y="6338453"/>
            <a:ext cx="1126278" cy="443346"/>
            <a:chOff x="7799018" y="6338454"/>
            <a:chExt cx="1126278" cy="443346"/>
          </a:xfrm>
        </p:grpSpPr>
        <p:sp>
          <p:nvSpPr>
            <p:cNvPr id="22" name="Round Diagonal Corner Rectangle 21"/>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01812" y="6389455"/>
              <a:ext cx="920691" cy="341345"/>
            </a:xfrm>
            <a:prstGeom prst="rect">
              <a:avLst/>
            </a:prstGeom>
          </p:spPr>
        </p:pic>
      </p:grpSp>
      <p:pic>
        <p:nvPicPr>
          <p:cNvPr id="24" name="Picture 2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grpSp>
        <p:nvGrpSpPr>
          <p:cNvPr id="26" name="Group 25"/>
          <p:cNvGrpSpPr/>
          <p:nvPr/>
        </p:nvGrpSpPr>
        <p:grpSpPr>
          <a:xfrm>
            <a:off x="227877" y="6338452"/>
            <a:ext cx="2738862" cy="443345"/>
            <a:chOff x="227877" y="6339437"/>
            <a:chExt cx="2738862" cy="443345"/>
          </a:xfrm>
        </p:grpSpPr>
        <p:sp>
          <p:nvSpPr>
            <p:cNvPr id="27" name="Round Diagonal Corner Rectangle 26"/>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sp>
        <p:nvSpPr>
          <p:cNvPr id="18" name="TextBox 17"/>
          <p:cNvSpPr txBox="1"/>
          <p:nvPr/>
        </p:nvSpPr>
        <p:spPr>
          <a:xfrm>
            <a:off x="519575" y="978096"/>
            <a:ext cx="2190966" cy="318924"/>
          </a:xfrm>
          <a:prstGeom prst="rect">
            <a:avLst/>
          </a:prstGeom>
          <a:noFill/>
        </p:spPr>
        <p:txBody>
          <a:bodyPr wrap="square" lIns="0" tIns="0" rIns="0" bIns="72000" rtlCol="0">
            <a:spAutoFit/>
          </a:bodyPr>
          <a:lstStyle/>
          <a:p>
            <a:r>
              <a:rPr lang="en-US" sz="1600" b="1" dirty="0" smtClean="0">
                <a:solidFill>
                  <a:srgbClr val="EBA32B"/>
                </a:solidFill>
                <a:latin typeface="+mj-lt"/>
                <a:ea typeface="SimSun" pitchFamily="2" charset="-122"/>
              </a:rPr>
              <a:t>Total Respondents</a:t>
            </a:r>
            <a:endParaRPr lang="en-US" sz="1600" b="1" dirty="0">
              <a:solidFill>
                <a:srgbClr val="EBA32B"/>
              </a:solidFill>
              <a:latin typeface="+mj-lt"/>
              <a:ea typeface="SimSun" pitchFamily="2" charset="-122"/>
            </a:endParaRPr>
          </a:p>
        </p:txBody>
      </p:sp>
      <p:cxnSp>
        <p:nvCxnSpPr>
          <p:cNvPr id="29" name="Straight Connector 28"/>
          <p:cNvCxnSpPr/>
          <p:nvPr/>
        </p:nvCxnSpPr>
        <p:spPr>
          <a:xfrm>
            <a:off x="515132" y="1232262"/>
            <a:ext cx="2011680" cy="0"/>
          </a:xfrm>
          <a:prstGeom prst="line">
            <a:avLst/>
          </a:prstGeom>
          <a:ln w="12700" cmpd="sng">
            <a:solidFill>
              <a:schemeClr val="accent2">
                <a:alpha val="80000"/>
              </a:schemeClr>
            </a:solidFill>
            <a:prstDash val="sysDash"/>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19575" y="3090651"/>
            <a:ext cx="2190966" cy="318924"/>
          </a:xfrm>
          <a:prstGeom prst="rect">
            <a:avLst/>
          </a:prstGeom>
          <a:noFill/>
        </p:spPr>
        <p:txBody>
          <a:bodyPr wrap="square" lIns="0" tIns="0" rIns="0" bIns="72000" rtlCol="0">
            <a:spAutoFit/>
          </a:bodyPr>
          <a:lstStyle/>
          <a:p>
            <a:r>
              <a:rPr lang="en-US" sz="1600" b="1" dirty="0" smtClean="0">
                <a:solidFill>
                  <a:srgbClr val="EBA32B"/>
                </a:solidFill>
                <a:latin typeface="+mj-lt"/>
                <a:cs typeface="Arial" pitchFamily="34" charset="0"/>
              </a:rPr>
              <a:t>Gender</a:t>
            </a:r>
            <a:endParaRPr lang="en-US" sz="1600" b="1" dirty="0">
              <a:solidFill>
                <a:srgbClr val="EBA32B"/>
              </a:solidFill>
              <a:latin typeface="+mj-lt"/>
              <a:cs typeface="Arial" pitchFamily="34" charset="0"/>
            </a:endParaRPr>
          </a:p>
        </p:txBody>
      </p:sp>
      <p:cxnSp>
        <p:nvCxnSpPr>
          <p:cNvPr id="31" name="Straight Connector 30"/>
          <p:cNvCxnSpPr/>
          <p:nvPr/>
        </p:nvCxnSpPr>
        <p:spPr>
          <a:xfrm>
            <a:off x="515132" y="3344817"/>
            <a:ext cx="2011680" cy="0"/>
          </a:xfrm>
          <a:prstGeom prst="line">
            <a:avLst/>
          </a:prstGeom>
          <a:ln w="12700" cmpd="sng">
            <a:solidFill>
              <a:schemeClr val="accent2">
                <a:alpha val="80000"/>
              </a:schemeClr>
            </a:solidFill>
            <a:prstDash val="sysDash"/>
            <a:tailEnd type="none" w="med" len="med"/>
          </a:ln>
          <a:effectLst/>
        </p:spPr>
        <p:style>
          <a:lnRef idx="2">
            <a:schemeClr val="accent1"/>
          </a:lnRef>
          <a:fillRef idx="0">
            <a:schemeClr val="accent1"/>
          </a:fillRef>
          <a:effectRef idx="1">
            <a:schemeClr val="accent1"/>
          </a:effectRef>
          <a:fontRef idx="minor">
            <a:schemeClr val="tx1"/>
          </a:fontRef>
        </p:style>
      </p:cxnSp>
      <p:sp>
        <p:nvSpPr>
          <p:cNvPr id="32" name="Oval 31"/>
          <p:cNvSpPr>
            <a:spLocks noChangeAspect="1"/>
          </p:cNvSpPr>
          <p:nvPr/>
        </p:nvSpPr>
        <p:spPr>
          <a:xfrm>
            <a:off x="624349" y="1436370"/>
            <a:ext cx="1097280" cy="1097280"/>
          </a:xfrm>
          <a:prstGeom prst="ellipse">
            <a:avLst/>
          </a:prstGeom>
          <a:solidFill>
            <a:schemeClr val="accent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b="1" dirty="0" smtClean="0">
                <a:solidFill>
                  <a:schemeClr val="bg1"/>
                </a:solidFill>
                <a:latin typeface="Trade Gothic"/>
              </a:rPr>
              <a:t>10,000</a:t>
            </a:r>
          </a:p>
        </p:txBody>
      </p:sp>
      <p:sp>
        <p:nvSpPr>
          <p:cNvPr id="42" name="Round Diagonal Corner Rectangle 41"/>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3" name="Slide Number Placeholder 8"/>
          <p:cNvSpPr>
            <a:spLocks noGrp="1"/>
          </p:cNvSpPr>
          <p:nvPr>
            <p:ph type="sldNum" sz="quarter" idx="4294967295"/>
          </p:nvPr>
        </p:nvSpPr>
        <p:spPr>
          <a:xfrm>
            <a:off x="3048000" y="6338453"/>
            <a:ext cx="380999" cy="420334"/>
          </a:xfrm>
        </p:spPr>
        <p:txBody>
          <a:bodyPr/>
          <a:lstStyle/>
          <a:p>
            <a:pPr algn="ctr"/>
            <a:fld id="{F2856160-42D5-46FF-A81A-071144C22E9C}" type="slidenum">
              <a:rPr lang="en-US" smtClean="0">
                <a:solidFill>
                  <a:schemeClr val="bg1"/>
                </a:solidFill>
              </a:rPr>
              <a:pPr algn="ctr"/>
              <a:t>3</a:t>
            </a:fld>
            <a:endParaRPr lang="en-US" dirty="0">
              <a:solidFill>
                <a:schemeClr val="bg1"/>
              </a:solidFill>
            </a:endParaRPr>
          </a:p>
        </p:txBody>
      </p:sp>
      <p:sp>
        <p:nvSpPr>
          <p:cNvPr id="48" name="Title 1"/>
          <p:cNvSpPr txBox="1">
            <a:spLocks/>
          </p:cNvSpPr>
          <p:nvPr/>
        </p:nvSpPr>
        <p:spPr>
          <a:xfrm>
            <a:off x="98619" y="228600"/>
            <a:ext cx="8822502" cy="731520"/>
          </a:xfrm>
          <a:prstGeom prst="rect">
            <a:avLst/>
          </a:prstGeom>
        </p:spPr>
        <p:txBody>
          <a:bodyPr vert="horz" lIns="91440" tIns="45720" rIns="91440" bIns="45720" rtlCol="0" anchor="t">
            <a:noAutofit/>
          </a:bodyPr>
          <a:lstStyle>
            <a:lvl1pPr algn="r" defTabSz="914400" rtl="0" eaLnBrk="1" latinLnBrk="0" hangingPunct="1">
              <a:spcBef>
                <a:spcPct val="0"/>
              </a:spcBef>
              <a:buNone/>
              <a:defRPr sz="2400" kern="1200" baseline="0">
                <a:solidFill>
                  <a:schemeClr val="tx2"/>
                </a:solidFill>
                <a:latin typeface="+mj-lt"/>
                <a:ea typeface="+mj-ea"/>
                <a:cs typeface="+mj-cs"/>
              </a:defRPr>
            </a:lvl1pPr>
          </a:lstStyle>
          <a:p>
            <a:pPr algn="ctr"/>
            <a:r>
              <a:rPr lang="en-US" sz="2500" b="1" dirty="0">
                <a:solidFill>
                  <a:schemeClr val="accent1"/>
                </a:solidFill>
              </a:rPr>
              <a:t>RESPONDENT PROFILE</a:t>
            </a:r>
          </a:p>
        </p:txBody>
      </p:sp>
      <p:sp>
        <p:nvSpPr>
          <p:cNvPr id="40" name="Oval 39"/>
          <p:cNvSpPr>
            <a:spLocks noChangeAspect="1"/>
          </p:cNvSpPr>
          <p:nvPr/>
        </p:nvSpPr>
        <p:spPr>
          <a:xfrm>
            <a:off x="1927140" y="1371600"/>
            <a:ext cx="548640" cy="548640"/>
          </a:xfrm>
          <a:prstGeom prst="ellipse">
            <a:avLst/>
          </a:prstGeom>
          <a:solidFill>
            <a:schemeClr val="accent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000" b="1" dirty="0" smtClean="0">
                <a:solidFill>
                  <a:schemeClr val="bg1"/>
                </a:solidFill>
                <a:latin typeface="Trade Gothic"/>
              </a:rPr>
              <a:t>US </a:t>
            </a:r>
          </a:p>
          <a:p>
            <a:pPr algn="ctr"/>
            <a:r>
              <a:rPr lang="en-US" sz="1000" b="1" dirty="0" smtClean="0">
                <a:solidFill>
                  <a:schemeClr val="bg1"/>
                </a:solidFill>
                <a:latin typeface="Trade Gothic"/>
              </a:rPr>
              <a:t>5,000</a:t>
            </a:r>
          </a:p>
        </p:txBody>
      </p:sp>
      <p:sp>
        <p:nvSpPr>
          <p:cNvPr id="47" name="Oval 46"/>
          <p:cNvSpPr>
            <a:spLocks noChangeAspect="1"/>
          </p:cNvSpPr>
          <p:nvPr/>
        </p:nvSpPr>
        <p:spPr>
          <a:xfrm>
            <a:off x="1927140" y="2042160"/>
            <a:ext cx="548640" cy="548640"/>
          </a:xfrm>
          <a:prstGeom prst="ellipse">
            <a:avLst/>
          </a:prstGeom>
          <a:solidFill>
            <a:schemeClr val="accent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1000" b="1" dirty="0" smtClean="0">
                <a:solidFill>
                  <a:schemeClr val="bg1"/>
                </a:solidFill>
                <a:latin typeface="Trade Gothic"/>
              </a:rPr>
              <a:t>UK </a:t>
            </a:r>
          </a:p>
          <a:p>
            <a:pPr algn="ctr"/>
            <a:r>
              <a:rPr lang="en-US" sz="1000" b="1" dirty="0" smtClean="0">
                <a:solidFill>
                  <a:schemeClr val="bg1"/>
                </a:solidFill>
                <a:latin typeface="Trade Gothic"/>
              </a:rPr>
              <a:t>5,000</a:t>
            </a:r>
          </a:p>
        </p:txBody>
      </p:sp>
      <p:sp>
        <p:nvSpPr>
          <p:cNvPr id="41" name="TextBox 40"/>
          <p:cNvSpPr txBox="1"/>
          <p:nvPr/>
        </p:nvSpPr>
        <p:spPr>
          <a:xfrm>
            <a:off x="3491249" y="3085737"/>
            <a:ext cx="2190966" cy="318924"/>
          </a:xfrm>
          <a:prstGeom prst="rect">
            <a:avLst/>
          </a:prstGeom>
          <a:noFill/>
        </p:spPr>
        <p:txBody>
          <a:bodyPr wrap="square" lIns="0" tIns="0" rIns="0" bIns="72000" rtlCol="0">
            <a:spAutoFit/>
          </a:bodyPr>
          <a:lstStyle/>
          <a:p>
            <a:r>
              <a:rPr lang="en-US" sz="1600" b="1" dirty="0" smtClean="0">
                <a:solidFill>
                  <a:srgbClr val="EBA32B"/>
                </a:solidFill>
                <a:latin typeface="+mj-lt"/>
                <a:cs typeface="Arial" pitchFamily="34" charset="0"/>
              </a:rPr>
              <a:t>Age</a:t>
            </a:r>
            <a:endParaRPr lang="en-US" sz="1600" b="1" dirty="0">
              <a:solidFill>
                <a:srgbClr val="EBA32B"/>
              </a:solidFill>
              <a:latin typeface="+mj-lt"/>
              <a:cs typeface="Arial" pitchFamily="34" charset="0"/>
            </a:endParaRPr>
          </a:p>
        </p:txBody>
      </p:sp>
      <p:cxnSp>
        <p:nvCxnSpPr>
          <p:cNvPr id="44" name="Straight Connector 43"/>
          <p:cNvCxnSpPr/>
          <p:nvPr/>
        </p:nvCxnSpPr>
        <p:spPr>
          <a:xfrm>
            <a:off x="3457381" y="3339903"/>
            <a:ext cx="2011680" cy="0"/>
          </a:xfrm>
          <a:prstGeom prst="line">
            <a:avLst/>
          </a:prstGeom>
          <a:ln w="12700" cmpd="sng">
            <a:solidFill>
              <a:schemeClr val="accent2">
                <a:alpha val="80000"/>
              </a:schemeClr>
            </a:solidFill>
            <a:prstDash val="sysDash"/>
            <a:tailEnd type="none" w="med" len="med"/>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6499636" y="3110016"/>
            <a:ext cx="2357049" cy="318924"/>
          </a:xfrm>
          <a:prstGeom prst="rect">
            <a:avLst/>
          </a:prstGeom>
          <a:noFill/>
        </p:spPr>
        <p:txBody>
          <a:bodyPr wrap="square" lIns="0" tIns="0" rIns="0" bIns="72000" rtlCol="0">
            <a:spAutoFit/>
          </a:bodyPr>
          <a:lstStyle/>
          <a:p>
            <a:r>
              <a:rPr lang="en-US" sz="1600" b="1" dirty="0" smtClean="0">
                <a:solidFill>
                  <a:schemeClr val="accent2"/>
                </a:solidFill>
                <a:latin typeface="+mj-lt"/>
                <a:cs typeface="Arial" pitchFamily="34" charset="0"/>
              </a:rPr>
              <a:t>US Regions</a:t>
            </a:r>
            <a:endParaRPr lang="en-US" sz="1600" dirty="0">
              <a:solidFill>
                <a:schemeClr val="accent2"/>
              </a:solidFill>
              <a:latin typeface="+mj-lt"/>
              <a:cs typeface="Arial" pitchFamily="34" charset="0"/>
            </a:endParaRPr>
          </a:p>
        </p:txBody>
      </p:sp>
      <p:graphicFrame>
        <p:nvGraphicFramePr>
          <p:cNvPr id="50" name="Chart 49"/>
          <p:cNvGraphicFramePr/>
          <p:nvPr>
            <p:extLst>
              <p:ext uri="{D42A27DB-BD31-4B8C-83A1-F6EECF244321}">
                <p14:modId xmlns:p14="http://schemas.microsoft.com/office/powerpoint/2010/main" val="321723871"/>
              </p:ext>
            </p:extLst>
          </p:nvPr>
        </p:nvGraphicFramePr>
        <p:xfrm>
          <a:off x="5181600" y="3348475"/>
          <a:ext cx="4389120" cy="2595125"/>
        </p:xfrm>
        <a:graphic>
          <a:graphicData uri="http://schemas.openxmlformats.org/drawingml/2006/chart">
            <c:chart xmlns:c="http://schemas.openxmlformats.org/drawingml/2006/chart" xmlns:r="http://schemas.openxmlformats.org/officeDocument/2006/relationships" r:id="rId4"/>
          </a:graphicData>
        </a:graphic>
      </p:graphicFrame>
      <p:cxnSp>
        <p:nvCxnSpPr>
          <p:cNvPr id="51" name="Straight Connector 50"/>
          <p:cNvCxnSpPr/>
          <p:nvPr/>
        </p:nvCxnSpPr>
        <p:spPr>
          <a:xfrm>
            <a:off x="6446520" y="3348475"/>
            <a:ext cx="2468880" cy="0"/>
          </a:xfrm>
          <a:prstGeom prst="line">
            <a:avLst/>
          </a:prstGeom>
          <a:ln w="12700" cmpd="sng">
            <a:solidFill>
              <a:schemeClr val="accent2">
                <a:alpha val="80000"/>
              </a:schemeClr>
            </a:solidFill>
            <a:prstDash val="sysDash"/>
            <a:tailEnd type="none" w="med" len="med"/>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3491249" y="979170"/>
            <a:ext cx="2376151" cy="318924"/>
          </a:xfrm>
          <a:prstGeom prst="rect">
            <a:avLst/>
          </a:prstGeom>
          <a:noFill/>
        </p:spPr>
        <p:txBody>
          <a:bodyPr wrap="square" lIns="0" tIns="0" rIns="0" bIns="72000" rtlCol="0">
            <a:spAutoFit/>
          </a:bodyPr>
          <a:lstStyle/>
          <a:p>
            <a:r>
              <a:rPr lang="en-US" sz="1600" b="1" dirty="0" smtClean="0">
                <a:solidFill>
                  <a:srgbClr val="EBA32B"/>
                </a:solidFill>
                <a:latin typeface="+mj-lt"/>
                <a:cs typeface="Arial" pitchFamily="34" charset="0"/>
              </a:rPr>
              <a:t>US Annual HH Income</a:t>
            </a:r>
            <a:endParaRPr lang="en-US" sz="1600" b="1" dirty="0">
              <a:solidFill>
                <a:srgbClr val="EBA32B"/>
              </a:solidFill>
              <a:latin typeface="+mj-lt"/>
              <a:cs typeface="Arial" pitchFamily="34" charset="0"/>
            </a:endParaRPr>
          </a:p>
        </p:txBody>
      </p:sp>
      <p:cxnSp>
        <p:nvCxnSpPr>
          <p:cNvPr id="53" name="Straight Connector 52"/>
          <p:cNvCxnSpPr/>
          <p:nvPr/>
        </p:nvCxnSpPr>
        <p:spPr>
          <a:xfrm>
            <a:off x="3457381" y="1233336"/>
            <a:ext cx="2011680" cy="0"/>
          </a:xfrm>
          <a:prstGeom prst="line">
            <a:avLst/>
          </a:prstGeom>
          <a:ln w="12700" cmpd="sng">
            <a:solidFill>
              <a:schemeClr val="accent2">
                <a:alpha val="80000"/>
              </a:schemeClr>
            </a:solidFill>
            <a:prstDash val="sysDash"/>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54" name="Table 53"/>
          <p:cNvGraphicFramePr>
            <a:graphicFrameLocks noGrp="1"/>
          </p:cNvGraphicFramePr>
          <p:nvPr>
            <p:extLst>
              <p:ext uri="{D42A27DB-BD31-4B8C-83A1-F6EECF244321}">
                <p14:modId xmlns:p14="http://schemas.microsoft.com/office/powerpoint/2010/main" val="2419012243"/>
              </p:ext>
            </p:extLst>
          </p:nvPr>
        </p:nvGraphicFramePr>
        <p:xfrm>
          <a:off x="3535680" y="1317459"/>
          <a:ext cx="2103120" cy="1399648"/>
        </p:xfrm>
        <a:graphic>
          <a:graphicData uri="http://schemas.openxmlformats.org/drawingml/2006/table">
            <a:tbl>
              <a:tblPr firstRow="1" bandRow="1">
                <a:tableStyleId>{2D5ABB26-0587-4C30-8999-92F81FD0307C}</a:tableStyleId>
              </a:tblPr>
              <a:tblGrid>
                <a:gridCol w="1371600"/>
                <a:gridCol w="731520"/>
              </a:tblGrid>
              <a:tr h="349912">
                <a:tc>
                  <a:txBody>
                    <a:bodyPr/>
                    <a:lstStyle/>
                    <a:p>
                      <a:pPr algn="l" fontAlgn="b"/>
                      <a:r>
                        <a:rPr lang="en-US" sz="1100" i="0" u="none" kern="1200" dirty="0">
                          <a:solidFill>
                            <a:schemeClr val="tx1"/>
                          </a:solidFill>
                          <a:latin typeface="+mn-lt"/>
                          <a:ea typeface="+mn-ea"/>
                          <a:cs typeface="+mn-cs"/>
                        </a:rPr>
                        <a:t>$</a:t>
                      </a:r>
                      <a:r>
                        <a:rPr lang="en-US" sz="1100" i="0" u="none" kern="1200" dirty="0" smtClean="0">
                          <a:solidFill>
                            <a:schemeClr val="tx1"/>
                          </a:solidFill>
                          <a:latin typeface="+mn-lt"/>
                          <a:ea typeface="+mn-ea"/>
                          <a:cs typeface="+mn-cs"/>
                        </a:rPr>
                        <a:t>100,000 </a:t>
                      </a:r>
                      <a:r>
                        <a:rPr lang="en-US" sz="1100" i="0" u="none" kern="1200" dirty="0">
                          <a:solidFill>
                            <a:schemeClr val="tx1"/>
                          </a:solidFill>
                          <a:latin typeface="+mn-lt"/>
                          <a:ea typeface="+mn-ea"/>
                          <a:cs typeface="+mn-cs"/>
                        </a:rPr>
                        <a:t>or more</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r>
                        <a:rPr lang="en-US" sz="1100" i="0" u="none" kern="1200" dirty="0" smtClean="0">
                          <a:solidFill>
                            <a:schemeClr val="tx1"/>
                          </a:solidFill>
                          <a:latin typeface="+mn-lt"/>
                          <a:ea typeface="+mn-ea"/>
                          <a:cs typeface="+mn-cs"/>
                        </a:rPr>
                        <a:t>20%</a:t>
                      </a:r>
                      <a:endParaRPr lang="en-US" sz="1100" i="0" u="none" kern="1200" dirty="0">
                        <a:solidFill>
                          <a:schemeClr val="tx1"/>
                        </a:solidFill>
                        <a:latin typeface="+mn-l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4991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i="0" u="none" kern="1200" dirty="0" smtClean="0">
                          <a:solidFill>
                            <a:schemeClr val="tx1"/>
                          </a:solidFill>
                          <a:latin typeface="+mn-lt"/>
                          <a:ea typeface="+mn-ea"/>
                          <a:cs typeface="+mn-cs"/>
                        </a:rPr>
                        <a:t>$50,000 – $99,999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r>
                        <a:rPr lang="en-US" sz="1100" i="0" u="none" kern="1200" dirty="0" smtClean="0">
                          <a:solidFill>
                            <a:schemeClr val="tx1"/>
                          </a:solidFill>
                          <a:latin typeface="+mn-lt"/>
                          <a:ea typeface="+mn-ea"/>
                          <a:cs typeface="+mn-cs"/>
                        </a:rPr>
                        <a:t>33%</a:t>
                      </a:r>
                      <a:endParaRPr lang="en-US" sz="1100" i="0" u="none" kern="1200" dirty="0">
                        <a:solidFill>
                          <a:schemeClr val="tx1"/>
                        </a:solidFill>
                        <a:latin typeface="+mn-l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4991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i="0" u="none" kern="1200" dirty="0" smtClean="0">
                          <a:solidFill>
                            <a:schemeClr val="tx1"/>
                          </a:solidFill>
                          <a:latin typeface="+mn-lt"/>
                          <a:ea typeface="+mn-ea"/>
                          <a:cs typeface="+mn-cs"/>
                        </a:rPr>
                        <a:t>Less than $49,000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r>
                        <a:rPr lang="en-US" sz="1100" i="0" u="none" kern="1200" dirty="0" smtClean="0">
                          <a:solidFill>
                            <a:schemeClr val="tx1"/>
                          </a:solidFill>
                          <a:latin typeface="+mn-lt"/>
                          <a:ea typeface="+mn-ea"/>
                          <a:cs typeface="+mn-cs"/>
                        </a:rPr>
                        <a:t>37%</a:t>
                      </a:r>
                      <a:endParaRPr lang="en-US" sz="1100" i="0" u="none" kern="1200" dirty="0">
                        <a:solidFill>
                          <a:schemeClr val="tx1"/>
                        </a:solidFill>
                        <a:latin typeface="+mn-l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4991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i="0" u="none" kern="1200" dirty="0" smtClean="0">
                          <a:solidFill>
                            <a:schemeClr val="tx1"/>
                          </a:solidFill>
                          <a:latin typeface="+mn-lt"/>
                          <a:ea typeface="+mn-ea"/>
                          <a:cs typeface="+mn-cs"/>
                        </a:rPr>
                        <a:t>Mean</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r>
                        <a:rPr lang="en-US" sz="1100" i="0" u="none" kern="1200" dirty="0" smtClean="0">
                          <a:solidFill>
                            <a:schemeClr val="tx1"/>
                          </a:solidFill>
                          <a:latin typeface="+mn-lt"/>
                          <a:ea typeface="+mn-ea"/>
                          <a:cs typeface="+mn-cs"/>
                        </a:rPr>
                        <a:t>$67,815</a:t>
                      </a:r>
                      <a:endParaRPr lang="en-US" sz="1100" i="0" u="none" kern="1200" dirty="0">
                        <a:solidFill>
                          <a:schemeClr val="tx1"/>
                        </a:solidFill>
                        <a:latin typeface="+mn-l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bl>
          </a:graphicData>
        </a:graphic>
      </p:graphicFrame>
      <p:graphicFrame>
        <p:nvGraphicFramePr>
          <p:cNvPr id="55" name="Table 54"/>
          <p:cNvGraphicFramePr>
            <a:graphicFrameLocks noGrp="1"/>
          </p:cNvGraphicFramePr>
          <p:nvPr>
            <p:extLst>
              <p:ext uri="{D42A27DB-BD31-4B8C-83A1-F6EECF244321}">
                <p14:modId xmlns:p14="http://schemas.microsoft.com/office/powerpoint/2010/main" val="880771046"/>
              </p:ext>
            </p:extLst>
          </p:nvPr>
        </p:nvGraphicFramePr>
        <p:xfrm>
          <a:off x="6429181" y="1317459"/>
          <a:ext cx="2103120" cy="1399648"/>
        </p:xfrm>
        <a:graphic>
          <a:graphicData uri="http://schemas.openxmlformats.org/drawingml/2006/table">
            <a:tbl>
              <a:tblPr firstRow="1" bandRow="1">
                <a:tableStyleId>{2D5ABB26-0587-4C30-8999-92F81FD0307C}</a:tableStyleId>
              </a:tblPr>
              <a:tblGrid>
                <a:gridCol w="1371600"/>
                <a:gridCol w="731520"/>
              </a:tblGrid>
              <a:tr h="349912">
                <a:tc>
                  <a:txBody>
                    <a:bodyPr/>
                    <a:lstStyle/>
                    <a:p>
                      <a:pPr algn="l" fontAlgn="b"/>
                      <a:r>
                        <a:rPr lang="en-US" sz="1100" i="0" u="none" kern="1200" dirty="0" smtClean="0">
                          <a:solidFill>
                            <a:schemeClr val="tx1"/>
                          </a:solidFill>
                          <a:latin typeface="+mn-lt"/>
                          <a:ea typeface="+mn-ea"/>
                          <a:cs typeface="+mn-cs"/>
                        </a:rPr>
                        <a:t>£75,000 or </a:t>
                      </a:r>
                      <a:r>
                        <a:rPr lang="en-US" sz="1100" i="0" u="none" kern="1200" dirty="0">
                          <a:solidFill>
                            <a:schemeClr val="tx1"/>
                          </a:solidFill>
                          <a:latin typeface="+mn-lt"/>
                          <a:ea typeface="+mn-ea"/>
                          <a:cs typeface="+mn-cs"/>
                        </a:rPr>
                        <a:t>more</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r>
                        <a:rPr lang="en-US" sz="1100" i="0" u="none" kern="1200" dirty="0" smtClean="0">
                          <a:solidFill>
                            <a:schemeClr val="tx1"/>
                          </a:solidFill>
                          <a:latin typeface="+mn-lt"/>
                          <a:ea typeface="+mn-ea"/>
                          <a:cs typeface="+mn-cs"/>
                        </a:rPr>
                        <a:t>10%</a:t>
                      </a:r>
                      <a:endParaRPr lang="en-US" sz="1100" i="0" u="none" kern="1200" dirty="0">
                        <a:solidFill>
                          <a:schemeClr val="tx1"/>
                        </a:solidFill>
                        <a:latin typeface="+mn-l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4991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i="0" u="none" kern="1200" dirty="0" smtClean="0">
                          <a:solidFill>
                            <a:schemeClr val="tx1"/>
                          </a:solidFill>
                          <a:latin typeface="+mn-lt"/>
                          <a:ea typeface="+mn-ea"/>
                          <a:cs typeface="+mn-cs"/>
                        </a:rPr>
                        <a:t>£40,000 – £74,999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r>
                        <a:rPr lang="en-US" sz="1100" i="0" u="none" kern="1200" dirty="0" smtClean="0">
                          <a:solidFill>
                            <a:schemeClr val="tx1"/>
                          </a:solidFill>
                          <a:latin typeface="+mn-lt"/>
                          <a:ea typeface="+mn-ea"/>
                          <a:cs typeface="+mn-cs"/>
                        </a:rPr>
                        <a:t>25%</a:t>
                      </a:r>
                      <a:endParaRPr lang="en-US" sz="1100" i="0" u="none" kern="1200" dirty="0">
                        <a:solidFill>
                          <a:schemeClr val="tx1"/>
                        </a:solidFill>
                        <a:latin typeface="+mn-l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4991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i="0" u="none" kern="1200" dirty="0" smtClean="0">
                          <a:solidFill>
                            <a:schemeClr val="tx1"/>
                          </a:solidFill>
                          <a:latin typeface="+mn-lt"/>
                          <a:ea typeface="+mn-ea"/>
                          <a:cs typeface="+mn-cs"/>
                        </a:rPr>
                        <a:t>Less than £39,999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r>
                        <a:rPr lang="en-US" sz="1100" i="0" u="none" kern="1200" dirty="0" smtClean="0">
                          <a:solidFill>
                            <a:schemeClr val="tx1"/>
                          </a:solidFill>
                          <a:latin typeface="+mn-lt"/>
                          <a:ea typeface="+mn-ea"/>
                          <a:cs typeface="+mn-cs"/>
                        </a:rPr>
                        <a:t>54%</a:t>
                      </a:r>
                      <a:endParaRPr lang="en-US" sz="1100" i="0" u="none" kern="1200" dirty="0">
                        <a:solidFill>
                          <a:schemeClr val="tx1"/>
                        </a:solidFill>
                        <a:latin typeface="+mn-l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r h="34991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i="0" u="none" kern="1200" dirty="0" smtClean="0">
                          <a:solidFill>
                            <a:schemeClr val="tx1"/>
                          </a:solidFill>
                          <a:latin typeface="+mn-lt"/>
                          <a:ea typeface="+mn-ea"/>
                          <a:cs typeface="+mn-cs"/>
                        </a:rPr>
                        <a:t>Mean</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t"/>
                      <a:r>
                        <a:rPr lang="en-US" sz="1100" i="0" u="none" kern="1200" dirty="0" smtClean="0">
                          <a:solidFill>
                            <a:schemeClr val="tx1"/>
                          </a:solidFill>
                          <a:latin typeface="+mn-lt"/>
                          <a:ea typeface="+mn-ea"/>
                          <a:cs typeface="+mn-cs"/>
                        </a:rPr>
                        <a:t>£39,619</a:t>
                      </a:r>
                      <a:endParaRPr lang="en-US" sz="1100" i="0" u="none" kern="1200" dirty="0">
                        <a:solidFill>
                          <a:schemeClr val="tx1"/>
                        </a:solidFill>
                        <a:latin typeface="+mn-l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r>
            </a:tbl>
          </a:graphicData>
        </a:graphic>
      </p:graphicFrame>
      <p:sp>
        <p:nvSpPr>
          <p:cNvPr id="56" name="TextBox 55"/>
          <p:cNvSpPr txBox="1"/>
          <p:nvPr/>
        </p:nvSpPr>
        <p:spPr>
          <a:xfrm>
            <a:off x="6356369" y="971550"/>
            <a:ext cx="2376151" cy="318924"/>
          </a:xfrm>
          <a:prstGeom prst="rect">
            <a:avLst/>
          </a:prstGeom>
          <a:noFill/>
        </p:spPr>
        <p:txBody>
          <a:bodyPr wrap="square" lIns="0" tIns="0" rIns="0" bIns="72000" rtlCol="0">
            <a:spAutoFit/>
          </a:bodyPr>
          <a:lstStyle/>
          <a:p>
            <a:r>
              <a:rPr lang="en-US" sz="1600" b="1" dirty="0" smtClean="0">
                <a:solidFill>
                  <a:srgbClr val="EBA32B"/>
                </a:solidFill>
                <a:latin typeface="+mj-lt"/>
                <a:cs typeface="Arial" pitchFamily="34" charset="0"/>
              </a:rPr>
              <a:t>UK Annual HH Income</a:t>
            </a:r>
            <a:endParaRPr lang="en-US" sz="1600" b="1" dirty="0">
              <a:solidFill>
                <a:srgbClr val="EBA32B"/>
              </a:solidFill>
              <a:latin typeface="+mj-lt"/>
              <a:cs typeface="Arial" pitchFamily="34" charset="0"/>
            </a:endParaRPr>
          </a:p>
        </p:txBody>
      </p:sp>
      <p:cxnSp>
        <p:nvCxnSpPr>
          <p:cNvPr id="57" name="Straight Connector 56"/>
          <p:cNvCxnSpPr/>
          <p:nvPr/>
        </p:nvCxnSpPr>
        <p:spPr>
          <a:xfrm>
            <a:off x="6322501" y="1225716"/>
            <a:ext cx="2011680" cy="0"/>
          </a:xfrm>
          <a:prstGeom prst="line">
            <a:avLst/>
          </a:prstGeom>
          <a:ln w="12700" cmpd="sng">
            <a:solidFill>
              <a:schemeClr val="accent2">
                <a:alpha val="80000"/>
              </a:schemeClr>
            </a:solidFill>
            <a:prstDash val="sysDash"/>
            <a:tailEnd type="none" w="med" len="med"/>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519575" y="4724400"/>
            <a:ext cx="2190966" cy="318924"/>
          </a:xfrm>
          <a:prstGeom prst="rect">
            <a:avLst/>
          </a:prstGeom>
          <a:noFill/>
        </p:spPr>
        <p:txBody>
          <a:bodyPr wrap="square" lIns="0" tIns="0" rIns="0" bIns="72000" rtlCol="0">
            <a:spAutoFit/>
          </a:bodyPr>
          <a:lstStyle/>
          <a:p>
            <a:r>
              <a:rPr lang="en-US" sz="1600" b="1" dirty="0" smtClean="0">
                <a:solidFill>
                  <a:srgbClr val="EBA32B"/>
                </a:solidFill>
                <a:latin typeface="+mj-lt"/>
                <a:cs typeface="Arial" pitchFamily="34" charset="0"/>
              </a:rPr>
              <a:t>Parent </a:t>
            </a:r>
            <a:r>
              <a:rPr lang="en-US" sz="1600" b="1" dirty="0">
                <a:solidFill>
                  <a:srgbClr val="EBA32B"/>
                </a:solidFill>
                <a:latin typeface="+mj-lt"/>
                <a:cs typeface="Arial" pitchFamily="34" charset="0"/>
              </a:rPr>
              <a:t>to </a:t>
            </a:r>
            <a:r>
              <a:rPr lang="en-US" sz="1600" b="1" dirty="0" smtClean="0">
                <a:solidFill>
                  <a:srgbClr val="EBA32B"/>
                </a:solidFill>
                <a:latin typeface="+mj-lt"/>
                <a:cs typeface="Arial" pitchFamily="34" charset="0"/>
              </a:rPr>
              <a:t>child</a:t>
            </a:r>
            <a:endParaRPr lang="en-US" sz="1400" b="1" dirty="0">
              <a:solidFill>
                <a:srgbClr val="EBA32B"/>
              </a:solidFill>
              <a:latin typeface="+mj-lt"/>
              <a:cs typeface="Arial" pitchFamily="34" charset="0"/>
            </a:endParaRPr>
          </a:p>
        </p:txBody>
      </p:sp>
      <p:cxnSp>
        <p:nvCxnSpPr>
          <p:cNvPr id="59" name="Straight Connector 58"/>
          <p:cNvCxnSpPr/>
          <p:nvPr/>
        </p:nvCxnSpPr>
        <p:spPr>
          <a:xfrm>
            <a:off x="515132" y="4978566"/>
            <a:ext cx="2011680" cy="0"/>
          </a:xfrm>
          <a:prstGeom prst="line">
            <a:avLst/>
          </a:prstGeom>
          <a:ln w="12700" cmpd="sng">
            <a:solidFill>
              <a:schemeClr val="accent2">
                <a:alpha val="80000"/>
              </a:schemeClr>
            </a:solidFill>
            <a:prstDash val="sysDash"/>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35" name="Chart 34"/>
          <p:cNvGraphicFramePr/>
          <p:nvPr>
            <p:extLst>
              <p:ext uri="{D42A27DB-BD31-4B8C-83A1-F6EECF244321}">
                <p14:modId xmlns:p14="http://schemas.microsoft.com/office/powerpoint/2010/main" val="3041329649"/>
              </p:ext>
            </p:extLst>
          </p:nvPr>
        </p:nvGraphicFramePr>
        <p:xfrm>
          <a:off x="492271" y="4953000"/>
          <a:ext cx="2057402" cy="1371600"/>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Box 35"/>
          <p:cNvSpPr txBox="1"/>
          <p:nvPr/>
        </p:nvSpPr>
        <p:spPr>
          <a:xfrm>
            <a:off x="1924051" y="5164440"/>
            <a:ext cx="771896" cy="261610"/>
          </a:xfrm>
          <a:prstGeom prst="rect">
            <a:avLst/>
          </a:prstGeom>
          <a:noFill/>
        </p:spPr>
        <p:txBody>
          <a:bodyPr wrap="square" rtlCol="0">
            <a:spAutoFit/>
          </a:bodyPr>
          <a:lstStyle/>
          <a:p>
            <a:r>
              <a:rPr lang="en-US" sz="1050" dirty="0" smtClean="0"/>
              <a:t>Yes</a:t>
            </a:r>
          </a:p>
        </p:txBody>
      </p:sp>
      <p:sp>
        <p:nvSpPr>
          <p:cNvPr id="37" name="TextBox 36"/>
          <p:cNvSpPr txBox="1"/>
          <p:nvPr/>
        </p:nvSpPr>
        <p:spPr>
          <a:xfrm>
            <a:off x="324535" y="5741030"/>
            <a:ext cx="685800" cy="261610"/>
          </a:xfrm>
          <a:prstGeom prst="rect">
            <a:avLst/>
          </a:prstGeom>
          <a:noFill/>
        </p:spPr>
        <p:txBody>
          <a:bodyPr wrap="square" rtlCol="0">
            <a:spAutoFit/>
          </a:bodyPr>
          <a:lstStyle/>
          <a:p>
            <a:pPr algn="r"/>
            <a:r>
              <a:rPr lang="en-US" sz="1050" dirty="0" smtClean="0"/>
              <a:t>No</a:t>
            </a:r>
          </a:p>
        </p:txBody>
      </p:sp>
      <p:graphicFrame>
        <p:nvGraphicFramePr>
          <p:cNvPr id="38" name="Chart 37"/>
          <p:cNvGraphicFramePr/>
          <p:nvPr>
            <p:extLst>
              <p:ext uri="{D42A27DB-BD31-4B8C-83A1-F6EECF244321}">
                <p14:modId xmlns:p14="http://schemas.microsoft.com/office/powerpoint/2010/main" val="825958179"/>
              </p:ext>
            </p:extLst>
          </p:nvPr>
        </p:nvGraphicFramePr>
        <p:xfrm>
          <a:off x="453738" y="3254178"/>
          <a:ext cx="2057402" cy="1371600"/>
        </p:xfrm>
        <a:graphic>
          <a:graphicData uri="http://schemas.openxmlformats.org/drawingml/2006/chart">
            <c:chart xmlns:c="http://schemas.openxmlformats.org/drawingml/2006/chart" xmlns:r="http://schemas.openxmlformats.org/officeDocument/2006/relationships" r:id="rId6"/>
          </a:graphicData>
        </a:graphic>
      </p:graphicFrame>
      <p:sp>
        <p:nvSpPr>
          <p:cNvPr id="39" name="TextBox 38"/>
          <p:cNvSpPr txBox="1"/>
          <p:nvPr/>
        </p:nvSpPr>
        <p:spPr>
          <a:xfrm>
            <a:off x="1980768" y="3796670"/>
            <a:ext cx="762000" cy="261610"/>
          </a:xfrm>
          <a:prstGeom prst="rect">
            <a:avLst/>
          </a:prstGeom>
          <a:noFill/>
        </p:spPr>
        <p:txBody>
          <a:bodyPr wrap="square" rtlCol="0">
            <a:spAutoFit/>
          </a:bodyPr>
          <a:lstStyle/>
          <a:p>
            <a:r>
              <a:rPr lang="en-US" sz="1050" dirty="0" smtClean="0"/>
              <a:t>Male</a:t>
            </a:r>
          </a:p>
        </p:txBody>
      </p:sp>
      <p:sp>
        <p:nvSpPr>
          <p:cNvPr id="45" name="TextBox 44"/>
          <p:cNvSpPr txBox="1"/>
          <p:nvPr/>
        </p:nvSpPr>
        <p:spPr>
          <a:xfrm>
            <a:off x="286002" y="3796670"/>
            <a:ext cx="685800" cy="261610"/>
          </a:xfrm>
          <a:prstGeom prst="rect">
            <a:avLst/>
          </a:prstGeom>
          <a:noFill/>
        </p:spPr>
        <p:txBody>
          <a:bodyPr wrap="square" rtlCol="0">
            <a:spAutoFit/>
          </a:bodyPr>
          <a:lstStyle/>
          <a:p>
            <a:pPr algn="r"/>
            <a:r>
              <a:rPr lang="en-US" sz="1050" dirty="0" smtClean="0"/>
              <a:t>Female</a:t>
            </a:r>
          </a:p>
        </p:txBody>
      </p:sp>
      <p:graphicFrame>
        <p:nvGraphicFramePr>
          <p:cNvPr id="46" name="Chart 45"/>
          <p:cNvGraphicFramePr/>
          <p:nvPr>
            <p:extLst>
              <p:ext uri="{D42A27DB-BD31-4B8C-83A1-F6EECF244321}">
                <p14:modId xmlns:p14="http://schemas.microsoft.com/office/powerpoint/2010/main" val="3085821340"/>
              </p:ext>
            </p:extLst>
          </p:nvPr>
        </p:nvGraphicFramePr>
        <p:xfrm>
          <a:off x="2633755" y="3348475"/>
          <a:ext cx="3292728" cy="2747525"/>
        </p:xfrm>
        <a:graphic>
          <a:graphicData uri="http://schemas.openxmlformats.org/drawingml/2006/chart">
            <c:chart xmlns:c="http://schemas.openxmlformats.org/drawingml/2006/chart" xmlns:r="http://schemas.openxmlformats.org/officeDocument/2006/relationships" r:id="rId7"/>
          </a:graphicData>
        </a:graphic>
      </p:graphicFrame>
      <p:cxnSp>
        <p:nvCxnSpPr>
          <p:cNvPr id="68" name="Straight Connector 67"/>
          <p:cNvCxnSpPr/>
          <p:nvPr/>
        </p:nvCxnSpPr>
        <p:spPr>
          <a:xfrm>
            <a:off x="3553482" y="4410075"/>
            <a:ext cx="2011680" cy="0"/>
          </a:xfrm>
          <a:prstGeom prst="line">
            <a:avLst/>
          </a:prstGeom>
          <a:ln w="12700" cmpd="sng">
            <a:solidFill>
              <a:schemeClr val="tx1">
                <a:lumMod val="65000"/>
                <a:lumOff val="35000"/>
                <a:alpha val="80000"/>
              </a:schemeClr>
            </a:solidFill>
            <a:prstDash val="sysDash"/>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3553482" y="5342870"/>
            <a:ext cx="2011680" cy="0"/>
          </a:xfrm>
          <a:prstGeom prst="line">
            <a:avLst/>
          </a:prstGeom>
          <a:ln w="12700" cmpd="sng">
            <a:solidFill>
              <a:schemeClr val="tx1">
                <a:lumMod val="65000"/>
                <a:lumOff val="35000"/>
                <a:alpha val="80000"/>
              </a:schemeClr>
            </a:solidFill>
            <a:prstDash val="sysDash"/>
            <a:tailEnd type="none" w="med" len="med"/>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5090160" y="3742809"/>
            <a:ext cx="1005840" cy="369332"/>
          </a:xfrm>
          <a:prstGeom prst="rect">
            <a:avLst/>
          </a:prstGeom>
          <a:noFill/>
        </p:spPr>
        <p:txBody>
          <a:bodyPr wrap="square" rtlCol="0">
            <a:spAutoFit/>
          </a:bodyPr>
          <a:lstStyle/>
          <a:p>
            <a:r>
              <a:rPr lang="en-US" sz="900" dirty="0" smtClean="0"/>
              <a:t>Millennials = 36%</a:t>
            </a:r>
          </a:p>
        </p:txBody>
      </p:sp>
      <p:sp>
        <p:nvSpPr>
          <p:cNvPr id="71" name="TextBox 70"/>
          <p:cNvSpPr txBox="1"/>
          <p:nvPr/>
        </p:nvSpPr>
        <p:spPr>
          <a:xfrm>
            <a:off x="5090160" y="4699196"/>
            <a:ext cx="1005840" cy="369332"/>
          </a:xfrm>
          <a:prstGeom prst="rect">
            <a:avLst/>
          </a:prstGeom>
          <a:noFill/>
        </p:spPr>
        <p:txBody>
          <a:bodyPr wrap="square" rtlCol="0">
            <a:spAutoFit/>
          </a:bodyPr>
          <a:lstStyle/>
          <a:p>
            <a:r>
              <a:rPr lang="en-US" sz="900" dirty="0" smtClean="0"/>
              <a:t>Generation X = 27%</a:t>
            </a:r>
          </a:p>
        </p:txBody>
      </p:sp>
      <p:sp>
        <p:nvSpPr>
          <p:cNvPr id="72" name="TextBox 71"/>
          <p:cNvSpPr txBox="1"/>
          <p:nvPr/>
        </p:nvSpPr>
        <p:spPr>
          <a:xfrm>
            <a:off x="5090160" y="5436803"/>
            <a:ext cx="1005840" cy="369332"/>
          </a:xfrm>
          <a:prstGeom prst="rect">
            <a:avLst/>
          </a:prstGeom>
          <a:noFill/>
        </p:spPr>
        <p:txBody>
          <a:bodyPr wrap="square" rtlCol="0">
            <a:spAutoFit/>
          </a:bodyPr>
          <a:lstStyle/>
          <a:p>
            <a:r>
              <a:rPr lang="en-US" sz="900" dirty="0" smtClean="0"/>
              <a:t>Baby Boomers = 37%</a:t>
            </a:r>
          </a:p>
        </p:txBody>
      </p:sp>
    </p:spTree>
    <p:extLst>
      <p:ext uri="{BB962C8B-B14F-4D97-AF65-F5344CB8AC3E}">
        <p14:creationId xmlns:p14="http://schemas.microsoft.com/office/powerpoint/2010/main" val="12886901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7062" y="1743075"/>
            <a:ext cx="5060738" cy="3931920"/>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71525" y="1828800"/>
            <a:ext cx="3717103" cy="276999"/>
          </a:xfrm>
          <a:prstGeom prst="rect">
            <a:avLst/>
          </a:prstGeom>
          <a:noFill/>
        </p:spPr>
        <p:txBody>
          <a:bodyPr wrap="square" rtlCol="0">
            <a:spAutoFit/>
          </a:bodyPr>
          <a:lstStyle/>
          <a:p>
            <a:pPr algn="ctr"/>
            <a:r>
              <a:rPr lang="en-US" sz="1200" b="1" dirty="0" smtClean="0"/>
              <a:t>Number of Website Domain Extensions…</a:t>
            </a:r>
            <a:endParaRPr lang="en-US" sz="1200" b="1" u="sng" dirty="0"/>
          </a:p>
        </p:txBody>
      </p:sp>
      <p:sp>
        <p:nvSpPr>
          <p:cNvPr id="31" name="Rectangle 30"/>
          <p:cNvSpPr/>
          <p:nvPr/>
        </p:nvSpPr>
        <p:spPr>
          <a:xfrm>
            <a:off x="5334000" y="1743075"/>
            <a:ext cx="3733798" cy="3931920"/>
          </a:xfrm>
          <a:prstGeom prst="rect">
            <a:avLst/>
          </a:prstGeom>
          <a:solidFill>
            <a:schemeClr val="bg1"/>
          </a:solidFill>
          <a:ln w="3175">
            <a:solidFill>
              <a:schemeClr val="bg1">
                <a:lumMod val="85000"/>
              </a:schemeClr>
            </a:solidFill>
            <a:prstDash val="soli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 Diagonal Corner Rectangle 24"/>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13" name="Group 12"/>
          <p:cNvGrpSpPr/>
          <p:nvPr/>
        </p:nvGrpSpPr>
        <p:grpSpPr>
          <a:xfrm>
            <a:off x="7799018" y="6338453"/>
            <a:ext cx="1126278" cy="443346"/>
            <a:chOff x="7799018" y="6338454"/>
            <a:chExt cx="1126278" cy="443346"/>
          </a:xfrm>
        </p:grpSpPr>
        <p:sp>
          <p:nvSpPr>
            <p:cNvPr id="22" name="Round Diagonal Corner Rectangle 21"/>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1812" y="6389455"/>
              <a:ext cx="920691" cy="341345"/>
            </a:xfrm>
            <a:prstGeom prst="rect">
              <a:avLst/>
            </a:prstGeom>
          </p:spPr>
        </p:pic>
      </p:grpSp>
      <p:pic>
        <p:nvPicPr>
          <p:cNvPr id="24" name="Picture 23"/>
          <p:cNvPicPr>
            <a:picLocks noChangeAspect="1"/>
          </p:cNvPicPr>
          <p:nvPr/>
        </p:nvPicPr>
        <p:blipFill rotWithShape="1">
          <a:blip r:embed="rId4" cstate="print">
            <a:extLst>
              <a:ext uri="{28A0092B-C50C-407E-A947-70E740481C1C}">
                <a14:useLocalDpi xmlns:a14="http://schemas.microsoft.com/office/drawing/2010/main" val="0"/>
              </a:ext>
            </a:extLst>
          </a:blip>
          <a:srcRect t="45517" b="46049"/>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grpSp>
        <p:nvGrpSpPr>
          <p:cNvPr id="26" name="Group 25"/>
          <p:cNvGrpSpPr/>
          <p:nvPr/>
        </p:nvGrpSpPr>
        <p:grpSpPr>
          <a:xfrm>
            <a:off x="227877" y="6338452"/>
            <a:ext cx="2738862" cy="443345"/>
            <a:chOff x="227877" y="6339437"/>
            <a:chExt cx="2738862" cy="443345"/>
          </a:xfrm>
        </p:grpSpPr>
        <p:sp>
          <p:nvSpPr>
            <p:cNvPr id="27" name="Round Diagonal Corner Rectangle 26"/>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sp>
        <p:nvSpPr>
          <p:cNvPr id="18" name="Slide Number Placeholder 8"/>
          <p:cNvSpPr>
            <a:spLocks noGrp="1"/>
          </p:cNvSpPr>
          <p:nvPr>
            <p:ph type="sldNum" sz="quarter" idx="4294967295"/>
          </p:nvPr>
        </p:nvSpPr>
        <p:spPr>
          <a:xfrm>
            <a:off x="3048000" y="6338453"/>
            <a:ext cx="380999" cy="420334"/>
          </a:xfrm>
        </p:spPr>
        <p:txBody>
          <a:bodyPr/>
          <a:lstStyle/>
          <a:p>
            <a:pPr algn="ctr"/>
            <a:fld id="{F2856160-42D5-46FF-A81A-071144C22E9C}" type="slidenum">
              <a:rPr lang="en-US" smtClean="0">
                <a:solidFill>
                  <a:schemeClr val="bg1"/>
                </a:solidFill>
              </a:rPr>
              <a:pPr algn="ctr"/>
              <a:t>30</a:t>
            </a:fld>
            <a:endParaRPr lang="en-US" dirty="0">
              <a:solidFill>
                <a:schemeClr val="bg1"/>
              </a:solidFill>
            </a:endParaRPr>
          </a:p>
        </p:txBody>
      </p:sp>
      <p:sp>
        <p:nvSpPr>
          <p:cNvPr id="35" name="Title 1"/>
          <p:cNvSpPr>
            <a:spLocks noGrp="1"/>
          </p:cNvSpPr>
          <p:nvPr>
            <p:ph type="title"/>
          </p:nvPr>
        </p:nvSpPr>
        <p:spPr>
          <a:xfrm>
            <a:off x="98619" y="228600"/>
            <a:ext cx="8822502" cy="731520"/>
          </a:xfrm>
        </p:spPr>
        <p:txBody>
          <a:bodyPr anchor="t">
            <a:noAutofit/>
          </a:bodyPr>
          <a:lstStyle/>
          <a:p>
            <a:pPr algn="ctr"/>
            <a:r>
              <a:rPr lang="en-US" sz="1800" b="1" dirty="0" smtClean="0">
                <a:solidFill>
                  <a:schemeClr val="accent1"/>
                </a:solidFill>
              </a:rPr>
              <a:t>There is limited </a:t>
            </a:r>
            <a:r>
              <a:rPr lang="en-US" sz="1800" b="1" dirty="0">
                <a:solidFill>
                  <a:schemeClr val="accent1"/>
                </a:solidFill>
              </a:rPr>
              <a:t>awareness of upcoming changes to </a:t>
            </a:r>
            <a:r>
              <a:rPr lang="en-US" sz="1800" b="1" dirty="0" err="1" smtClean="0">
                <a:solidFill>
                  <a:schemeClr val="accent1"/>
                </a:solidFill>
              </a:rPr>
              <a:t>gTLDs</a:t>
            </a:r>
            <a:r>
              <a:rPr lang="en-US" sz="1800" b="1" dirty="0" smtClean="0">
                <a:solidFill>
                  <a:schemeClr val="accent1"/>
                </a:solidFill>
              </a:rPr>
              <a:t> as 56</a:t>
            </a:r>
            <a:r>
              <a:rPr lang="en-US" sz="1800" b="1" dirty="0">
                <a:solidFill>
                  <a:schemeClr val="accent1"/>
                </a:solidFill>
              </a:rPr>
              <a:t>% know nothing about </a:t>
            </a:r>
            <a:r>
              <a:rPr lang="en-US" sz="1800" b="1" dirty="0" smtClean="0">
                <a:solidFill>
                  <a:schemeClr val="accent1"/>
                </a:solidFill>
              </a:rPr>
              <a:t>it and </a:t>
            </a:r>
            <a:r>
              <a:rPr lang="en-US" sz="1800" b="1" dirty="0">
                <a:solidFill>
                  <a:schemeClr val="accent1"/>
                </a:solidFill>
              </a:rPr>
              <a:t>37% have heard something about it but are not exactly sure what is </a:t>
            </a:r>
            <a:r>
              <a:rPr lang="en-US" sz="1800" b="1" dirty="0" smtClean="0">
                <a:solidFill>
                  <a:schemeClr val="accent1"/>
                </a:solidFill>
              </a:rPr>
              <a:t>changing </a:t>
            </a:r>
            <a:r>
              <a:rPr lang="en-US" sz="1800" b="1" dirty="0">
                <a:solidFill>
                  <a:schemeClr val="accent1"/>
                </a:solidFill>
              </a:rPr>
              <a:t>(a result that is consistent across the US and the UK). In fact, consumers show a very limited understanding of the landscape </a:t>
            </a:r>
            <a:r>
              <a:rPr lang="en-US" sz="1800" b="1" dirty="0" smtClean="0">
                <a:solidFill>
                  <a:schemeClr val="accent1"/>
                </a:solidFill>
              </a:rPr>
              <a:t>today as only </a:t>
            </a:r>
            <a:r>
              <a:rPr lang="en-US" sz="1800" b="1" dirty="0">
                <a:solidFill>
                  <a:schemeClr val="accent1"/>
                </a:solidFill>
              </a:rPr>
              <a:t>11% knew the correct number of </a:t>
            </a:r>
            <a:r>
              <a:rPr lang="en-US" sz="1800" b="1" dirty="0" smtClean="0">
                <a:solidFill>
                  <a:schemeClr val="accent1"/>
                </a:solidFill>
              </a:rPr>
              <a:t>currently domain extensions.</a:t>
            </a:r>
            <a:endParaRPr lang="en-US" sz="1800" b="1" dirty="0">
              <a:solidFill>
                <a:schemeClr val="accent1"/>
              </a:solidFill>
            </a:endParaRPr>
          </a:p>
        </p:txBody>
      </p:sp>
      <p:sp>
        <p:nvSpPr>
          <p:cNvPr id="36" name="Rectangle 35"/>
          <p:cNvSpPr/>
          <p:nvPr/>
        </p:nvSpPr>
        <p:spPr>
          <a:xfrm>
            <a:off x="197062" y="5739825"/>
            <a:ext cx="8870737" cy="584775"/>
          </a:xfrm>
          <a:prstGeom prst="rect">
            <a:avLst/>
          </a:prstGeom>
        </p:spPr>
        <p:txBody>
          <a:bodyPr wrap="square" anchor="b">
            <a:spAutoFit/>
          </a:bodyPr>
          <a:lstStyle/>
          <a:p>
            <a:pPr lvl="0"/>
            <a:r>
              <a:rPr lang="en-US" sz="800" i="1" dirty="0" smtClean="0">
                <a:solidFill>
                  <a:schemeClr val="tx1">
                    <a:lumMod val="65000"/>
                    <a:lumOff val="35000"/>
                  </a:schemeClr>
                </a:solidFill>
              </a:rPr>
              <a:t>Q12: Roughly </a:t>
            </a:r>
            <a:r>
              <a:rPr lang="en-US" sz="800" i="1" dirty="0">
                <a:solidFill>
                  <a:schemeClr val="tx1">
                    <a:lumMod val="65000"/>
                    <a:lumOff val="35000"/>
                  </a:schemeClr>
                </a:solidFill>
              </a:rPr>
              <a:t>how many website domain extensions (.com, .</a:t>
            </a:r>
            <a:r>
              <a:rPr lang="en-US" sz="800" i="1" dirty="0" err="1">
                <a:solidFill>
                  <a:schemeClr val="tx1">
                    <a:lumMod val="65000"/>
                    <a:lumOff val="35000"/>
                  </a:schemeClr>
                </a:solidFill>
              </a:rPr>
              <a:t>edu</a:t>
            </a:r>
            <a:r>
              <a:rPr lang="en-US" sz="800" i="1" dirty="0">
                <a:solidFill>
                  <a:schemeClr val="tx1">
                    <a:lumMod val="65000"/>
                    <a:lumOff val="35000"/>
                  </a:schemeClr>
                </a:solidFill>
              </a:rPr>
              <a:t>, .org, etc.) do you think exist online today</a:t>
            </a:r>
            <a:r>
              <a:rPr lang="en-US" sz="800" i="1" dirty="0" smtClean="0">
                <a:solidFill>
                  <a:schemeClr val="tx1">
                    <a:lumMod val="65000"/>
                    <a:lumOff val="35000"/>
                  </a:schemeClr>
                </a:solidFill>
              </a:rPr>
              <a:t>?</a:t>
            </a:r>
          </a:p>
          <a:p>
            <a:pPr lvl="0"/>
            <a:r>
              <a:rPr lang="en-US" sz="800" i="1" dirty="0" smtClean="0">
                <a:solidFill>
                  <a:schemeClr val="tx1">
                    <a:lumMod val="65000"/>
                    <a:lumOff val="35000"/>
                  </a:schemeClr>
                </a:solidFill>
              </a:rPr>
              <a:t>Q13: How </a:t>
            </a:r>
            <a:r>
              <a:rPr lang="en-US" sz="800" i="1" dirty="0">
                <a:solidFill>
                  <a:schemeClr val="tx1">
                    <a:lumMod val="65000"/>
                    <a:lumOff val="35000"/>
                  </a:schemeClr>
                </a:solidFill>
              </a:rPr>
              <a:t>many website domain extensions (.com, .</a:t>
            </a:r>
            <a:r>
              <a:rPr lang="en-US" sz="800" i="1" dirty="0" err="1">
                <a:solidFill>
                  <a:schemeClr val="tx1">
                    <a:lumMod val="65000"/>
                    <a:lumOff val="35000"/>
                  </a:schemeClr>
                </a:solidFill>
              </a:rPr>
              <a:t>edu</a:t>
            </a:r>
            <a:r>
              <a:rPr lang="en-US" sz="800" i="1" dirty="0">
                <a:solidFill>
                  <a:schemeClr val="tx1">
                    <a:lumMod val="65000"/>
                    <a:lumOff val="35000"/>
                  </a:schemeClr>
                </a:solidFill>
              </a:rPr>
              <a:t>, .org, etc.) do you think there are likely to be in the next 1-2 years? </a:t>
            </a:r>
            <a:endParaRPr lang="en-US" sz="800" i="1" dirty="0" smtClean="0">
              <a:solidFill>
                <a:schemeClr val="tx1">
                  <a:lumMod val="65000"/>
                  <a:lumOff val="35000"/>
                </a:schemeClr>
              </a:solidFill>
            </a:endParaRPr>
          </a:p>
          <a:p>
            <a:pPr lvl="0"/>
            <a:r>
              <a:rPr lang="en-US" sz="800" i="1" dirty="0" smtClean="0">
                <a:solidFill>
                  <a:schemeClr val="tx1">
                    <a:lumMod val="65000"/>
                    <a:lumOff val="35000"/>
                  </a:schemeClr>
                </a:solidFill>
              </a:rPr>
              <a:t>Q14: How </a:t>
            </a:r>
            <a:r>
              <a:rPr lang="en-US" sz="800" i="1" dirty="0">
                <a:solidFill>
                  <a:schemeClr val="tx1">
                    <a:lumMod val="65000"/>
                    <a:lumOff val="35000"/>
                  </a:schemeClr>
                </a:solidFill>
              </a:rPr>
              <a:t>aware are you of the changes coming to the Internet regarding website domain extensions like .com, .</a:t>
            </a:r>
            <a:r>
              <a:rPr lang="en-US" sz="800" i="1" dirty="0" err="1">
                <a:solidFill>
                  <a:schemeClr val="tx1">
                    <a:lumMod val="65000"/>
                    <a:lumOff val="35000"/>
                  </a:schemeClr>
                </a:solidFill>
              </a:rPr>
              <a:t>edu</a:t>
            </a:r>
            <a:r>
              <a:rPr lang="en-US" sz="800" i="1" dirty="0">
                <a:solidFill>
                  <a:schemeClr val="tx1">
                    <a:lumMod val="65000"/>
                    <a:lumOff val="35000"/>
                  </a:schemeClr>
                </a:solidFill>
              </a:rPr>
              <a:t>, .org, .</a:t>
            </a:r>
            <a:r>
              <a:rPr lang="en-US" sz="800" i="1" dirty="0" err="1">
                <a:solidFill>
                  <a:schemeClr val="tx1">
                    <a:lumMod val="65000"/>
                    <a:lumOff val="35000"/>
                  </a:schemeClr>
                </a:solidFill>
              </a:rPr>
              <a:t>gov</a:t>
            </a:r>
            <a:r>
              <a:rPr lang="en-US" sz="800" i="1" dirty="0">
                <a:solidFill>
                  <a:schemeClr val="tx1">
                    <a:lumMod val="65000"/>
                    <a:lumOff val="35000"/>
                  </a:schemeClr>
                </a:solidFill>
              </a:rPr>
              <a:t>? </a:t>
            </a:r>
          </a:p>
          <a:p>
            <a:pPr lvl="0"/>
            <a:r>
              <a:rPr lang="en-US" sz="800" i="1" dirty="0" smtClean="0">
                <a:solidFill>
                  <a:schemeClr val="tx1">
                    <a:lumMod val="65000"/>
                    <a:lumOff val="35000"/>
                  </a:schemeClr>
                </a:solidFill>
              </a:rPr>
              <a:t>Bases: 10,000 qualified respondents</a:t>
            </a:r>
            <a:endParaRPr lang="en-US" sz="800" i="1" dirty="0">
              <a:solidFill>
                <a:schemeClr val="tx1">
                  <a:lumMod val="65000"/>
                  <a:lumOff val="35000"/>
                </a:schemeClr>
              </a:solidFill>
            </a:endParaRPr>
          </a:p>
        </p:txBody>
      </p:sp>
      <p:sp>
        <p:nvSpPr>
          <p:cNvPr id="38" name="TextBox 37"/>
          <p:cNvSpPr txBox="1"/>
          <p:nvPr/>
        </p:nvSpPr>
        <p:spPr>
          <a:xfrm>
            <a:off x="-76200" y="2295526"/>
            <a:ext cx="2769678" cy="276999"/>
          </a:xfrm>
          <a:prstGeom prst="rect">
            <a:avLst/>
          </a:prstGeom>
          <a:noFill/>
        </p:spPr>
        <p:txBody>
          <a:bodyPr wrap="square" rtlCol="0">
            <a:spAutoFit/>
          </a:bodyPr>
          <a:lstStyle/>
          <a:p>
            <a:pPr algn="ctr"/>
            <a:r>
              <a:rPr lang="en-US" sz="1200" b="1" u="sng" dirty="0" smtClean="0"/>
              <a:t>…today</a:t>
            </a:r>
            <a:endParaRPr lang="en-US" sz="1200" b="1" u="sng" dirty="0"/>
          </a:p>
        </p:txBody>
      </p:sp>
      <p:sp>
        <p:nvSpPr>
          <p:cNvPr id="51" name="TextBox 50"/>
          <p:cNvSpPr txBox="1"/>
          <p:nvPr/>
        </p:nvSpPr>
        <p:spPr>
          <a:xfrm>
            <a:off x="2286000" y="2295525"/>
            <a:ext cx="2769678" cy="276999"/>
          </a:xfrm>
          <a:prstGeom prst="rect">
            <a:avLst/>
          </a:prstGeom>
          <a:noFill/>
        </p:spPr>
        <p:txBody>
          <a:bodyPr wrap="square" rtlCol="0">
            <a:spAutoFit/>
          </a:bodyPr>
          <a:lstStyle/>
          <a:p>
            <a:pPr algn="ctr"/>
            <a:r>
              <a:rPr lang="en-US" sz="1200" b="1" u="sng" dirty="0" smtClean="0"/>
              <a:t>…in 1 - 2 years</a:t>
            </a:r>
            <a:endParaRPr lang="en-US" sz="1200" b="1" u="sng" dirty="0"/>
          </a:p>
        </p:txBody>
      </p:sp>
      <p:sp>
        <p:nvSpPr>
          <p:cNvPr id="52" name="TextBox 51"/>
          <p:cNvSpPr txBox="1"/>
          <p:nvPr/>
        </p:nvSpPr>
        <p:spPr>
          <a:xfrm>
            <a:off x="5619548" y="1828799"/>
            <a:ext cx="3243409" cy="461665"/>
          </a:xfrm>
          <a:prstGeom prst="rect">
            <a:avLst/>
          </a:prstGeom>
          <a:noFill/>
        </p:spPr>
        <p:txBody>
          <a:bodyPr wrap="square" rtlCol="0">
            <a:spAutoFit/>
          </a:bodyPr>
          <a:lstStyle/>
          <a:p>
            <a:pPr algn="ctr"/>
            <a:r>
              <a:rPr lang="en-US" sz="1200" b="1" dirty="0" smtClean="0"/>
              <a:t>Upcoming changes to </a:t>
            </a:r>
          </a:p>
          <a:p>
            <a:pPr algn="ctr"/>
            <a:r>
              <a:rPr lang="en-US" sz="1200" b="1" dirty="0" smtClean="0"/>
              <a:t>Website Domain Extensions</a:t>
            </a:r>
            <a:endParaRPr lang="en-US" sz="1200" b="1" dirty="0"/>
          </a:p>
        </p:txBody>
      </p:sp>
      <p:graphicFrame>
        <p:nvGraphicFramePr>
          <p:cNvPr id="53" name="Chart 52"/>
          <p:cNvGraphicFramePr/>
          <p:nvPr>
            <p:extLst>
              <p:ext uri="{D42A27DB-BD31-4B8C-83A1-F6EECF244321}">
                <p14:modId xmlns:p14="http://schemas.microsoft.com/office/powerpoint/2010/main" val="1084163213"/>
              </p:ext>
            </p:extLst>
          </p:nvPr>
        </p:nvGraphicFramePr>
        <p:xfrm>
          <a:off x="5324104" y="2424499"/>
          <a:ext cx="3667496" cy="33000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Chart 29"/>
          <p:cNvGraphicFramePr/>
          <p:nvPr>
            <p:extLst>
              <p:ext uri="{D42A27DB-BD31-4B8C-83A1-F6EECF244321}">
                <p14:modId xmlns:p14="http://schemas.microsoft.com/office/powerpoint/2010/main" val="2446880469"/>
              </p:ext>
            </p:extLst>
          </p:nvPr>
        </p:nvGraphicFramePr>
        <p:xfrm>
          <a:off x="63132" y="2558623"/>
          <a:ext cx="2477946" cy="226771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Chart 28"/>
          <p:cNvGraphicFramePr/>
          <p:nvPr>
            <p:extLst>
              <p:ext uri="{D42A27DB-BD31-4B8C-83A1-F6EECF244321}">
                <p14:modId xmlns:p14="http://schemas.microsoft.com/office/powerpoint/2010/main" val="3868721528"/>
              </p:ext>
            </p:extLst>
          </p:nvPr>
        </p:nvGraphicFramePr>
        <p:xfrm>
          <a:off x="2341255" y="2539573"/>
          <a:ext cx="2477946" cy="263250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3" name="Chart 32"/>
          <p:cNvGraphicFramePr/>
          <p:nvPr>
            <p:extLst>
              <p:ext uri="{D42A27DB-BD31-4B8C-83A1-F6EECF244321}">
                <p14:modId xmlns:p14="http://schemas.microsoft.com/office/powerpoint/2010/main" val="3800999975"/>
              </p:ext>
            </p:extLst>
          </p:nvPr>
        </p:nvGraphicFramePr>
        <p:xfrm>
          <a:off x="63132" y="5162550"/>
          <a:ext cx="2477946" cy="381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4" name="Chart 33"/>
          <p:cNvGraphicFramePr/>
          <p:nvPr>
            <p:extLst>
              <p:ext uri="{D42A27DB-BD31-4B8C-83A1-F6EECF244321}">
                <p14:modId xmlns:p14="http://schemas.microsoft.com/office/powerpoint/2010/main" val="64780336"/>
              </p:ext>
            </p:extLst>
          </p:nvPr>
        </p:nvGraphicFramePr>
        <p:xfrm>
          <a:off x="2341255" y="5162550"/>
          <a:ext cx="2477946" cy="381000"/>
        </p:xfrm>
        <a:graphic>
          <a:graphicData uri="http://schemas.openxmlformats.org/drawingml/2006/chart">
            <c:chart xmlns:c="http://schemas.openxmlformats.org/drawingml/2006/chart" xmlns:r="http://schemas.openxmlformats.org/officeDocument/2006/relationships" r:id="rId9"/>
          </a:graphicData>
        </a:graphic>
      </p:graphicFrame>
      <p:sp>
        <p:nvSpPr>
          <p:cNvPr id="39" name="TextBox 38"/>
          <p:cNvSpPr txBox="1"/>
          <p:nvPr/>
        </p:nvSpPr>
        <p:spPr>
          <a:xfrm>
            <a:off x="7057824" y="2600325"/>
            <a:ext cx="712619" cy="507831"/>
          </a:xfrm>
          <a:prstGeom prst="rect">
            <a:avLst/>
          </a:prstGeom>
          <a:noFill/>
        </p:spPr>
        <p:txBody>
          <a:bodyPr wrap="square" rtlCol="0">
            <a:spAutoFit/>
          </a:bodyPr>
          <a:lstStyle/>
          <a:p>
            <a:pPr algn="ctr"/>
            <a:r>
              <a:rPr lang="en-US" sz="900" b="1" dirty="0">
                <a:solidFill>
                  <a:schemeClr val="bg1"/>
                </a:solidFill>
              </a:rPr>
              <a:t>I know </a:t>
            </a:r>
            <a:endParaRPr lang="en-US" sz="900" b="1" dirty="0" smtClean="0">
              <a:solidFill>
                <a:schemeClr val="bg1"/>
              </a:solidFill>
            </a:endParaRPr>
          </a:p>
          <a:p>
            <a:pPr algn="ctr"/>
            <a:r>
              <a:rPr lang="en-US" sz="900" b="1" u="sng" dirty="0" smtClean="0">
                <a:solidFill>
                  <a:schemeClr val="bg1"/>
                </a:solidFill>
              </a:rPr>
              <a:t>a </a:t>
            </a:r>
            <a:r>
              <a:rPr lang="en-US" sz="900" b="1" u="sng" dirty="0">
                <a:solidFill>
                  <a:schemeClr val="bg1"/>
                </a:solidFill>
              </a:rPr>
              <a:t>lot</a:t>
            </a:r>
            <a:r>
              <a:rPr lang="en-US" sz="900" b="1" dirty="0">
                <a:solidFill>
                  <a:schemeClr val="bg1"/>
                </a:solidFill>
              </a:rPr>
              <a:t> </a:t>
            </a:r>
            <a:r>
              <a:rPr lang="en-US" sz="900" b="1" dirty="0" smtClean="0">
                <a:solidFill>
                  <a:schemeClr val="bg1"/>
                </a:solidFill>
              </a:rPr>
              <a:t>about it</a:t>
            </a:r>
            <a:endParaRPr lang="en-US" sz="900" b="1" dirty="0">
              <a:solidFill>
                <a:schemeClr val="bg1"/>
              </a:solidFill>
            </a:endParaRPr>
          </a:p>
        </p:txBody>
      </p:sp>
      <p:sp>
        <p:nvSpPr>
          <p:cNvPr id="40" name="TextBox 39"/>
          <p:cNvSpPr txBox="1"/>
          <p:nvPr/>
        </p:nvSpPr>
        <p:spPr>
          <a:xfrm>
            <a:off x="7260302" y="3505230"/>
            <a:ext cx="1407448" cy="707886"/>
          </a:xfrm>
          <a:prstGeom prst="rect">
            <a:avLst/>
          </a:prstGeom>
          <a:noFill/>
        </p:spPr>
        <p:txBody>
          <a:bodyPr wrap="square" rtlCol="0">
            <a:spAutoFit/>
          </a:bodyPr>
          <a:lstStyle/>
          <a:p>
            <a:pPr algn="ctr"/>
            <a:r>
              <a:rPr lang="en-US" sz="1000" b="1" dirty="0">
                <a:solidFill>
                  <a:schemeClr val="bg1"/>
                </a:solidFill>
              </a:rPr>
              <a:t>I've heard </a:t>
            </a:r>
            <a:r>
              <a:rPr lang="en-US" sz="1000" b="1" u="sng" dirty="0">
                <a:solidFill>
                  <a:schemeClr val="bg1"/>
                </a:solidFill>
              </a:rPr>
              <a:t>something</a:t>
            </a:r>
            <a:r>
              <a:rPr lang="en-US" sz="1000" b="1" dirty="0">
                <a:solidFill>
                  <a:schemeClr val="bg1"/>
                </a:solidFill>
              </a:rPr>
              <a:t> about it but not exactly sure what is changing</a:t>
            </a:r>
          </a:p>
        </p:txBody>
      </p:sp>
      <p:sp>
        <p:nvSpPr>
          <p:cNvPr id="41" name="TextBox 40"/>
          <p:cNvSpPr txBox="1"/>
          <p:nvPr/>
        </p:nvSpPr>
        <p:spPr>
          <a:xfrm>
            <a:off x="5867400" y="3524250"/>
            <a:ext cx="1123749" cy="400110"/>
          </a:xfrm>
          <a:prstGeom prst="rect">
            <a:avLst/>
          </a:prstGeom>
          <a:noFill/>
        </p:spPr>
        <p:txBody>
          <a:bodyPr wrap="square" rtlCol="0">
            <a:spAutoFit/>
          </a:bodyPr>
          <a:lstStyle/>
          <a:p>
            <a:pPr algn="ctr"/>
            <a:r>
              <a:rPr lang="en-US" sz="1000" b="1" dirty="0">
                <a:solidFill>
                  <a:schemeClr val="bg1"/>
                </a:solidFill>
              </a:rPr>
              <a:t>I know </a:t>
            </a:r>
            <a:r>
              <a:rPr lang="en-US" sz="1000" b="1" u="sng" dirty="0">
                <a:solidFill>
                  <a:schemeClr val="bg1"/>
                </a:solidFill>
              </a:rPr>
              <a:t>nothing</a:t>
            </a:r>
            <a:r>
              <a:rPr lang="en-US" sz="1000" b="1" dirty="0">
                <a:solidFill>
                  <a:schemeClr val="bg1"/>
                </a:solidFill>
              </a:rPr>
              <a:t> about it</a:t>
            </a:r>
          </a:p>
        </p:txBody>
      </p:sp>
      <p:sp>
        <p:nvSpPr>
          <p:cNvPr id="2" name="Oval 1"/>
          <p:cNvSpPr/>
          <p:nvPr/>
        </p:nvSpPr>
        <p:spPr>
          <a:xfrm>
            <a:off x="770348" y="3000375"/>
            <a:ext cx="1363252" cy="36576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661649" y="4695824"/>
            <a:ext cx="2346404" cy="393192"/>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19783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799018" y="6338453"/>
            <a:ext cx="1126278" cy="443346"/>
            <a:chOff x="7799018" y="6338454"/>
            <a:chExt cx="1126278" cy="443346"/>
          </a:xfrm>
        </p:grpSpPr>
        <p:sp>
          <p:nvSpPr>
            <p:cNvPr id="22" name="Round Diagonal Corner Rectangle 21"/>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1812" y="6389455"/>
              <a:ext cx="920691" cy="341345"/>
            </a:xfrm>
            <a:prstGeom prst="rect">
              <a:avLst/>
            </a:prstGeom>
          </p:spPr>
        </p:pic>
      </p:grpSp>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t="45517" b="46049"/>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grpSp>
        <p:nvGrpSpPr>
          <p:cNvPr id="26" name="Group 25"/>
          <p:cNvGrpSpPr/>
          <p:nvPr/>
        </p:nvGrpSpPr>
        <p:grpSpPr>
          <a:xfrm>
            <a:off x="227877" y="6338452"/>
            <a:ext cx="2738862" cy="443345"/>
            <a:chOff x="227877" y="6339437"/>
            <a:chExt cx="2738862" cy="443345"/>
          </a:xfrm>
        </p:grpSpPr>
        <p:sp>
          <p:nvSpPr>
            <p:cNvPr id="27" name="Round Diagonal Corner Rectangle 26"/>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sp>
        <p:nvSpPr>
          <p:cNvPr id="30" name="Round Diagonal Corner Rectangle 29"/>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1" name="Slide Number Placeholder 8"/>
          <p:cNvSpPr>
            <a:spLocks noGrp="1"/>
          </p:cNvSpPr>
          <p:nvPr>
            <p:ph type="sldNum" sz="quarter" idx="4294967295"/>
          </p:nvPr>
        </p:nvSpPr>
        <p:spPr>
          <a:xfrm>
            <a:off x="3048000" y="6338453"/>
            <a:ext cx="380999" cy="420334"/>
          </a:xfrm>
        </p:spPr>
        <p:txBody>
          <a:bodyPr/>
          <a:lstStyle/>
          <a:p>
            <a:pPr algn="ctr"/>
            <a:fld id="{F2856160-42D5-46FF-A81A-071144C22E9C}" type="slidenum">
              <a:rPr lang="en-US" smtClean="0">
                <a:solidFill>
                  <a:schemeClr val="bg1"/>
                </a:solidFill>
              </a:rPr>
              <a:pPr algn="ctr"/>
              <a:t>31</a:t>
            </a:fld>
            <a:endParaRPr lang="en-US" dirty="0">
              <a:solidFill>
                <a:schemeClr val="bg1"/>
              </a:solidFill>
            </a:endParaRPr>
          </a:p>
        </p:txBody>
      </p:sp>
      <p:sp>
        <p:nvSpPr>
          <p:cNvPr id="35" name="Rounded Rectangle 34"/>
          <p:cNvSpPr/>
          <p:nvPr/>
        </p:nvSpPr>
        <p:spPr>
          <a:xfrm>
            <a:off x="952500" y="1371600"/>
            <a:ext cx="7239000" cy="3200400"/>
          </a:xfrm>
          <a:prstGeom prst="roundRect">
            <a:avLst/>
          </a:prstGeom>
          <a:solidFill>
            <a:schemeClr val="accent1">
              <a:lumMod val="20000"/>
              <a:lumOff val="80000"/>
            </a:schemeClr>
          </a:solidFill>
          <a:ln>
            <a:solidFill>
              <a:schemeClr val="accent1"/>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ysClr val="windowText" lastClr="000000"/>
                </a:solidFill>
              </a:rPr>
              <a:t>Background</a:t>
            </a:r>
            <a:r>
              <a:rPr lang="en-US" sz="1600" b="1" dirty="0" smtClean="0">
                <a:solidFill>
                  <a:sysClr val="windowText" lastClr="000000"/>
                </a:solidFill>
              </a:rPr>
              <a:t>:</a:t>
            </a:r>
          </a:p>
          <a:p>
            <a:pPr algn="ctr"/>
            <a:endParaRPr lang="en-US" sz="1600" b="1" dirty="0">
              <a:solidFill>
                <a:sysClr val="windowText" lastClr="000000"/>
              </a:solidFill>
            </a:endParaRPr>
          </a:p>
          <a:p>
            <a:pPr algn="ctr">
              <a:lnSpc>
                <a:spcPct val="150000"/>
              </a:lnSpc>
            </a:pPr>
            <a:r>
              <a:rPr lang="en-US" sz="1400" dirty="0">
                <a:solidFill>
                  <a:sysClr val="windowText" lastClr="000000"/>
                </a:solidFill>
              </a:rPr>
              <a:t>For almost thirty years there were only 22 domain extensions (also called </a:t>
            </a:r>
            <a:r>
              <a:rPr lang="en-US" sz="1400" dirty="0" err="1">
                <a:solidFill>
                  <a:sysClr val="windowText" lastClr="000000"/>
                </a:solidFill>
              </a:rPr>
              <a:t>gTLDs</a:t>
            </a:r>
            <a:r>
              <a:rPr lang="en-US" sz="1400" dirty="0">
                <a:solidFill>
                  <a:sysClr val="windowText" lastClr="000000"/>
                </a:solidFill>
              </a:rPr>
              <a:t>) used on the Internet, a few of the most recognized are .com, </a:t>
            </a:r>
            <a:r>
              <a:rPr lang="en-US" sz="1400" dirty="0" err="1">
                <a:solidFill>
                  <a:sysClr val="windowText" lastClr="000000"/>
                </a:solidFill>
              </a:rPr>
              <a:t>.net</a:t>
            </a:r>
            <a:r>
              <a:rPr lang="en-US" sz="1400" dirty="0">
                <a:solidFill>
                  <a:sysClr val="windowText" lastClr="000000"/>
                </a:solidFill>
              </a:rPr>
              <a:t>, .org, .</a:t>
            </a:r>
            <a:r>
              <a:rPr lang="en-US" sz="1400" dirty="0" err="1">
                <a:solidFill>
                  <a:sysClr val="windowText" lastClr="000000"/>
                </a:solidFill>
              </a:rPr>
              <a:t>gov</a:t>
            </a:r>
            <a:r>
              <a:rPr lang="en-US" sz="1400" dirty="0">
                <a:solidFill>
                  <a:sysClr val="windowText" lastClr="000000"/>
                </a:solidFill>
              </a:rPr>
              <a:t>, and .</a:t>
            </a:r>
            <a:r>
              <a:rPr lang="en-US" sz="1400" dirty="0" err="1">
                <a:solidFill>
                  <a:sysClr val="windowText" lastClr="000000"/>
                </a:solidFill>
              </a:rPr>
              <a:t>edu</a:t>
            </a:r>
            <a:r>
              <a:rPr lang="en-US" sz="1400" dirty="0">
                <a:solidFill>
                  <a:sysClr val="windowText" lastClr="000000"/>
                </a:solidFill>
              </a:rPr>
              <a:t>. In 2012, the agency that manages coordination of maintenance and methodology of these domains removed restrictions on </a:t>
            </a:r>
            <a:r>
              <a:rPr lang="en-US" sz="1400" dirty="0" err="1">
                <a:solidFill>
                  <a:sysClr val="windowText" lastClr="000000"/>
                </a:solidFill>
              </a:rPr>
              <a:t>gTLDs</a:t>
            </a:r>
            <a:r>
              <a:rPr lang="en-US" sz="1400" dirty="0">
                <a:solidFill>
                  <a:sysClr val="windowText" lastClr="000000"/>
                </a:solidFill>
              </a:rPr>
              <a:t> and allowed anyone (company or person) the opportunity to apply for their own domain name extension. At that time, almost 2,000 applications for new extensions were filed. As a result, we can already see websites ending in .</a:t>
            </a:r>
            <a:r>
              <a:rPr lang="en-US" sz="1400" dirty="0" err="1">
                <a:solidFill>
                  <a:sysClr val="windowText" lastClr="000000"/>
                </a:solidFill>
              </a:rPr>
              <a:t>nyc</a:t>
            </a:r>
            <a:r>
              <a:rPr lang="en-US" sz="1400" dirty="0">
                <a:solidFill>
                  <a:sysClr val="windowText" lastClr="000000"/>
                </a:solidFill>
              </a:rPr>
              <a:t>, .law, .email, .club, .</a:t>
            </a:r>
            <a:r>
              <a:rPr lang="en-US" sz="1400" dirty="0" err="1">
                <a:solidFill>
                  <a:sysClr val="windowText" lastClr="000000"/>
                </a:solidFill>
              </a:rPr>
              <a:t>uk</a:t>
            </a:r>
            <a:r>
              <a:rPr lang="en-US" sz="1400" dirty="0">
                <a:solidFill>
                  <a:sysClr val="windowText" lastClr="000000"/>
                </a:solidFill>
              </a:rPr>
              <a:t>, .</a:t>
            </a:r>
            <a:r>
              <a:rPr lang="en-US" sz="1400" dirty="0" err="1">
                <a:solidFill>
                  <a:sysClr val="windowText" lastClr="000000"/>
                </a:solidFill>
              </a:rPr>
              <a:t>london</a:t>
            </a:r>
            <a:r>
              <a:rPr lang="en-US" sz="1400" dirty="0">
                <a:solidFill>
                  <a:sysClr val="windowText" lastClr="000000"/>
                </a:solidFill>
              </a:rPr>
              <a:t> or even .xyz</a:t>
            </a:r>
            <a:r>
              <a:rPr lang="en-US" sz="1400" dirty="0" smtClean="0">
                <a:solidFill>
                  <a:sysClr val="windowText" lastClr="000000"/>
                </a:solidFill>
              </a:rPr>
              <a:t>.</a:t>
            </a:r>
          </a:p>
        </p:txBody>
      </p:sp>
    </p:spTree>
    <p:extLst>
      <p:ext uri="{BB962C8B-B14F-4D97-AF65-F5344CB8AC3E}">
        <p14:creationId xmlns:p14="http://schemas.microsoft.com/office/powerpoint/2010/main" val="934788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97062" y="5862935"/>
            <a:ext cx="8870737" cy="461665"/>
          </a:xfrm>
          <a:prstGeom prst="rect">
            <a:avLst/>
          </a:prstGeom>
        </p:spPr>
        <p:txBody>
          <a:bodyPr wrap="square" anchor="b">
            <a:spAutoFit/>
          </a:bodyPr>
          <a:lstStyle/>
          <a:p>
            <a:pPr lvl="0"/>
            <a:r>
              <a:rPr lang="en-US" sz="800" i="1" dirty="0" smtClean="0">
                <a:solidFill>
                  <a:schemeClr val="tx1">
                    <a:lumMod val="65000"/>
                    <a:lumOff val="35000"/>
                  </a:schemeClr>
                </a:solidFill>
              </a:rPr>
              <a:t>Q15: How </a:t>
            </a:r>
            <a:r>
              <a:rPr lang="en-US" sz="800" i="1" dirty="0">
                <a:solidFill>
                  <a:schemeClr val="tx1">
                    <a:lumMod val="65000"/>
                    <a:lumOff val="35000"/>
                  </a:schemeClr>
                </a:solidFill>
              </a:rPr>
              <a:t>comfortable would you feel visiting websites that end in one of these new domains</a:t>
            </a:r>
            <a:r>
              <a:rPr lang="en-US" sz="800" i="1" dirty="0" smtClean="0">
                <a:solidFill>
                  <a:schemeClr val="tx1">
                    <a:lumMod val="65000"/>
                    <a:lumOff val="35000"/>
                  </a:schemeClr>
                </a:solidFill>
              </a:rPr>
              <a:t>?</a:t>
            </a:r>
          </a:p>
          <a:p>
            <a:pPr lvl="0"/>
            <a:r>
              <a:rPr lang="en-US" sz="800" i="1" dirty="0" smtClean="0">
                <a:solidFill>
                  <a:schemeClr val="tx1">
                    <a:lumMod val="65000"/>
                    <a:lumOff val="35000"/>
                  </a:schemeClr>
                </a:solidFill>
              </a:rPr>
              <a:t>Note: See corresponding excel file for verbatim open ends as to why respondents feel this way concerning comfort level.</a:t>
            </a:r>
          </a:p>
          <a:p>
            <a:pPr lvl="0"/>
            <a:r>
              <a:rPr lang="en-US" sz="800" i="1" dirty="0" smtClean="0">
                <a:solidFill>
                  <a:schemeClr val="tx1">
                    <a:lumMod val="65000"/>
                    <a:lumOff val="35000"/>
                  </a:schemeClr>
                </a:solidFill>
              </a:rPr>
              <a:t>Bases: 10,000 qualified respondents</a:t>
            </a:r>
            <a:endParaRPr lang="en-US" sz="800" i="1" dirty="0">
              <a:solidFill>
                <a:schemeClr val="tx1">
                  <a:lumMod val="65000"/>
                  <a:lumOff val="35000"/>
                </a:schemeClr>
              </a:solidFill>
            </a:endParaRPr>
          </a:p>
        </p:txBody>
      </p:sp>
      <p:grpSp>
        <p:nvGrpSpPr>
          <p:cNvPr id="13" name="Group 12"/>
          <p:cNvGrpSpPr/>
          <p:nvPr/>
        </p:nvGrpSpPr>
        <p:grpSpPr>
          <a:xfrm>
            <a:off x="7799018" y="6338453"/>
            <a:ext cx="1126278" cy="443346"/>
            <a:chOff x="7799018" y="6338454"/>
            <a:chExt cx="1126278" cy="443346"/>
          </a:xfrm>
        </p:grpSpPr>
        <p:sp>
          <p:nvSpPr>
            <p:cNvPr id="22" name="Round Diagonal Corner Rectangle 21"/>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1812" y="6389455"/>
              <a:ext cx="920691" cy="341345"/>
            </a:xfrm>
            <a:prstGeom prst="rect">
              <a:avLst/>
            </a:prstGeom>
          </p:spPr>
        </p:pic>
      </p:grpSp>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t="45517" b="46049"/>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grpSp>
        <p:nvGrpSpPr>
          <p:cNvPr id="26" name="Group 25"/>
          <p:cNvGrpSpPr/>
          <p:nvPr/>
        </p:nvGrpSpPr>
        <p:grpSpPr>
          <a:xfrm>
            <a:off x="227877" y="6338452"/>
            <a:ext cx="2738862" cy="443345"/>
            <a:chOff x="227877" y="6339437"/>
            <a:chExt cx="2738862" cy="443345"/>
          </a:xfrm>
        </p:grpSpPr>
        <p:sp>
          <p:nvSpPr>
            <p:cNvPr id="27" name="Round Diagonal Corner Rectangle 26"/>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sp>
        <p:nvSpPr>
          <p:cNvPr id="30" name="Round Diagonal Corner Rectangle 29"/>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1" name="Slide Number Placeholder 8"/>
          <p:cNvSpPr>
            <a:spLocks noGrp="1"/>
          </p:cNvSpPr>
          <p:nvPr>
            <p:ph type="sldNum" sz="quarter" idx="4294967295"/>
          </p:nvPr>
        </p:nvSpPr>
        <p:spPr>
          <a:xfrm>
            <a:off x="3048000" y="6338453"/>
            <a:ext cx="380999" cy="420334"/>
          </a:xfrm>
        </p:spPr>
        <p:txBody>
          <a:bodyPr/>
          <a:lstStyle/>
          <a:p>
            <a:pPr algn="ctr"/>
            <a:fld id="{F2856160-42D5-46FF-A81A-071144C22E9C}" type="slidenum">
              <a:rPr lang="en-US" smtClean="0">
                <a:solidFill>
                  <a:schemeClr val="bg1"/>
                </a:solidFill>
              </a:rPr>
              <a:pPr algn="ctr"/>
              <a:t>32</a:t>
            </a:fld>
            <a:endParaRPr lang="en-US" dirty="0">
              <a:solidFill>
                <a:schemeClr val="bg1"/>
              </a:solidFill>
            </a:endParaRPr>
          </a:p>
        </p:txBody>
      </p:sp>
      <p:graphicFrame>
        <p:nvGraphicFramePr>
          <p:cNvPr id="16" name="Chart 15"/>
          <p:cNvGraphicFramePr/>
          <p:nvPr>
            <p:extLst>
              <p:ext uri="{D42A27DB-BD31-4B8C-83A1-F6EECF244321}">
                <p14:modId xmlns:p14="http://schemas.microsoft.com/office/powerpoint/2010/main" val="941827859"/>
              </p:ext>
            </p:extLst>
          </p:nvPr>
        </p:nvGraphicFramePr>
        <p:xfrm>
          <a:off x="1158420" y="1085850"/>
          <a:ext cx="6766380" cy="2259443"/>
        </p:xfrm>
        <a:graphic>
          <a:graphicData uri="http://schemas.openxmlformats.org/drawingml/2006/chart">
            <c:chart xmlns:c="http://schemas.openxmlformats.org/drawingml/2006/chart" xmlns:r="http://schemas.openxmlformats.org/officeDocument/2006/relationships" r:id="rId4"/>
          </a:graphicData>
        </a:graphic>
      </p:graphicFrame>
      <p:sp>
        <p:nvSpPr>
          <p:cNvPr id="18" name="Title 1"/>
          <p:cNvSpPr>
            <a:spLocks noGrp="1"/>
          </p:cNvSpPr>
          <p:nvPr>
            <p:ph type="title"/>
          </p:nvPr>
        </p:nvSpPr>
        <p:spPr>
          <a:xfrm>
            <a:off x="98619" y="228600"/>
            <a:ext cx="8822502" cy="731520"/>
          </a:xfrm>
        </p:spPr>
        <p:txBody>
          <a:bodyPr anchor="t">
            <a:noAutofit/>
          </a:bodyPr>
          <a:lstStyle/>
          <a:p>
            <a:pPr algn="ctr"/>
            <a:r>
              <a:rPr lang="en-US" sz="1800" b="1" dirty="0" smtClean="0">
                <a:solidFill>
                  <a:schemeClr val="accent1"/>
                </a:solidFill>
              </a:rPr>
              <a:t>Roughly </a:t>
            </a:r>
            <a:r>
              <a:rPr lang="en-US" sz="1800" b="1" dirty="0">
                <a:solidFill>
                  <a:schemeClr val="accent1"/>
                </a:solidFill>
              </a:rPr>
              <a:t>one-half of consumers (49%) express discomfort visiting websites ending in new domains. </a:t>
            </a:r>
            <a:r>
              <a:rPr lang="en-US" sz="1800" b="1" dirty="0" smtClean="0">
                <a:solidFill>
                  <a:schemeClr val="accent1"/>
                </a:solidFill>
              </a:rPr>
              <a:t>Only </a:t>
            </a:r>
            <a:r>
              <a:rPr lang="en-US" sz="1800" b="1" dirty="0">
                <a:solidFill>
                  <a:schemeClr val="accent1"/>
                </a:solidFill>
              </a:rPr>
              <a:t>13% of consumers are comfortable visiting websites with new domain extensions.</a:t>
            </a:r>
          </a:p>
        </p:txBody>
      </p:sp>
      <p:sp>
        <p:nvSpPr>
          <p:cNvPr id="34" name="TextBox 33"/>
          <p:cNvSpPr txBox="1"/>
          <p:nvPr/>
        </p:nvSpPr>
        <p:spPr>
          <a:xfrm>
            <a:off x="838200" y="1521023"/>
            <a:ext cx="7772400" cy="307777"/>
          </a:xfrm>
          <a:prstGeom prst="rect">
            <a:avLst/>
          </a:prstGeom>
          <a:noFill/>
        </p:spPr>
        <p:txBody>
          <a:bodyPr wrap="square" rtlCol="0">
            <a:spAutoFit/>
          </a:bodyPr>
          <a:lstStyle/>
          <a:p>
            <a:pPr algn="ctr"/>
            <a:r>
              <a:rPr lang="en-US" sz="1400" b="1" dirty="0" smtClean="0"/>
              <a:t>Comfort with Visiting Websites with New Domains</a:t>
            </a:r>
            <a:endParaRPr lang="en-US" sz="1400" b="1" dirty="0"/>
          </a:p>
        </p:txBody>
      </p:sp>
      <p:sp>
        <p:nvSpPr>
          <p:cNvPr id="17" name="Rounded Rectangular Callout 16"/>
          <p:cNvSpPr/>
          <p:nvPr/>
        </p:nvSpPr>
        <p:spPr>
          <a:xfrm>
            <a:off x="1857977" y="5283708"/>
            <a:ext cx="5486400" cy="457200"/>
          </a:xfrm>
          <a:prstGeom prst="wedgeRoundRectCallout">
            <a:avLst>
              <a:gd name="adj1" fmla="val -41047"/>
              <a:gd name="adj2" fmla="val 29717"/>
              <a:gd name="adj3" fmla="val 16667"/>
            </a:avLst>
          </a:prstGeom>
          <a:solidFill>
            <a:schemeClr val="bg1"/>
          </a:solidFill>
          <a:ln>
            <a:solidFill>
              <a:schemeClr val="accent1">
                <a:lumMod val="60000"/>
                <a:lumOff val="40000"/>
              </a:schemeClr>
            </a:solidFill>
          </a:ln>
          <a:scene3d>
            <a:camera prst="orthographicFront"/>
            <a:lightRig rig="threePt" dir="t"/>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smtClean="0">
                <a:solidFill>
                  <a:sysClr val="windowText" lastClr="000000"/>
                </a:solidFill>
              </a:rPr>
              <a:t>Those who believe </a:t>
            </a:r>
            <a:r>
              <a:rPr lang="en-US" sz="900" dirty="0" smtClean="0">
                <a:solidFill>
                  <a:schemeClr val="tx1"/>
                </a:solidFill>
              </a:rPr>
              <a:t>their </a:t>
            </a:r>
            <a:r>
              <a:rPr lang="en-US" sz="1000" b="1" dirty="0" smtClean="0">
                <a:solidFill>
                  <a:schemeClr val="accent5"/>
                </a:solidFill>
              </a:rPr>
              <a:t>security will never be compromised </a:t>
            </a:r>
            <a:r>
              <a:rPr lang="en-US" sz="900" dirty="0" smtClean="0">
                <a:solidFill>
                  <a:sysClr val="windowText" lastClr="000000"/>
                </a:solidFill>
              </a:rPr>
              <a:t>are more likely to be comfortable </a:t>
            </a:r>
          </a:p>
          <a:p>
            <a:pPr algn="ctr"/>
            <a:r>
              <a:rPr lang="en-US" sz="900" dirty="0" smtClean="0">
                <a:solidFill>
                  <a:sysClr val="windowText" lastClr="000000"/>
                </a:solidFill>
              </a:rPr>
              <a:t>than those who believe </a:t>
            </a:r>
            <a:r>
              <a:rPr lang="en-US" sz="1000" b="1" dirty="0" smtClean="0">
                <a:solidFill>
                  <a:srgbClr val="FF0000"/>
                </a:solidFill>
              </a:rPr>
              <a:t>threat is possible in immediate</a:t>
            </a:r>
            <a:r>
              <a:rPr lang="en-US" sz="1000" b="1" dirty="0">
                <a:solidFill>
                  <a:srgbClr val="FF0000"/>
                </a:solidFill>
              </a:rPr>
              <a:t>, short-term or </a:t>
            </a:r>
            <a:r>
              <a:rPr lang="en-US" sz="1000" b="1" dirty="0" smtClean="0">
                <a:solidFill>
                  <a:srgbClr val="FF0000"/>
                </a:solidFill>
              </a:rPr>
              <a:t>long-term</a:t>
            </a:r>
            <a:r>
              <a:rPr lang="en-US" sz="900" dirty="0" smtClean="0">
                <a:solidFill>
                  <a:schemeClr val="tx1"/>
                </a:solidFill>
              </a:rPr>
              <a:t>.</a:t>
            </a:r>
            <a:endParaRPr lang="en-US" sz="1000" dirty="0">
              <a:solidFill>
                <a:schemeClr val="tx1"/>
              </a:solidFill>
            </a:endParaRPr>
          </a:p>
        </p:txBody>
      </p:sp>
      <p:sp>
        <p:nvSpPr>
          <p:cNvPr id="19" name="Rounded Rectangular Callout 18"/>
          <p:cNvSpPr/>
          <p:nvPr/>
        </p:nvSpPr>
        <p:spPr>
          <a:xfrm>
            <a:off x="1857977" y="3497693"/>
            <a:ext cx="5486400" cy="457200"/>
          </a:xfrm>
          <a:prstGeom prst="wedgeRoundRectCallout">
            <a:avLst>
              <a:gd name="adj1" fmla="val -41047"/>
              <a:gd name="adj2" fmla="val 29717"/>
              <a:gd name="adj3" fmla="val 16667"/>
            </a:avLst>
          </a:prstGeom>
          <a:solidFill>
            <a:schemeClr val="bg1"/>
          </a:solidFill>
          <a:ln>
            <a:solidFill>
              <a:schemeClr val="accent1">
                <a:lumMod val="60000"/>
                <a:lumOff val="40000"/>
              </a:schemeClr>
            </a:solidFill>
          </a:ln>
          <a:scene3d>
            <a:camera prst="orthographicFront"/>
            <a:lightRig rig="threePt" dir="t"/>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accent5"/>
                </a:solidFill>
              </a:rPr>
              <a:t>UK respondents </a:t>
            </a:r>
            <a:r>
              <a:rPr lang="en-US" sz="900" dirty="0" smtClean="0">
                <a:solidFill>
                  <a:sysClr val="windowText" lastClr="000000"/>
                </a:solidFill>
              </a:rPr>
              <a:t>are more comfortable visiting websites with new domains than </a:t>
            </a:r>
            <a:r>
              <a:rPr lang="en-US" sz="1000" b="1" dirty="0">
                <a:solidFill>
                  <a:srgbClr val="FF0000"/>
                </a:solidFill>
              </a:rPr>
              <a:t>US </a:t>
            </a:r>
            <a:r>
              <a:rPr lang="en-US" sz="1000" b="1" dirty="0" smtClean="0">
                <a:solidFill>
                  <a:srgbClr val="FF0000"/>
                </a:solidFill>
              </a:rPr>
              <a:t>respondents</a:t>
            </a:r>
            <a:r>
              <a:rPr lang="en-US" sz="900" dirty="0" smtClean="0">
                <a:solidFill>
                  <a:sysClr val="windowText" lastClr="000000"/>
                </a:solidFill>
              </a:rPr>
              <a:t>.</a:t>
            </a:r>
          </a:p>
        </p:txBody>
      </p:sp>
      <p:pic>
        <p:nvPicPr>
          <p:cNvPr id="20" name="Picture 19"/>
          <p:cNvPicPr>
            <a:picLocks noChangeAspect="1"/>
          </p:cNvPicPr>
          <p:nvPr/>
        </p:nvPicPr>
        <p:blipFill rotWithShape="1">
          <a:blip r:embed="rId5"/>
          <a:srcRect l="41684" t="49011"/>
          <a:stretch/>
        </p:blipFill>
        <p:spPr>
          <a:xfrm>
            <a:off x="7239000" y="3637855"/>
            <a:ext cx="425789" cy="228600"/>
          </a:xfrm>
          <a:prstGeom prst="rect">
            <a:avLst/>
          </a:prstGeom>
        </p:spPr>
      </p:pic>
      <p:pic>
        <p:nvPicPr>
          <p:cNvPr id="25" name="Picture 24"/>
          <p:cNvPicPr>
            <a:picLocks noChangeAspect="1"/>
          </p:cNvPicPr>
          <p:nvPr/>
        </p:nvPicPr>
        <p:blipFill>
          <a:blip r:embed="rId6"/>
          <a:stretch>
            <a:fillRect/>
          </a:stretch>
        </p:blipFill>
        <p:spPr>
          <a:xfrm>
            <a:off x="1676400" y="3572786"/>
            <a:ext cx="266701" cy="320040"/>
          </a:xfrm>
          <a:prstGeom prst="rect">
            <a:avLst/>
          </a:prstGeom>
        </p:spPr>
      </p:pic>
      <p:sp>
        <p:nvSpPr>
          <p:cNvPr id="35" name="Rounded Rectangular Callout 34"/>
          <p:cNvSpPr/>
          <p:nvPr/>
        </p:nvSpPr>
        <p:spPr>
          <a:xfrm>
            <a:off x="1857977" y="4081385"/>
            <a:ext cx="5486400" cy="457200"/>
          </a:xfrm>
          <a:prstGeom prst="wedgeRoundRectCallout">
            <a:avLst>
              <a:gd name="adj1" fmla="val -41047"/>
              <a:gd name="adj2" fmla="val 29717"/>
              <a:gd name="adj3" fmla="val 16667"/>
            </a:avLst>
          </a:prstGeom>
          <a:solidFill>
            <a:schemeClr val="bg1"/>
          </a:solidFill>
          <a:ln>
            <a:solidFill>
              <a:schemeClr val="accent1">
                <a:lumMod val="60000"/>
                <a:lumOff val="40000"/>
              </a:schemeClr>
            </a:solidFill>
          </a:ln>
          <a:scene3d>
            <a:camera prst="orthographicFront"/>
            <a:lightRig rig="threePt" dir="t"/>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smtClean="0">
                <a:solidFill>
                  <a:schemeClr val="accent5"/>
                </a:solidFill>
              </a:rPr>
              <a:t>Men</a:t>
            </a:r>
            <a:r>
              <a:rPr lang="en-US" sz="1000" dirty="0" smtClean="0">
                <a:solidFill>
                  <a:schemeClr val="accent5"/>
                </a:solidFill>
              </a:rPr>
              <a:t> </a:t>
            </a:r>
            <a:r>
              <a:rPr lang="en-US" sz="900" dirty="0" smtClean="0">
                <a:solidFill>
                  <a:sysClr val="windowText" lastClr="000000"/>
                </a:solidFill>
              </a:rPr>
              <a:t>are more likely than </a:t>
            </a:r>
            <a:r>
              <a:rPr lang="en-US" sz="1000" b="1" dirty="0" smtClean="0">
                <a:solidFill>
                  <a:srgbClr val="FF0000"/>
                </a:solidFill>
              </a:rPr>
              <a:t>women</a:t>
            </a:r>
            <a:r>
              <a:rPr lang="en-US" sz="1000" dirty="0" smtClean="0">
                <a:solidFill>
                  <a:srgbClr val="FF0000"/>
                </a:solidFill>
              </a:rPr>
              <a:t> </a:t>
            </a:r>
            <a:r>
              <a:rPr lang="en-US" sz="900" dirty="0" smtClean="0">
                <a:solidFill>
                  <a:sysClr val="windowText" lastClr="000000"/>
                </a:solidFill>
              </a:rPr>
              <a:t>to be comfortable visiting these websites.</a:t>
            </a:r>
          </a:p>
        </p:txBody>
      </p:sp>
      <p:sp>
        <p:nvSpPr>
          <p:cNvPr id="36" name="Rounded Rectangular Callout 35"/>
          <p:cNvSpPr/>
          <p:nvPr/>
        </p:nvSpPr>
        <p:spPr>
          <a:xfrm>
            <a:off x="1857977" y="4690985"/>
            <a:ext cx="5486400" cy="457200"/>
          </a:xfrm>
          <a:prstGeom prst="wedgeRoundRectCallout">
            <a:avLst>
              <a:gd name="adj1" fmla="val -41047"/>
              <a:gd name="adj2" fmla="val 29717"/>
              <a:gd name="adj3" fmla="val 16667"/>
            </a:avLst>
          </a:prstGeom>
          <a:solidFill>
            <a:schemeClr val="bg1"/>
          </a:solidFill>
          <a:ln>
            <a:solidFill>
              <a:schemeClr val="accent1">
                <a:lumMod val="60000"/>
                <a:lumOff val="40000"/>
              </a:schemeClr>
            </a:solidFill>
          </a:ln>
          <a:scene3d>
            <a:camera prst="orthographicFront"/>
            <a:lightRig rig="threePt" dir="t"/>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smtClean="0">
                <a:solidFill>
                  <a:schemeClr val="accent5"/>
                </a:solidFill>
              </a:rPr>
              <a:t>Millennials</a:t>
            </a:r>
            <a:r>
              <a:rPr lang="en-US" sz="1000" b="1" dirty="0" smtClean="0">
                <a:solidFill>
                  <a:sysClr val="windowText" lastClr="000000"/>
                </a:solidFill>
              </a:rPr>
              <a:t> </a:t>
            </a:r>
            <a:r>
              <a:rPr lang="en-US" sz="900" dirty="0" smtClean="0">
                <a:solidFill>
                  <a:sysClr val="windowText" lastClr="000000"/>
                </a:solidFill>
              </a:rPr>
              <a:t>and</a:t>
            </a:r>
            <a:r>
              <a:rPr lang="en-US" sz="900" b="1" dirty="0" smtClean="0">
                <a:solidFill>
                  <a:sysClr val="windowText" lastClr="000000"/>
                </a:solidFill>
              </a:rPr>
              <a:t> </a:t>
            </a:r>
            <a:r>
              <a:rPr lang="en-US" sz="1000" b="1" dirty="0" err="1" smtClean="0">
                <a:solidFill>
                  <a:schemeClr val="accent5"/>
                </a:solidFill>
              </a:rPr>
              <a:t>GenXers</a:t>
            </a:r>
            <a:r>
              <a:rPr lang="en-US" sz="1000" b="1" dirty="0" smtClean="0">
                <a:solidFill>
                  <a:schemeClr val="accent5"/>
                </a:solidFill>
              </a:rPr>
              <a:t> </a:t>
            </a:r>
            <a:r>
              <a:rPr lang="en-US" sz="900" dirty="0" smtClean="0">
                <a:solidFill>
                  <a:sysClr val="windowText" lastClr="000000"/>
                </a:solidFill>
              </a:rPr>
              <a:t>are more likely than </a:t>
            </a:r>
            <a:r>
              <a:rPr lang="en-US" sz="1000" b="1" dirty="0" smtClean="0">
                <a:solidFill>
                  <a:srgbClr val="FF0000"/>
                </a:solidFill>
              </a:rPr>
              <a:t>Baby Boomers</a:t>
            </a:r>
            <a:r>
              <a:rPr lang="en-US" sz="1000" b="1" dirty="0" smtClean="0">
                <a:solidFill>
                  <a:sysClr val="windowText" lastClr="000000"/>
                </a:solidFill>
              </a:rPr>
              <a:t> </a:t>
            </a:r>
            <a:r>
              <a:rPr lang="en-US" sz="900" dirty="0" smtClean="0">
                <a:solidFill>
                  <a:sysClr val="windowText" lastClr="000000"/>
                </a:solidFill>
              </a:rPr>
              <a:t>to be comfortable visiting these websites.</a:t>
            </a:r>
          </a:p>
        </p:txBody>
      </p:sp>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6558" y="4081003"/>
            <a:ext cx="231042" cy="448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52600" y="4085080"/>
            <a:ext cx="181388" cy="443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1201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386317" y="685800"/>
            <a:ext cx="8544295" cy="8382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2400" kern="1200" baseline="0">
                <a:solidFill>
                  <a:schemeClr val="tx2"/>
                </a:solidFill>
                <a:latin typeface="+mj-lt"/>
                <a:ea typeface="+mj-ea"/>
                <a:cs typeface="+mj-cs"/>
              </a:defRPr>
            </a:lvl1pPr>
          </a:lstStyle>
          <a:p>
            <a:pPr algn="ctr"/>
            <a:endParaRPr lang="en-US" sz="1400" b="1" dirty="0">
              <a:solidFill>
                <a:srgbClr val="2BAEDA"/>
              </a:solidFill>
            </a:endParaRPr>
          </a:p>
        </p:txBody>
      </p:sp>
      <p:sp>
        <p:nvSpPr>
          <p:cNvPr id="35" name="TextBox 34"/>
          <p:cNvSpPr txBox="1"/>
          <p:nvPr/>
        </p:nvSpPr>
        <p:spPr>
          <a:xfrm>
            <a:off x="2154936" y="1752600"/>
            <a:ext cx="5084064" cy="307777"/>
          </a:xfrm>
          <a:prstGeom prst="rect">
            <a:avLst/>
          </a:prstGeom>
          <a:noFill/>
        </p:spPr>
        <p:txBody>
          <a:bodyPr wrap="square" rtlCol="0">
            <a:spAutoFit/>
          </a:bodyPr>
          <a:lstStyle/>
          <a:p>
            <a:pPr algn="ctr"/>
            <a:r>
              <a:rPr lang="en-US" sz="1400" b="1" dirty="0" smtClean="0"/>
              <a:t>Impact of New Domains on Online Security</a:t>
            </a:r>
            <a:endParaRPr lang="en-US" sz="1400" b="1" dirty="0"/>
          </a:p>
        </p:txBody>
      </p:sp>
      <p:sp>
        <p:nvSpPr>
          <p:cNvPr id="15" name="Rectangle 14"/>
          <p:cNvSpPr/>
          <p:nvPr/>
        </p:nvSpPr>
        <p:spPr>
          <a:xfrm>
            <a:off x="1295400" y="3463290"/>
            <a:ext cx="1399968" cy="822960"/>
          </a:xfrm>
          <a:prstGeom prst="rect">
            <a:avLst/>
          </a:prstGeom>
          <a:solidFill>
            <a:schemeClr val="accent5"/>
          </a:solidFill>
        </p:spPr>
        <p:txBody>
          <a:bodyPr wrap="square" anchor="ctr">
            <a:noAutofit/>
          </a:bodyPr>
          <a:lstStyle/>
          <a:p>
            <a:pPr algn="ctr"/>
            <a:r>
              <a:rPr lang="en-US" sz="1100" dirty="0">
                <a:solidFill>
                  <a:schemeClr val="bg1"/>
                </a:solidFill>
              </a:rPr>
              <a:t>I feel </a:t>
            </a:r>
            <a:r>
              <a:rPr lang="en-US" sz="1100" b="1" dirty="0">
                <a:solidFill>
                  <a:schemeClr val="bg1"/>
                </a:solidFill>
              </a:rPr>
              <a:t>more</a:t>
            </a:r>
            <a:r>
              <a:rPr lang="en-US" sz="1100" dirty="0">
                <a:solidFill>
                  <a:schemeClr val="bg1"/>
                </a:solidFill>
              </a:rPr>
              <a:t> secure now with these additional domain extensions in </a:t>
            </a:r>
            <a:r>
              <a:rPr lang="en-US" sz="1100" dirty="0" smtClean="0">
                <a:solidFill>
                  <a:schemeClr val="bg1"/>
                </a:solidFill>
              </a:rPr>
              <a:t>use</a:t>
            </a:r>
            <a:endParaRPr lang="en-US" sz="1100" dirty="0">
              <a:solidFill>
                <a:schemeClr val="bg1"/>
              </a:solidFill>
            </a:endParaRPr>
          </a:p>
        </p:txBody>
      </p:sp>
      <p:sp>
        <p:nvSpPr>
          <p:cNvPr id="22" name="Rectangle 21"/>
          <p:cNvSpPr/>
          <p:nvPr/>
        </p:nvSpPr>
        <p:spPr>
          <a:xfrm>
            <a:off x="6733219" y="3378447"/>
            <a:ext cx="1572581" cy="822960"/>
          </a:xfrm>
          <a:prstGeom prst="rect">
            <a:avLst/>
          </a:prstGeom>
          <a:solidFill>
            <a:srgbClr val="FF0000"/>
          </a:solidFill>
        </p:spPr>
        <p:txBody>
          <a:bodyPr wrap="square" anchor="ctr">
            <a:noAutofit/>
          </a:bodyPr>
          <a:lstStyle/>
          <a:p>
            <a:pPr algn="ctr"/>
            <a:r>
              <a:rPr lang="en-US" sz="1100" dirty="0">
                <a:solidFill>
                  <a:schemeClr val="bg1"/>
                </a:solidFill>
              </a:rPr>
              <a:t>I feel much </a:t>
            </a:r>
            <a:r>
              <a:rPr lang="en-US" sz="1100" b="1" dirty="0">
                <a:solidFill>
                  <a:schemeClr val="bg1"/>
                </a:solidFill>
              </a:rPr>
              <a:t>less</a:t>
            </a:r>
            <a:r>
              <a:rPr lang="en-US" sz="1100" dirty="0">
                <a:solidFill>
                  <a:schemeClr val="bg1"/>
                </a:solidFill>
              </a:rPr>
              <a:t> secure with these additional domain extensions in </a:t>
            </a:r>
            <a:r>
              <a:rPr lang="en-US" sz="1100" dirty="0" smtClean="0">
                <a:solidFill>
                  <a:schemeClr val="bg1"/>
                </a:solidFill>
              </a:rPr>
              <a:t>use</a:t>
            </a:r>
            <a:endParaRPr lang="en-US" sz="1100" dirty="0">
              <a:solidFill>
                <a:schemeClr val="bg1"/>
              </a:solidFill>
            </a:endParaRPr>
          </a:p>
        </p:txBody>
      </p:sp>
      <p:sp>
        <p:nvSpPr>
          <p:cNvPr id="26" name="Up Arrow 25"/>
          <p:cNvSpPr/>
          <p:nvPr/>
        </p:nvSpPr>
        <p:spPr>
          <a:xfrm>
            <a:off x="1872617" y="3142368"/>
            <a:ext cx="245534" cy="304800"/>
          </a:xfrm>
          <a:prstGeom prst="up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a:off x="7394246" y="4210050"/>
            <a:ext cx="250529" cy="3048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7799018" y="6338453"/>
            <a:ext cx="1126278" cy="443346"/>
            <a:chOff x="7799018" y="6338454"/>
            <a:chExt cx="1126278" cy="443346"/>
          </a:xfrm>
        </p:grpSpPr>
        <p:sp>
          <p:nvSpPr>
            <p:cNvPr id="33" name="Round Diagonal Corner Rectangle 32"/>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01812" y="6389455"/>
              <a:ext cx="920691" cy="341345"/>
            </a:xfrm>
            <a:prstGeom prst="rect">
              <a:avLst/>
            </a:prstGeom>
          </p:spPr>
        </p:pic>
      </p:grpSp>
      <p:pic>
        <p:nvPicPr>
          <p:cNvPr id="36" name="Picture 3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sp>
        <p:nvSpPr>
          <p:cNvPr id="37" name="Round Diagonal Corner Rectangle 36"/>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39" name="Group 38"/>
          <p:cNvGrpSpPr/>
          <p:nvPr/>
        </p:nvGrpSpPr>
        <p:grpSpPr>
          <a:xfrm>
            <a:off x="227877" y="6338452"/>
            <a:ext cx="2738862" cy="443345"/>
            <a:chOff x="227877" y="6339437"/>
            <a:chExt cx="2738862" cy="443345"/>
          </a:xfrm>
        </p:grpSpPr>
        <p:sp>
          <p:nvSpPr>
            <p:cNvPr id="40" name="Round Diagonal Corner Rectangle 39"/>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sp>
        <p:nvSpPr>
          <p:cNvPr id="44" name="Slide Number Placeholder 8"/>
          <p:cNvSpPr txBox="1">
            <a:spLocks/>
          </p:cNvSpPr>
          <p:nvPr/>
        </p:nvSpPr>
        <p:spPr>
          <a:xfrm>
            <a:off x="3060484" y="6338452"/>
            <a:ext cx="368515" cy="443347"/>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2856160-42D5-46FF-A81A-071144C22E9C}" type="slidenum">
              <a:rPr lang="en-US" sz="1100" smtClean="0">
                <a:solidFill>
                  <a:schemeClr val="bg1"/>
                </a:solidFill>
              </a:rPr>
              <a:pPr algn="ctr"/>
              <a:t>33</a:t>
            </a:fld>
            <a:endParaRPr lang="en-US" sz="1100" dirty="0">
              <a:solidFill>
                <a:schemeClr val="bg1"/>
              </a:solidFill>
            </a:endParaRPr>
          </a:p>
        </p:txBody>
      </p:sp>
      <p:sp>
        <p:nvSpPr>
          <p:cNvPr id="46" name="Title 1"/>
          <p:cNvSpPr txBox="1">
            <a:spLocks/>
          </p:cNvSpPr>
          <p:nvPr/>
        </p:nvSpPr>
        <p:spPr>
          <a:xfrm>
            <a:off x="98619" y="228600"/>
            <a:ext cx="8822502" cy="731520"/>
          </a:xfrm>
          <a:prstGeom prst="rect">
            <a:avLst/>
          </a:prstGeom>
        </p:spPr>
        <p:txBody>
          <a:bodyPr vert="horz" lIns="91440" tIns="45720" rIns="91440" bIns="45720" rtlCol="0" anchor="t">
            <a:noAutofit/>
          </a:bodyPr>
          <a:lstStyle>
            <a:lvl1pPr algn="r" defTabSz="914400" rtl="0" eaLnBrk="1" latinLnBrk="0" hangingPunct="1">
              <a:spcBef>
                <a:spcPct val="0"/>
              </a:spcBef>
              <a:buNone/>
              <a:defRPr sz="2400" kern="1200" baseline="0">
                <a:solidFill>
                  <a:schemeClr val="tx2"/>
                </a:solidFill>
                <a:latin typeface="+mj-lt"/>
                <a:ea typeface="+mj-ea"/>
                <a:cs typeface="+mj-cs"/>
              </a:defRPr>
            </a:lvl1pPr>
          </a:lstStyle>
          <a:p>
            <a:pPr algn="ctr"/>
            <a:r>
              <a:rPr lang="en-US" sz="1800" b="1" dirty="0" smtClean="0">
                <a:solidFill>
                  <a:schemeClr val="accent1"/>
                </a:solidFill>
              </a:rPr>
              <a:t>Four </a:t>
            </a:r>
            <a:r>
              <a:rPr lang="en-US" sz="1800" b="1" dirty="0">
                <a:solidFill>
                  <a:schemeClr val="accent1"/>
                </a:solidFill>
              </a:rPr>
              <a:t>out of ten respondents </a:t>
            </a:r>
            <a:r>
              <a:rPr lang="en-US" sz="1800" b="1" dirty="0" smtClean="0">
                <a:solidFill>
                  <a:schemeClr val="accent1"/>
                </a:solidFill>
              </a:rPr>
              <a:t>report </a:t>
            </a:r>
            <a:r>
              <a:rPr lang="en-US" sz="1800" b="1" dirty="0">
                <a:solidFill>
                  <a:schemeClr val="accent1"/>
                </a:solidFill>
              </a:rPr>
              <a:t>feeling less secure online with the introduction of new </a:t>
            </a:r>
            <a:r>
              <a:rPr lang="en-US" sz="1800" b="1" dirty="0" err="1">
                <a:solidFill>
                  <a:schemeClr val="accent1"/>
                </a:solidFill>
              </a:rPr>
              <a:t>gTLDs</a:t>
            </a:r>
            <a:r>
              <a:rPr lang="en-US" sz="1800" b="1" dirty="0">
                <a:solidFill>
                  <a:schemeClr val="accent1"/>
                </a:solidFill>
              </a:rPr>
              <a:t>, while one-third report feeling just as secure as before. US consumers are more likely to feel less secure as a result of the changes to </a:t>
            </a:r>
            <a:r>
              <a:rPr lang="en-US" sz="1800" b="1" dirty="0" err="1">
                <a:solidFill>
                  <a:schemeClr val="accent1"/>
                </a:solidFill>
              </a:rPr>
              <a:t>gTLDs</a:t>
            </a:r>
            <a:r>
              <a:rPr lang="en-US" sz="1800" b="1" dirty="0">
                <a:solidFill>
                  <a:schemeClr val="accent1"/>
                </a:solidFill>
              </a:rPr>
              <a:t> than their UK </a:t>
            </a:r>
            <a:r>
              <a:rPr lang="en-US" sz="1800" b="1" dirty="0" smtClean="0">
                <a:solidFill>
                  <a:schemeClr val="accent1"/>
                </a:solidFill>
              </a:rPr>
              <a:t>peers.</a:t>
            </a:r>
            <a:endParaRPr lang="en-US" sz="1800" b="1" dirty="0">
              <a:solidFill>
                <a:schemeClr val="accent1"/>
              </a:solidFill>
            </a:endParaRPr>
          </a:p>
        </p:txBody>
      </p:sp>
      <p:sp>
        <p:nvSpPr>
          <p:cNvPr id="45" name="Rectangle 44"/>
          <p:cNvSpPr/>
          <p:nvPr/>
        </p:nvSpPr>
        <p:spPr>
          <a:xfrm>
            <a:off x="197062" y="5986046"/>
            <a:ext cx="8870737" cy="338554"/>
          </a:xfrm>
          <a:prstGeom prst="rect">
            <a:avLst/>
          </a:prstGeom>
        </p:spPr>
        <p:txBody>
          <a:bodyPr wrap="square" anchor="b">
            <a:spAutoFit/>
          </a:bodyPr>
          <a:lstStyle/>
          <a:p>
            <a:pPr lvl="0"/>
            <a:r>
              <a:rPr lang="en-US" sz="800" i="1" dirty="0" smtClean="0">
                <a:solidFill>
                  <a:schemeClr val="tx1">
                    <a:lumMod val="65000"/>
                    <a:lumOff val="35000"/>
                  </a:schemeClr>
                </a:solidFill>
              </a:rPr>
              <a:t>Q16: How </a:t>
            </a:r>
            <a:r>
              <a:rPr lang="en-US" sz="800" i="1" dirty="0">
                <a:solidFill>
                  <a:schemeClr val="tx1">
                    <a:lumMod val="65000"/>
                    <a:lumOff val="35000"/>
                  </a:schemeClr>
                </a:solidFill>
              </a:rPr>
              <a:t>does the introduction of these new </a:t>
            </a:r>
            <a:r>
              <a:rPr lang="en-US" sz="800" i="1" dirty="0" err="1">
                <a:solidFill>
                  <a:schemeClr val="tx1">
                    <a:lumMod val="65000"/>
                    <a:lumOff val="35000"/>
                  </a:schemeClr>
                </a:solidFill>
              </a:rPr>
              <a:t>gTLDs</a:t>
            </a:r>
            <a:r>
              <a:rPr lang="en-US" sz="800" i="1" dirty="0">
                <a:solidFill>
                  <a:schemeClr val="tx1">
                    <a:lumMod val="65000"/>
                    <a:lumOff val="35000"/>
                  </a:schemeClr>
                </a:solidFill>
              </a:rPr>
              <a:t> make you feel about your security when visiting websites/using the Internet</a:t>
            </a:r>
            <a:r>
              <a:rPr lang="en-US" sz="800" i="1" dirty="0" smtClean="0">
                <a:solidFill>
                  <a:schemeClr val="tx1">
                    <a:lumMod val="65000"/>
                    <a:lumOff val="35000"/>
                  </a:schemeClr>
                </a:solidFill>
              </a:rPr>
              <a:t>?</a:t>
            </a:r>
          </a:p>
          <a:p>
            <a:pPr lvl="0"/>
            <a:r>
              <a:rPr lang="en-US" sz="800" i="1" dirty="0" smtClean="0">
                <a:solidFill>
                  <a:schemeClr val="tx1">
                    <a:lumMod val="65000"/>
                    <a:lumOff val="35000"/>
                  </a:schemeClr>
                </a:solidFill>
              </a:rPr>
              <a:t>Bases: 10,000 qualified respondents</a:t>
            </a:r>
            <a:endParaRPr lang="en-US" sz="800" i="1" dirty="0">
              <a:solidFill>
                <a:schemeClr val="tx1">
                  <a:lumMod val="65000"/>
                  <a:lumOff val="35000"/>
                </a:schemeClr>
              </a:solidFill>
            </a:endParaRPr>
          </a:p>
        </p:txBody>
      </p:sp>
      <p:graphicFrame>
        <p:nvGraphicFramePr>
          <p:cNvPr id="2" name="Chart 1"/>
          <p:cNvGraphicFramePr/>
          <p:nvPr>
            <p:extLst>
              <p:ext uri="{D42A27DB-BD31-4B8C-83A1-F6EECF244321}">
                <p14:modId xmlns:p14="http://schemas.microsoft.com/office/powerpoint/2010/main" val="2008871487"/>
              </p:ext>
            </p:extLst>
          </p:nvPr>
        </p:nvGraphicFramePr>
        <p:xfrm>
          <a:off x="2514600" y="2076450"/>
          <a:ext cx="4401433" cy="3790950"/>
        </p:xfrm>
        <a:graphic>
          <a:graphicData uri="http://schemas.openxmlformats.org/drawingml/2006/chart">
            <c:chart xmlns:c="http://schemas.openxmlformats.org/drawingml/2006/chart" xmlns:r="http://schemas.openxmlformats.org/officeDocument/2006/relationships" r:id="rId4"/>
          </a:graphicData>
        </a:graphic>
      </p:graphicFrame>
      <p:sp>
        <p:nvSpPr>
          <p:cNvPr id="28" name="Rectangle 27"/>
          <p:cNvSpPr/>
          <p:nvPr/>
        </p:nvSpPr>
        <p:spPr>
          <a:xfrm>
            <a:off x="3158020" y="2968764"/>
            <a:ext cx="1413980" cy="707886"/>
          </a:xfrm>
          <a:prstGeom prst="rect">
            <a:avLst/>
          </a:prstGeom>
        </p:spPr>
        <p:txBody>
          <a:bodyPr wrap="square">
            <a:spAutoFit/>
          </a:bodyPr>
          <a:lstStyle/>
          <a:p>
            <a:pPr algn="ctr"/>
            <a:r>
              <a:rPr lang="en-US" sz="1000" dirty="0">
                <a:solidFill>
                  <a:schemeClr val="tx1">
                    <a:lumMod val="75000"/>
                    <a:lumOff val="25000"/>
                  </a:schemeClr>
                </a:solidFill>
              </a:rPr>
              <a:t>I don't think the new domain names will affect my internet security </a:t>
            </a:r>
            <a:r>
              <a:rPr lang="en-US" sz="1000" dirty="0" smtClean="0">
                <a:solidFill>
                  <a:schemeClr val="tx1">
                    <a:lumMod val="75000"/>
                    <a:lumOff val="25000"/>
                  </a:schemeClr>
                </a:solidFill>
              </a:rPr>
              <a:t>level</a:t>
            </a:r>
            <a:endParaRPr lang="en-US" sz="1000" dirty="0">
              <a:solidFill>
                <a:schemeClr val="tx1">
                  <a:lumMod val="75000"/>
                  <a:lumOff val="25000"/>
                </a:schemeClr>
              </a:solidFill>
            </a:endParaRPr>
          </a:p>
        </p:txBody>
      </p:sp>
      <p:sp>
        <p:nvSpPr>
          <p:cNvPr id="32" name="Rectangle 31"/>
          <p:cNvSpPr/>
          <p:nvPr/>
        </p:nvSpPr>
        <p:spPr>
          <a:xfrm>
            <a:off x="3581399" y="4404637"/>
            <a:ext cx="1371601" cy="430887"/>
          </a:xfrm>
          <a:prstGeom prst="rect">
            <a:avLst/>
          </a:prstGeom>
        </p:spPr>
        <p:txBody>
          <a:bodyPr wrap="square">
            <a:spAutoFit/>
          </a:bodyPr>
          <a:lstStyle/>
          <a:p>
            <a:pPr algn="ctr"/>
            <a:r>
              <a:rPr lang="en-US" sz="1100" dirty="0">
                <a:solidFill>
                  <a:schemeClr val="tx1">
                    <a:lumMod val="75000"/>
                    <a:lumOff val="25000"/>
                  </a:schemeClr>
                </a:solidFill>
              </a:rPr>
              <a:t>I feel </a:t>
            </a:r>
            <a:r>
              <a:rPr lang="en-US" sz="1100" b="1" dirty="0">
                <a:solidFill>
                  <a:schemeClr val="tx1">
                    <a:lumMod val="75000"/>
                    <a:lumOff val="25000"/>
                  </a:schemeClr>
                </a:solidFill>
              </a:rPr>
              <a:t>just as </a:t>
            </a:r>
            <a:r>
              <a:rPr lang="en-US" sz="1100" dirty="0">
                <a:solidFill>
                  <a:schemeClr val="tx1">
                    <a:lumMod val="75000"/>
                    <a:lumOff val="25000"/>
                  </a:schemeClr>
                </a:solidFill>
              </a:rPr>
              <a:t>secure as before</a:t>
            </a:r>
          </a:p>
        </p:txBody>
      </p:sp>
      <p:pic>
        <p:nvPicPr>
          <p:cNvPr id="23" name="Picture 22"/>
          <p:cNvPicPr>
            <a:picLocks noChangeAspect="1"/>
          </p:cNvPicPr>
          <p:nvPr/>
        </p:nvPicPr>
        <p:blipFill rotWithShape="1">
          <a:blip r:embed="rId5">
            <a:duotone>
              <a:schemeClr val="accent3">
                <a:shade val="45000"/>
                <a:satMod val="135000"/>
              </a:schemeClr>
              <a:prstClr val="white"/>
            </a:duotone>
          </a:blip>
          <a:srcRect l="41684" t="49011"/>
          <a:stretch/>
        </p:blipFill>
        <p:spPr>
          <a:xfrm>
            <a:off x="5504738" y="3640455"/>
            <a:ext cx="425789" cy="228600"/>
          </a:xfrm>
          <a:prstGeom prst="rect">
            <a:avLst/>
          </a:prstGeom>
        </p:spPr>
      </p:pic>
      <p:pic>
        <p:nvPicPr>
          <p:cNvPr id="24" name="Picture 23"/>
          <p:cNvPicPr>
            <a:picLocks noChangeAspect="1"/>
          </p:cNvPicPr>
          <p:nvPr/>
        </p:nvPicPr>
        <p:blipFill>
          <a:blip r:embed="rId6">
            <a:duotone>
              <a:prstClr val="black"/>
              <a:schemeClr val="tx2">
                <a:tint val="45000"/>
                <a:satMod val="400000"/>
              </a:schemeClr>
            </a:duotone>
          </a:blip>
          <a:stretch>
            <a:fillRect/>
          </a:stretch>
        </p:blipFill>
        <p:spPr>
          <a:xfrm>
            <a:off x="4861831" y="5048250"/>
            <a:ext cx="266701" cy="320040"/>
          </a:xfrm>
          <a:prstGeom prst="rect">
            <a:avLst/>
          </a:prstGeom>
        </p:spPr>
      </p:pic>
      <p:sp>
        <p:nvSpPr>
          <p:cNvPr id="42" name="Rectangle 41"/>
          <p:cNvSpPr/>
          <p:nvPr/>
        </p:nvSpPr>
        <p:spPr>
          <a:xfrm>
            <a:off x="6569897" y="5867400"/>
            <a:ext cx="2421703" cy="461665"/>
          </a:xfrm>
          <a:prstGeom prst="rect">
            <a:avLst/>
          </a:prstGeom>
        </p:spPr>
        <p:txBody>
          <a:bodyPr wrap="square">
            <a:spAutoFit/>
          </a:bodyPr>
          <a:lstStyle/>
          <a:p>
            <a:r>
              <a:rPr lang="en-US" sz="800" i="1" dirty="0" smtClean="0">
                <a:solidFill>
                  <a:schemeClr val="tx1">
                    <a:lumMod val="65000"/>
                    <a:lumOff val="35000"/>
                  </a:schemeClr>
                </a:solidFill>
              </a:rPr>
              <a:t>Indicates respondents from this country are significantly </a:t>
            </a:r>
            <a:r>
              <a:rPr lang="en-US" sz="800" i="1" dirty="0">
                <a:solidFill>
                  <a:schemeClr val="tx1">
                    <a:lumMod val="65000"/>
                    <a:lumOff val="35000"/>
                  </a:schemeClr>
                </a:solidFill>
              </a:rPr>
              <a:t>more likely </a:t>
            </a:r>
            <a:r>
              <a:rPr lang="en-US" sz="800" i="1" dirty="0" smtClean="0">
                <a:solidFill>
                  <a:schemeClr val="tx1">
                    <a:lumMod val="65000"/>
                    <a:lumOff val="35000"/>
                  </a:schemeClr>
                </a:solidFill>
              </a:rPr>
              <a:t>than peers in other countries to engage in this behavior online.</a:t>
            </a:r>
            <a:endParaRPr lang="en-US" sz="800" i="1" dirty="0">
              <a:solidFill>
                <a:schemeClr val="tx1">
                  <a:lumMod val="65000"/>
                  <a:lumOff val="35000"/>
                </a:schemeClr>
              </a:solidFill>
            </a:endParaRPr>
          </a:p>
        </p:txBody>
      </p:sp>
      <p:pic>
        <p:nvPicPr>
          <p:cNvPr id="43" name="Picture 42"/>
          <p:cNvPicPr>
            <a:picLocks noChangeAspect="1"/>
          </p:cNvPicPr>
          <p:nvPr/>
        </p:nvPicPr>
        <p:blipFill rotWithShape="1">
          <a:blip r:embed="rId5"/>
          <a:srcRect l="41684" t="49011"/>
          <a:stretch/>
        </p:blipFill>
        <p:spPr>
          <a:xfrm>
            <a:off x="6417497" y="6094606"/>
            <a:ext cx="193736" cy="104014"/>
          </a:xfrm>
          <a:prstGeom prst="rect">
            <a:avLst/>
          </a:prstGeom>
        </p:spPr>
      </p:pic>
      <p:pic>
        <p:nvPicPr>
          <p:cNvPr id="47" name="Picture 46"/>
          <p:cNvPicPr>
            <a:picLocks noChangeAspect="1"/>
          </p:cNvPicPr>
          <p:nvPr/>
        </p:nvPicPr>
        <p:blipFill>
          <a:blip r:embed="rId6"/>
          <a:stretch>
            <a:fillRect/>
          </a:stretch>
        </p:blipFill>
        <p:spPr>
          <a:xfrm>
            <a:off x="6423877" y="5943600"/>
            <a:ext cx="125839" cy="151006"/>
          </a:xfrm>
          <a:prstGeom prst="rect">
            <a:avLst/>
          </a:prstGeom>
        </p:spPr>
      </p:pic>
      <p:sp>
        <p:nvSpPr>
          <p:cNvPr id="27" name="Rounded Rectangular Callout 26"/>
          <p:cNvSpPr/>
          <p:nvPr/>
        </p:nvSpPr>
        <p:spPr>
          <a:xfrm>
            <a:off x="6441397" y="4954737"/>
            <a:ext cx="2406756" cy="563544"/>
          </a:xfrm>
          <a:prstGeom prst="wedgeRoundRectCallout">
            <a:avLst>
              <a:gd name="adj1" fmla="val -42295"/>
              <a:gd name="adj2" fmla="val -29934"/>
              <a:gd name="adj3" fmla="val 16667"/>
            </a:avLst>
          </a:prstGeom>
          <a:solidFill>
            <a:schemeClr val="bg1"/>
          </a:solidFill>
          <a:ln>
            <a:solidFill>
              <a:srgbClr val="FF3F3F"/>
            </a:solidFill>
          </a:ln>
          <a:scene3d>
            <a:camera prst="orthographicFront"/>
            <a:lightRig rig="threePt" dir="t"/>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lIns="18288" tIns="0" rIns="18288" bIns="0" rtlCol="0" anchor="ctr"/>
          <a:lstStyle/>
          <a:p>
            <a:pPr algn="ctr"/>
            <a:r>
              <a:rPr lang="en-US" sz="800" b="1" dirty="0" smtClean="0">
                <a:solidFill>
                  <a:sysClr val="windowText" lastClr="000000"/>
                </a:solidFill>
              </a:rPr>
              <a:t>Baby Boomers </a:t>
            </a:r>
            <a:r>
              <a:rPr lang="en-US" sz="800" dirty="0" smtClean="0">
                <a:solidFill>
                  <a:sysClr val="windowText" lastClr="000000"/>
                </a:solidFill>
              </a:rPr>
              <a:t>and those that report </a:t>
            </a:r>
            <a:r>
              <a:rPr lang="en-US" sz="800" b="1" dirty="0" smtClean="0">
                <a:solidFill>
                  <a:sysClr val="windowText" lastClr="000000"/>
                </a:solidFill>
              </a:rPr>
              <a:t>knowing nothing about upcoming </a:t>
            </a:r>
            <a:r>
              <a:rPr lang="en-US" sz="800" b="1" dirty="0" err="1" smtClean="0">
                <a:solidFill>
                  <a:sysClr val="windowText" lastClr="000000"/>
                </a:solidFill>
              </a:rPr>
              <a:t>gTLD</a:t>
            </a:r>
            <a:r>
              <a:rPr lang="en-US" sz="800" b="1" dirty="0" smtClean="0">
                <a:solidFill>
                  <a:sysClr val="windowText" lastClr="000000"/>
                </a:solidFill>
              </a:rPr>
              <a:t> changes </a:t>
            </a:r>
            <a:r>
              <a:rPr lang="en-US" sz="800" dirty="0" smtClean="0">
                <a:solidFill>
                  <a:sysClr val="windowText" lastClr="000000"/>
                </a:solidFill>
              </a:rPr>
              <a:t>are most likely to feel much less secure with these additional domain extensions.</a:t>
            </a:r>
          </a:p>
        </p:txBody>
      </p:sp>
    </p:spTree>
    <p:extLst>
      <p:ext uri="{BB962C8B-B14F-4D97-AF65-F5344CB8AC3E}">
        <p14:creationId xmlns:p14="http://schemas.microsoft.com/office/powerpoint/2010/main" val="24100812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04711" y="1524000"/>
            <a:ext cx="7672489" cy="4191000"/>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470788" y="1673423"/>
            <a:ext cx="5791200" cy="307777"/>
          </a:xfrm>
          <a:prstGeom prst="rect">
            <a:avLst/>
          </a:prstGeom>
          <a:noFill/>
        </p:spPr>
        <p:txBody>
          <a:bodyPr wrap="square" rtlCol="0">
            <a:spAutoFit/>
          </a:bodyPr>
          <a:lstStyle/>
          <a:p>
            <a:pPr algn="ctr"/>
            <a:r>
              <a:rPr lang="en-US" sz="1400" b="1" dirty="0" smtClean="0"/>
              <a:t>Factors that Increase Confidence in New Domains</a:t>
            </a:r>
            <a:endParaRPr lang="en-US" sz="1400" b="1" dirty="0"/>
          </a:p>
        </p:txBody>
      </p:sp>
      <p:graphicFrame>
        <p:nvGraphicFramePr>
          <p:cNvPr id="7" name="Chart 6"/>
          <p:cNvGraphicFramePr/>
          <p:nvPr>
            <p:extLst>
              <p:ext uri="{D42A27DB-BD31-4B8C-83A1-F6EECF244321}">
                <p14:modId xmlns:p14="http://schemas.microsoft.com/office/powerpoint/2010/main" val="2897519946"/>
              </p:ext>
            </p:extLst>
          </p:nvPr>
        </p:nvGraphicFramePr>
        <p:xfrm>
          <a:off x="1220619" y="2209800"/>
          <a:ext cx="6727169" cy="3505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7799018" y="6338453"/>
            <a:ext cx="1126278" cy="443346"/>
            <a:chOff x="7799018" y="6338454"/>
            <a:chExt cx="1126278" cy="443346"/>
          </a:xfrm>
        </p:grpSpPr>
        <p:sp>
          <p:nvSpPr>
            <p:cNvPr id="13" name="Round Diagonal Corner Rectangle 12"/>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1812" y="6389455"/>
              <a:ext cx="920691" cy="341345"/>
            </a:xfrm>
            <a:prstGeom prst="rect">
              <a:avLst/>
            </a:prstGeom>
          </p:spPr>
        </p:pic>
      </p:gr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t="45517" b="46049"/>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sp>
        <p:nvSpPr>
          <p:cNvPr id="16" name="Round Diagonal Corner Rectangle 15"/>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17" name="Group 16"/>
          <p:cNvGrpSpPr/>
          <p:nvPr/>
        </p:nvGrpSpPr>
        <p:grpSpPr>
          <a:xfrm>
            <a:off x="227877" y="6338452"/>
            <a:ext cx="2738862" cy="443345"/>
            <a:chOff x="227877" y="6339437"/>
            <a:chExt cx="2738862" cy="443345"/>
          </a:xfrm>
        </p:grpSpPr>
        <p:sp>
          <p:nvSpPr>
            <p:cNvPr id="18" name="Round Diagonal Corner Rectangle 17"/>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sp>
        <p:nvSpPr>
          <p:cNvPr id="20" name="Slide Number Placeholder 8"/>
          <p:cNvSpPr txBox="1">
            <a:spLocks/>
          </p:cNvSpPr>
          <p:nvPr/>
        </p:nvSpPr>
        <p:spPr>
          <a:xfrm>
            <a:off x="3048000" y="6338453"/>
            <a:ext cx="380999" cy="42033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2856160-42D5-46FF-A81A-071144C22E9C}" type="slidenum">
              <a:rPr lang="en-US" smtClean="0">
                <a:solidFill>
                  <a:schemeClr val="bg1"/>
                </a:solidFill>
              </a:rPr>
              <a:pPr algn="ctr"/>
              <a:t>34</a:t>
            </a:fld>
            <a:endParaRPr lang="en-US" dirty="0">
              <a:solidFill>
                <a:schemeClr val="bg1"/>
              </a:solidFill>
            </a:endParaRPr>
          </a:p>
        </p:txBody>
      </p:sp>
      <p:sp>
        <p:nvSpPr>
          <p:cNvPr id="28" name="Rectangle 27"/>
          <p:cNvSpPr/>
          <p:nvPr/>
        </p:nvSpPr>
        <p:spPr>
          <a:xfrm>
            <a:off x="197062" y="5986046"/>
            <a:ext cx="8870737" cy="338554"/>
          </a:xfrm>
          <a:prstGeom prst="rect">
            <a:avLst/>
          </a:prstGeom>
        </p:spPr>
        <p:txBody>
          <a:bodyPr wrap="square" anchor="b">
            <a:spAutoFit/>
          </a:bodyPr>
          <a:lstStyle/>
          <a:p>
            <a:pPr lvl="0"/>
            <a:r>
              <a:rPr lang="en-US" sz="800" i="1" dirty="0" smtClean="0">
                <a:solidFill>
                  <a:schemeClr val="tx1">
                    <a:lumMod val="65000"/>
                    <a:lumOff val="35000"/>
                  </a:schemeClr>
                </a:solidFill>
              </a:rPr>
              <a:t>Q17: Would </a:t>
            </a:r>
            <a:r>
              <a:rPr lang="en-US" sz="800" i="1" dirty="0">
                <a:solidFill>
                  <a:schemeClr val="tx1">
                    <a:lumMod val="65000"/>
                    <a:lumOff val="35000"/>
                  </a:schemeClr>
                </a:solidFill>
              </a:rPr>
              <a:t>any of the following make you more likely to visit a website using a new </a:t>
            </a:r>
            <a:r>
              <a:rPr lang="en-US" sz="800" i="1" dirty="0" err="1">
                <a:solidFill>
                  <a:schemeClr val="tx1">
                    <a:lumMod val="65000"/>
                    <a:lumOff val="35000"/>
                  </a:schemeClr>
                </a:solidFill>
              </a:rPr>
              <a:t>gTLD</a:t>
            </a:r>
            <a:r>
              <a:rPr lang="en-US" sz="800" i="1" dirty="0" smtClean="0">
                <a:solidFill>
                  <a:schemeClr val="tx1">
                    <a:lumMod val="65000"/>
                    <a:lumOff val="35000"/>
                  </a:schemeClr>
                </a:solidFill>
              </a:rPr>
              <a:t>?</a:t>
            </a:r>
          </a:p>
          <a:p>
            <a:pPr lvl="0"/>
            <a:r>
              <a:rPr lang="en-US" sz="800" i="1" dirty="0" smtClean="0">
                <a:solidFill>
                  <a:schemeClr val="tx1">
                    <a:lumMod val="65000"/>
                    <a:lumOff val="35000"/>
                  </a:schemeClr>
                </a:solidFill>
              </a:rPr>
              <a:t>Bases: 10,000 qualified respondents</a:t>
            </a:r>
            <a:endParaRPr lang="en-US" sz="800" i="1" dirty="0">
              <a:solidFill>
                <a:schemeClr val="tx1">
                  <a:lumMod val="65000"/>
                  <a:lumOff val="35000"/>
                </a:schemeClr>
              </a:solidFill>
            </a:endParaRPr>
          </a:p>
        </p:txBody>
      </p:sp>
      <p:sp>
        <p:nvSpPr>
          <p:cNvPr id="24" name="Title 1"/>
          <p:cNvSpPr>
            <a:spLocks noGrp="1"/>
          </p:cNvSpPr>
          <p:nvPr>
            <p:ph type="title"/>
          </p:nvPr>
        </p:nvSpPr>
        <p:spPr>
          <a:xfrm>
            <a:off x="98619" y="228600"/>
            <a:ext cx="8822502" cy="731520"/>
          </a:xfrm>
        </p:spPr>
        <p:txBody>
          <a:bodyPr anchor="t">
            <a:noAutofit/>
          </a:bodyPr>
          <a:lstStyle/>
          <a:p>
            <a:pPr algn="ctr"/>
            <a:r>
              <a:rPr lang="en-US" sz="1800" b="1" dirty="0" smtClean="0">
                <a:solidFill>
                  <a:schemeClr val="accent1"/>
                </a:solidFill>
              </a:rPr>
              <a:t>Consumers </a:t>
            </a:r>
            <a:r>
              <a:rPr lang="en-US" sz="1800" b="1" dirty="0">
                <a:solidFill>
                  <a:schemeClr val="accent1"/>
                </a:solidFill>
              </a:rPr>
              <a:t>agree companies can make new </a:t>
            </a:r>
            <a:r>
              <a:rPr lang="en-US" sz="1800" b="1" dirty="0" err="1">
                <a:solidFill>
                  <a:schemeClr val="accent1"/>
                </a:solidFill>
              </a:rPr>
              <a:t>gTLDs</a:t>
            </a:r>
            <a:r>
              <a:rPr lang="en-US" sz="1800" b="1" dirty="0">
                <a:solidFill>
                  <a:schemeClr val="accent1"/>
                </a:solidFill>
              </a:rPr>
              <a:t> feel more </a:t>
            </a:r>
            <a:r>
              <a:rPr lang="en-US" sz="1800" b="1" dirty="0" smtClean="0">
                <a:solidFill>
                  <a:schemeClr val="accent1"/>
                </a:solidFill>
              </a:rPr>
              <a:t>secure by clearly </a:t>
            </a:r>
            <a:r>
              <a:rPr lang="en-US" sz="1800" b="1" dirty="0">
                <a:solidFill>
                  <a:schemeClr val="accent1"/>
                </a:solidFill>
              </a:rPr>
              <a:t>communicates the steps </a:t>
            </a:r>
            <a:r>
              <a:rPr lang="en-US" sz="1800" b="1" dirty="0" smtClean="0">
                <a:solidFill>
                  <a:schemeClr val="accent1"/>
                </a:solidFill>
              </a:rPr>
              <a:t>taken </a:t>
            </a:r>
            <a:r>
              <a:rPr lang="en-US" sz="1800" b="1" dirty="0">
                <a:solidFill>
                  <a:schemeClr val="accent1"/>
                </a:solidFill>
              </a:rPr>
              <a:t>to secure your personal information within the </a:t>
            </a:r>
            <a:r>
              <a:rPr lang="en-US" sz="1800" b="1" dirty="0" smtClean="0">
                <a:solidFill>
                  <a:schemeClr val="accent1"/>
                </a:solidFill>
              </a:rPr>
              <a:t>website, by adding a branded </a:t>
            </a:r>
            <a:r>
              <a:rPr lang="en-US" sz="1800" b="1" dirty="0">
                <a:solidFill>
                  <a:schemeClr val="accent1"/>
                </a:solidFill>
              </a:rPr>
              <a:t>logo indicating that it's a safe </a:t>
            </a:r>
            <a:r>
              <a:rPr lang="en-US" sz="1800" b="1" dirty="0" smtClean="0">
                <a:solidFill>
                  <a:schemeClr val="accent1"/>
                </a:solidFill>
              </a:rPr>
              <a:t>site, or making it evident that </a:t>
            </a:r>
            <a:r>
              <a:rPr lang="en-US" sz="1800" b="1" dirty="0">
                <a:solidFill>
                  <a:schemeClr val="accent1"/>
                </a:solidFill>
              </a:rPr>
              <a:t>the website adheres to a set standard of security regulations</a:t>
            </a:r>
          </a:p>
        </p:txBody>
      </p:sp>
      <p:sp>
        <p:nvSpPr>
          <p:cNvPr id="21" name="Rounded Rectangular Callout 20"/>
          <p:cNvSpPr/>
          <p:nvPr/>
        </p:nvSpPr>
        <p:spPr>
          <a:xfrm>
            <a:off x="6810375" y="2895600"/>
            <a:ext cx="1952625" cy="685800"/>
          </a:xfrm>
          <a:prstGeom prst="wedgeRoundRectCallout">
            <a:avLst>
              <a:gd name="adj1" fmla="val -42295"/>
              <a:gd name="adj2" fmla="val -29934"/>
              <a:gd name="adj3" fmla="val 16667"/>
            </a:avLst>
          </a:prstGeom>
          <a:solidFill>
            <a:schemeClr val="bg1"/>
          </a:solidFill>
          <a:ln>
            <a:solidFill>
              <a:schemeClr val="accent1">
                <a:lumMod val="60000"/>
                <a:lumOff val="40000"/>
              </a:schemeClr>
            </a:solidFill>
          </a:ln>
          <a:scene3d>
            <a:camera prst="orthographicFront"/>
            <a:lightRig rig="threePt" dir="t"/>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lIns="18288" tIns="0" rIns="18288" bIns="0" rtlCol="0" anchor="ctr"/>
          <a:lstStyle/>
          <a:p>
            <a:pPr algn="ctr"/>
            <a:r>
              <a:rPr lang="en-US" sz="800" dirty="0" smtClean="0">
                <a:solidFill>
                  <a:sysClr val="windowText" lastClr="000000"/>
                </a:solidFill>
              </a:rPr>
              <a:t>A </a:t>
            </a:r>
            <a:r>
              <a:rPr lang="en-US" sz="800" dirty="0">
                <a:solidFill>
                  <a:sysClr val="windowText" lastClr="000000"/>
                </a:solidFill>
              </a:rPr>
              <a:t>branded logo indicating that it's a safe </a:t>
            </a:r>
            <a:r>
              <a:rPr lang="en-US" sz="800" dirty="0" smtClean="0">
                <a:solidFill>
                  <a:sysClr val="windowText" lastClr="000000"/>
                </a:solidFill>
              </a:rPr>
              <a:t>site is most likely to increase confidence in </a:t>
            </a:r>
            <a:r>
              <a:rPr lang="en-US" sz="800" b="1" dirty="0">
                <a:solidFill>
                  <a:sysClr val="windowText" lastClr="000000"/>
                </a:solidFill>
              </a:rPr>
              <a:t>Millennials</a:t>
            </a:r>
            <a:r>
              <a:rPr lang="en-US" sz="800" dirty="0">
                <a:solidFill>
                  <a:sysClr val="windowText" lastClr="000000"/>
                </a:solidFill>
              </a:rPr>
              <a:t> </a:t>
            </a:r>
            <a:r>
              <a:rPr lang="en-US" sz="800" dirty="0" smtClean="0">
                <a:solidFill>
                  <a:sysClr val="windowText" lastClr="000000"/>
                </a:solidFill>
              </a:rPr>
              <a:t>and those </a:t>
            </a:r>
            <a:r>
              <a:rPr lang="en-US" sz="800" dirty="0">
                <a:solidFill>
                  <a:sysClr val="windowText" lastClr="000000"/>
                </a:solidFill>
              </a:rPr>
              <a:t>using the internet to </a:t>
            </a:r>
            <a:r>
              <a:rPr lang="en-US" sz="800" b="1" dirty="0" smtClean="0">
                <a:solidFill>
                  <a:sysClr val="windowText" lastClr="000000"/>
                </a:solidFill>
              </a:rPr>
              <a:t>online bank and shop</a:t>
            </a:r>
            <a:r>
              <a:rPr lang="en-US" sz="800" dirty="0" smtClean="0">
                <a:solidFill>
                  <a:sysClr val="windowText" lastClr="000000"/>
                </a:solidFill>
              </a:rPr>
              <a:t>.</a:t>
            </a:r>
          </a:p>
        </p:txBody>
      </p:sp>
      <p:sp>
        <p:nvSpPr>
          <p:cNvPr id="22" name="Rectangle 21"/>
          <p:cNvSpPr/>
          <p:nvPr/>
        </p:nvSpPr>
        <p:spPr>
          <a:xfrm>
            <a:off x="6569897" y="5867400"/>
            <a:ext cx="2421703" cy="461665"/>
          </a:xfrm>
          <a:prstGeom prst="rect">
            <a:avLst/>
          </a:prstGeom>
        </p:spPr>
        <p:txBody>
          <a:bodyPr wrap="square">
            <a:spAutoFit/>
          </a:bodyPr>
          <a:lstStyle/>
          <a:p>
            <a:r>
              <a:rPr lang="en-US" sz="800" i="1" dirty="0" smtClean="0">
                <a:solidFill>
                  <a:schemeClr val="tx1">
                    <a:lumMod val="65000"/>
                    <a:lumOff val="35000"/>
                  </a:schemeClr>
                </a:solidFill>
              </a:rPr>
              <a:t>Indicates respondents from this country are significantly </a:t>
            </a:r>
            <a:r>
              <a:rPr lang="en-US" sz="800" i="1" dirty="0">
                <a:solidFill>
                  <a:schemeClr val="tx1">
                    <a:lumMod val="65000"/>
                    <a:lumOff val="35000"/>
                  </a:schemeClr>
                </a:solidFill>
              </a:rPr>
              <a:t>more likely </a:t>
            </a:r>
            <a:r>
              <a:rPr lang="en-US" sz="800" i="1" dirty="0" smtClean="0">
                <a:solidFill>
                  <a:schemeClr val="tx1">
                    <a:lumMod val="65000"/>
                    <a:lumOff val="35000"/>
                  </a:schemeClr>
                </a:solidFill>
              </a:rPr>
              <a:t>than peers in other countries to engage in this behavior online.</a:t>
            </a:r>
            <a:endParaRPr lang="en-US" sz="800" i="1" dirty="0">
              <a:solidFill>
                <a:schemeClr val="tx1">
                  <a:lumMod val="65000"/>
                  <a:lumOff val="35000"/>
                </a:schemeClr>
              </a:solidFill>
            </a:endParaRPr>
          </a:p>
        </p:txBody>
      </p:sp>
      <p:pic>
        <p:nvPicPr>
          <p:cNvPr id="23" name="Picture 22"/>
          <p:cNvPicPr>
            <a:picLocks noChangeAspect="1"/>
          </p:cNvPicPr>
          <p:nvPr/>
        </p:nvPicPr>
        <p:blipFill rotWithShape="1">
          <a:blip r:embed="rId6"/>
          <a:srcRect l="41684" t="49011"/>
          <a:stretch/>
        </p:blipFill>
        <p:spPr>
          <a:xfrm>
            <a:off x="6417497" y="6094606"/>
            <a:ext cx="193736" cy="104014"/>
          </a:xfrm>
          <a:prstGeom prst="rect">
            <a:avLst/>
          </a:prstGeom>
        </p:spPr>
      </p:pic>
      <p:pic>
        <p:nvPicPr>
          <p:cNvPr id="25" name="Picture 24"/>
          <p:cNvPicPr>
            <a:picLocks noChangeAspect="1"/>
          </p:cNvPicPr>
          <p:nvPr/>
        </p:nvPicPr>
        <p:blipFill>
          <a:blip r:embed="rId7"/>
          <a:stretch>
            <a:fillRect/>
          </a:stretch>
        </p:blipFill>
        <p:spPr>
          <a:xfrm>
            <a:off x="6423877" y="5943600"/>
            <a:ext cx="125839" cy="151006"/>
          </a:xfrm>
          <a:prstGeom prst="rect">
            <a:avLst/>
          </a:prstGeom>
        </p:spPr>
      </p:pic>
      <p:pic>
        <p:nvPicPr>
          <p:cNvPr id="26" name="Picture 25"/>
          <p:cNvPicPr>
            <a:picLocks noChangeAspect="1"/>
          </p:cNvPicPr>
          <p:nvPr/>
        </p:nvPicPr>
        <p:blipFill rotWithShape="1">
          <a:blip r:embed="rId6"/>
          <a:srcRect l="41684" t="49011"/>
          <a:stretch/>
        </p:blipFill>
        <p:spPr>
          <a:xfrm>
            <a:off x="480188" y="4953000"/>
            <a:ext cx="709648" cy="381000"/>
          </a:xfrm>
          <a:prstGeom prst="rect">
            <a:avLst/>
          </a:prstGeom>
        </p:spPr>
      </p:pic>
      <p:pic>
        <p:nvPicPr>
          <p:cNvPr id="27" name="Picture 26"/>
          <p:cNvPicPr>
            <a:picLocks noChangeAspect="1"/>
          </p:cNvPicPr>
          <p:nvPr/>
        </p:nvPicPr>
        <p:blipFill>
          <a:blip r:embed="rId7"/>
          <a:stretch>
            <a:fillRect/>
          </a:stretch>
        </p:blipFill>
        <p:spPr>
          <a:xfrm>
            <a:off x="855866" y="2971800"/>
            <a:ext cx="386322" cy="463585"/>
          </a:xfrm>
          <a:prstGeom prst="rect">
            <a:avLst/>
          </a:prstGeom>
        </p:spPr>
      </p:pic>
      <p:pic>
        <p:nvPicPr>
          <p:cNvPr id="29" name="Picture 28"/>
          <p:cNvPicPr>
            <a:picLocks noChangeAspect="1"/>
          </p:cNvPicPr>
          <p:nvPr/>
        </p:nvPicPr>
        <p:blipFill>
          <a:blip r:embed="rId7"/>
          <a:stretch>
            <a:fillRect/>
          </a:stretch>
        </p:blipFill>
        <p:spPr>
          <a:xfrm>
            <a:off x="855866" y="3619500"/>
            <a:ext cx="386322" cy="463585"/>
          </a:xfrm>
          <a:prstGeom prst="rect">
            <a:avLst/>
          </a:prstGeom>
        </p:spPr>
      </p:pic>
      <p:sp>
        <p:nvSpPr>
          <p:cNvPr id="30" name="Rounded Rectangular Callout 29"/>
          <p:cNvSpPr/>
          <p:nvPr/>
        </p:nvSpPr>
        <p:spPr>
          <a:xfrm>
            <a:off x="6802478" y="3733800"/>
            <a:ext cx="1952625" cy="1127090"/>
          </a:xfrm>
          <a:prstGeom prst="wedgeRoundRectCallout">
            <a:avLst>
              <a:gd name="adj1" fmla="val -42295"/>
              <a:gd name="adj2" fmla="val -29934"/>
              <a:gd name="adj3" fmla="val 16667"/>
            </a:avLst>
          </a:prstGeom>
          <a:solidFill>
            <a:schemeClr val="bg1"/>
          </a:solidFill>
          <a:ln>
            <a:solidFill>
              <a:schemeClr val="accent1">
                <a:lumMod val="60000"/>
                <a:lumOff val="40000"/>
              </a:schemeClr>
            </a:solidFill>
          </a:ln>
          <a:scene3d>
            <a:camera prst="orthographicFront"/>
            <a:lightRig rig="threePt" dir="t"/>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lIns="18288" tIns="0" rIns="18288" bIns="0" rtlCol="0" anchor="ctr"/>
          <a:lstStyle/>
          <a:p>
            <a:pPr algn="ctr"/>
            <a:r>
              <a:rPr lang="en-US" sz="800" dirty="0" smtClean="0">
                <a:solidFill>
                  <a:sysClr val="windowText" lastClr="000000"/>
                </a:solidFill>
              </a:rPr>
              <a:t>Those that think their data is in danger of being </a:t>
            </a:r>
            <a:r>
              <a:rPr lang="en-US" sz="800" b="1" dirty="0" smtClean="0">
                <a:solidFill>
                  <a:sysClr val="windowText" lastClr="000000"/>
                </a:solidFill>
              </a:rPr>
              <a:t>compromised immediately </a:t>
            </a:r>
            <a:r>
              <a:rPr lang="en-US" sz="800" dirty="0" smtClean="0">
                <a:solidFill>
                  <a:sysClr val="windowText" lastClr="000000"/>
                </a:solidFill>
              </a:rPr>
              <a:t>are least likely to </a:t>
            </a:r>
            <a:r>
              <a:rPr lang="en-US" sz="800" dirty="0">
                <a:solidFill>
                  <a:sysClr val="windowText" lastClr="000000"/>
                </a:solidFill>
              </a:rPr>
              <a:t>put confidence in </a:t>
            </a:r>
            <a:r>
              <a:rPr lang="en-US" sz="800" dirty="0" smtClean="0">
                <a:solidFill>
                  <a:sysClr val="windowText" lastClr="000000"/>
                </a:solidFill>
              </a:rPr>
              <a:t>a branded logo.</a:t>
            </a:r>
          </a:p>
          <a:p>
            <a:pPr algn="ctr"/>
            <a:endParaRPr lang="en-US" sz="600" dirty="0">
              <a:solidFill>
                <a:sysClr val="windowText" lastClr="000000"/>
              </a:solidFill>
            </a:endParaRPr>
          </a:p>
          <a:p>
            <a:pPr algn="ctr"/>
            <a:r>
              <a:rPr lang="en-US" sz="800" dirty="0" smtClean="0">
                <a:solidFill>
                  <a:sysClr val="windowText" lastClr="000000"/>
                </a:solidFill>
              </a:rPr>
              <a:t>Naturally those that think their data will </a:t>
            </a:r>
            <a:r>
              <a:rPr lang="en-US" sz="800" b="1" dirty="0" smtClean="0">
                <a:solidFill>
                  <a:sysClr val="windowText" lastClr="000000"/>
                </a:solidFill>
              </a:rPr>
              <a:t>never be compromised </a:t>
            </a:r>
            <a:r>
              <a:rPr lang="en-US" sz="800" dirty="0" smtClean="0">
                <a:solidFill>
                  <a:sysClr val="windowText" lastClr="000000"/>
                </a:solidFill>
              </a:rPr>
              <a:t>would </a:t>
            </a:r>
            <a:r>
              <a:rPr lang="en-US" sz="800" dirty="0">
                <a:solidFill>
                  <a:sysClr val="windowText" lastClr="000000"/>
                </a:solidFill>
              </a:rPr>
              <a:t>not be </a:t>
            </a:r>
            <a:r>
              <a:rPr lang="en-US" sz="800" dirty="0" smtClean="0">
                <a:solidFill>
                  <a:sysClr val="windowText" lastClr="000000"/>
                </a:solidFill>
              </a:rPr>
              <a:t>deterred from a site </a:t>
            </a:r>
            <a:r>
              <a:rPr lang="en-US" sz="800" dirty="0">
                <a:solidFill>
                  <a:sysClr val="windowText" lastClr="000000"/>
                </a:solidFill>
              </a:rPr>
              <a:t>with a new </a:t>
            </a:r>
            <a:r>
              <a:rPr lang="en-US" sz="800" dirty="0" err="1" smtClean="0">
                <a:solidFill>
                  <a:sysClr val="windowText" lastClr="000000"/>
                </a:solidFill>
              </a:rPr>
              <a:t>gTLD</a:t>
            </a:r>
            <a:r>
              <a:rPr lang="en-US" sz="800" dirty="0" smtClean="0">
                <a:solidFill>
                  <a:sysClr val="windowText" lastClr="000000"/>
                </a:solidFill>
              </a:rPr>
              <a:t>.</a:t>
            </a:r>
          </a:p>
        </p:txBody>
      </p:sp>
    </p:spTree>
    <p:extLst>
      <p:ext uri="{BB962C8B-B14F-4D97-AF65-F5344CB8AC3E}">
        <p14:creationId xmlns:p14="http://schemas.microsoft.com/office/powerpoint/2010/main" val="1069686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381000" y="1532469"/>
            <a:ext cx="8382000" cy="4334931"/>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7799018" y="6338453"/>
            <a:ext cx="1126278" cy="443346"/>
            <a:chOff x="7799018" y="6338454"/>
            <a:chExt cx="1126278" cy="443346"/>
          </a:xfrm>
        </p:grpSpPr>
        <p:sp>
          <p:nvSpPr>
            <p:cNvPr id="22" name="Round Diagonal Corner Rectangle 21"/>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1812" y="6389455"/>
              <a:ext cx="920691" cy="341345"/>
            </a:xfrm>
            <a:prstGeom prst="rect">
              <a:avLst/>
            </a:prstGeom>
          </p:spPr>
        </p:pic>
      </p:grpSp>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t="45517" b="46049"/>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sp>
        <p:nvSpPr>
          <p:cNvPr id="25" name="Round Diagonal Corner Rectangle 24"/>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26" name="Group 25"/>
          <p:cNvGrpSpPr/>
          <p:nvPr/>
        </p:nvGrpSpPr>
        <p:grpSpPr>
          <a:xfrm>
            <a:off x="227877" y="6338452"/>
            <a:ext cx="2738862" cy="443345"/>
            <a:chOff x="227877" y="6339437"/>
            <a:chExt cx="2738862" cy="443345"/>
          </a:xfrm>
        </p:grpSpPr>
        <p:sp>
          <p:nvSpPr>
            <p:cNvPr id="27" name="Round Diagonal Corner Rectangle 26"/>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sp>
        <p:nvSpPr>
          <p:cNvPr id="14" name="Title 1"/>
          <p:cNvSpPr txBox="1">
            <a:spLocks/>
          </p:cNvSpPr>
          <p:nvPr/>
        </p:nvSpPr>
        <p:spPr>
          <a:xfrm>
            <a:off x="598899" y="65762"/>
            <a:ext cx="7946203" cy="9144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2400" kern="1200" baseline="0">
                <a:solidFill>
                  <a:schemeClr val="tx2"/>
                </a:solidFill>
                <a:latin typeface="+mj-lt"/>
                <a:ea typeface="+mj-ea"/>
                <a:cs typeface="+mj-cs"/>
              </a:defRPr>
            </a:lvl1pPr>
          </a:lstStyle>
          <a:p>
            <a:pPr algn="ctr"/>
            <a:r>
              <a:rPr lang="en-US" sz="2000" b="1" dirty="0" smtClean="0">
                <a:solidFill>
                  <a:schemeClr val="accent1"/>
                </a:solidFill>
              </a:rPr>
              <a:t> </a:t>
            </a:r>
            <a:endParaRPr lang="en-US" sz="2000" b="1" dirty="0">
              <a:solidFill>
                <a:schemeClr val="accent1"/>
              </a:solidFill>
            </a:endParaRPr>
          </a:p>
        </p:txBody>
      </p:sp>
      <p:sp>
        <p:nvSpPr>
          <p:cNvPr id="15" name="Slide Number Placeholder 8"/>
          <p:cNvSpPr>
            <a:spLocks noGrp="1"/>
          </p:cNvSpPr>
          <p:nvPr>
            <p:ph type="sldNum" sz="quarter" idx="4294967295"/>
          </p:nvPr>
        </p:nvSpPr>
        <p:spPr>
          <a:xfrm>
            <a:off x="3048000" y="6338453"/>
            <a:ext cx="380999" cy="420334"/>
          </a:xfrm>
        </p:spPr>
        <p:txBody>
          <a:bodyPr/>
          <a:lstStyle/>
          <a:p>
            <a:pPr algn="ctr"/>
            <a:fld id="{F2856160-42D5-46FF-A81A-071144C22E9C}" type="slidenum">
              <a:rPr lang="en-US" smtClean="0">
                <a:solidFill>
                  <a:schemeClr val="bg1"/>
                </a:solidFill>
              </a:rPr>
              <a:pPr algn="ctr"/>
              <a:t>35</a:t>
            </a:fld>
            <a:endParaRPr lang="en-US" dirty="0">
              <a:solidFill>
                <a:schemeClr val="bg1"/>
              </a:solidFill>
            </a:endParaRPr>
          </a:p>
        </p:txBody>
      </p:sp>
      <p:graphicFrame>
        <p:nvGraphicFramePr>
          <p:cNvPr id="33" name="Chart 32"/>
          <p:cNvGraphicFramePr/>
          <p:nvPr>
            <p:extLst>
              <p:ext uri="{D42A27DB-BD31-4B8C-83A1-F6EECF244321}">
                <p14:modId xmlns:p14="http://schemas.microsoft.com/office/powerpoint/2010/main" val="1609560552"/>
              </p:ext>
            </p:extLst>
          </p:nvPr>
        </p:nvGraphicFramePr>
        <p:xfrm>
          <a:off x="762000" y="2389719"/>
          <a:ext cx="5715000" cy="2868081"/>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Box 29"/>
          <p:cNvSpPr txBox="1"/>
          <p:nvPr/>
        </p:nvSpPr>
        <p:spPr>
          <a:xfrm>
            <a:off x="381000" y="1681892"/>
            <a:ext cx="8382000" cy="661720"/>
          </a:xfrm>
          <a:prstGeom prst="rect">
            <a:avLst/>
          </a:prstGeom>
          <a:noFill/>
        </p:spPr>
        <p:txBody>
          <a:bodyPr wrap="square" rtlCol="0">
            <a:spAutoFit/>
          </a:bodyPr>
          <a:lstStyle/>
          <a:p>
            <a:pPr algn="ctr"/>
            <a:r>
              <a:rPr lang="en-US" sz="1400" b="1" i="1" dirty="0"/>
              <a:t>If there was an online community made up of secure/safe websites, where only </a:t>
            </a:r>
            <a:endParaRPr lang="en-US" sz="1400" b="1" i="1" dirty="0" smtClean="0"/>
          </a:p>
          <a:p>
            <a:pPr algn="ctr"/>
            <a:r>
              <a:rPr lang="en-US" sz="1400" b="1" i="1" dirty="0" smtClean="0"/>
              <a:t>verified brands </a:t>
            </a:r>
            <a:r>
              <a:rPr lang="en-US" sz="1400" b="1" i="1" dirty="0"/>
              <a:t>could operate I </a:t>
            </a:r>
            <a:r>
              <a:rPr lang="en-US" sz="1400" b="1" i="1" dirty="0" smtClean="0"/>
              <a:t>would…</a:t>
            </a:r>
          </a:p>
          <a:p>
            <a:pPr lvl="0" algn="ctr"/>
            <a:r>
              <a:rPr lang="en-US" sz="900" dirty="0">
                <a:solidFill>
                  <a:srgbClr val="000000"/>
                </a:solidFill>
              </a:rPr>
              <a:t>Top 2 </a:t>
            </a:r>
            <a:r>
              <a:rPr lang="en-US" sz="900" dirty="0" smtClean="0">
                <a:solidFill>
                  <a:srgbClr val="000000"/>
                </a:solidFill>
              </a:rPr>
              <a:t>Box: Strongly/Somewhat Agree</a:t>
            </a:r>
            <a:endParaRPr lang="en-US" sz="1100"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908328137"/>
              </p:ext>
            </p:extLst>
          </p:nvPr>
        </p:nvGraphicFramePr>
        <p:xfrm>
          <a:off x="6467476" y="2818887"/>
          <a:ext cx="2209800" cy="255738"/>
        </p:xfrm>
        <a:graphic>
          <a:graphicData uri="http://schemas.openxmlformats.org/drawingml/2006/table">
            <a:tbl>
              <a:tblPr firstRow="1" bandRow="1">
                <a:tableStyleId>{5C22544A-7EE6-4342-B048-85BDC9FD1C3A}</a:tableStyleId>
              </a:tblPr>
              <a:tblGrid>
                <a:gridCol w="441960"/>
                <a:gridCol w="441960"/>
                <a:gridCol w="441960"/>
                <a:gridCol w="441960"/>
                <a:gridCol w="441960"/>
              </a:tblGrid>
              <a:tr h="255738">
                <a:tc>
                  <a:txBody>
                    <a:bodyPr/>
                    <a:lstStyle/>
                    <a:p>
                      <a:pPr algn="ctr"/>
                      <a:r>
                        <a:rPr lang="en-US" sz="800" b="0" dirty="0" smtClean="0">
                          <a:solidFill>
                            <a:schemeClr val="tx1"/>
                          </a:solidFill>
                        </a:rPr>
                        <a:t>29%</a:t>
                      </a:r>
                      <a:endParaRPr lang="en-US" sz="800" b="0" dirty="0">
                        <a:solidFill>
                          <a:schemeClr val="tx1"/>
                        </a:solidFill>
                      </a:endParaRPr>
                    </a:p>
                  </a:txBody>
                  <a:tcPr marL="0" marR="0" marT="0" marB="0" anchor="ctr">
                    <a:solidFill>
                      <a:schemeClr val="accent1">
                        <a:lumMod val="20000"/>
                        <a:lumOff val="80000"/>
                      </a:schemeClr>
                    </a:solidFill>
                  </a:tcPr>
                </a:tc>
                <a:tc>
                  <a:txBody>
                    <a:bodyPr/>
                    <a:lstStyle/>
                    <a:p>
                      <a:pPr algn="ctr"/>
                      <a:r>
                        <a:rPr lang="en-US" sz="800" b="0" dirty="0" smtClean="0">
                          <a:solidFill>
                            <a:schemeClr val="tx1"/>
                          </a:solidFill>
                        </a:rPr>
                        <a:t>42%</a:t>
                      </a:r>
                      <a:endParaRPr lang="en-US" sz="800" b="0" dirty="0">
                        <a:solidFill>
                          <a:schemeClr val="tx1"/>
                        </a:solidFill>
                      </a:endParaRPr>
                    </a:p>
                  </a:txBody>
                  <a:tcPr marL="0" marR="0" marT="0" marB="0" anchor="ctr">
                    <a:solidFill>
                      <a:schemeClr val="accent1">
                        <a:lumMod val="20000"/>
                        <a:lumOff val="80000"/>
                      </a:schemeClr>
                    </a:solidFill>
                  </a:tcPr>
                </a:tc>
                <a:tc>
                  <a:txBody>
                    <a:bodyPr/>
                    <a:lstStyle/>
                    <a:p>
                      <a:pPr algn="ctr"/>
                      <a:r>
                        <a:rPr lang="en-US" sz="800" b="0" dirty="0" smtClean="0">
                          <a:solidFill>
                            <a:schemeClr val="tx1"/>
                          </a:solidFill>
                        </a:rPr>
                        <a:t>25%</a:t>
                      </a:r>
                      <a:endParaRPr lang="en-US" sz="800" b="0" dirty="0">
                        <a:solidFill>
                          <a:schemeClr val="tx1"/>
                        </a:solidFill>
                      </a:endParaRPr>
                    </a:p>
                  </a:txBody>
                  <a:tcPr marL="0" marR="0" marT="0" marB="0" anchor="ctr">
                    <a:solidFill>
                      <a:schemeClr val="accent1">
                        <a:lumMod val="20000"/>
                        <a:lumOff val="80000"/>
                      </a:schemeClr>
                    </a:solidFill>
                  </a:tcPr>
                </a:tc>
                <a:tc>
                  <a:txBody>
                    <a:bodyPr/>
                    <a:lstStyle/>
                    <a:p>
                      <a:pPr algn="ctr"/>
                      <a:r>
                        <a:rPr lang="en-US" sz="800" b="0" dirty="0" smtClean="0">
                          <a:solidFill>
                            <a:schemeClr val="tx1"/>
                          </a:solidFill>
                        </a:rPr>
                        <a:t>2%</a:t>
                      </a:r>
                      <a:endParaRPr lang="en-US" sz="800" b="0" dirty="0">
                        <a:solidFill>
                          <a:schemeClr val="tx1"/>
                        </a:solidFill>
                      </a:endParaRPr>
                    </a:p>
                  </a:txBody>
                  <a:tcPr marL="0" marR="0" marT="0" marB="0" anchor="ctr">
                    <a:solidFill>
                      <a:schemeClr val="accent1">
                        <a:lumMod val="20000"/>
                        <a:lumOff val="80000"/>
                      </a:schemeClr>
                    </a:solidFill>
                  </a:tcPr>
                </a:tc>
                <a:tc>
                  <a:txBody>
                    <a:bodyPr/>
                    <a:lstStyle/>
                    <a:p>
                      <a:pPr algn="ctr"/>
                      <a:r>
                        <a:rPr lang="en-US" sz="800" b="0" dirty="0" smtClean="0">
                          <a:solidFill>
                            <a:schemeClr val="tx1"/>
                          </a:solidFill>
                        </a:rPr>
                        <a:t>1%</a:t>
                      </a:r>
                      <a:endParaRPr lang="en-US" sz="800" b="0" dirty="0">
                        <a:solidFill>
                          <a:schemeClr val="tx1"/>
                        </a:solidFill>
                      </a:endParaRPr>
                    </a:p>
                  </a:txBody>
                  <a:tcPr marL="0" marR="0" marT="0" marB="0" anchor="ctr">
                    <a:solidFill>
                      <a:schemeClr val="accent1">
                        <a:lumMod val="20000"/>
                        <a:lumOff val="80000"/>
                      </a:schemeClr>
                    </a:solidFill>
                  </a:tcPr>
                </a:tc>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1918676227"/>
              </p:ext>
            </p:extLst>
          </p:nvPr>
        </p:nvGraphicFramePr>
        <p:xfrm>
          <a:off x="6467476" y="3657600"/>
          <a:ext cx="2209800" cy="255738"/>
        </p:xfrm>
        <a:graphic>
          <a:graphicData uri="http://schemas.openxmlformats.org/drawingml/2006/table">
            <a:tbl>
              <a:tblPr firstRow="1" bandRow="1">
                <a:tableStyleId>{5C22544A-7EE6-4342-B048-85BDC9FD1C3A}</a:tableStyleId>
              </a:tblPr>
              <a:tblGrid>
                <a:gridCol w="441960"/>
                <a:gridCol w="441960"/>
                <a:gridCol w="441960"/>
                <a:gridCol w="441960"/>
                <a:gridCol w="441960"/>
              </a:tblGrid>
              <a:tr h="255738">
                <a:tc>
                  <a:txBody>
                    <a:bodyPr/>
                    <a:lstStyle/>
                    <a:p>
                      <a:pPr algn="ctr"/>
                      <a:r>
                        <a:rPr lang="en-US" sz="800" b="0" dirty="0" smtClean="0">
                          <a:solidFill>
                            <a:schemeClr val="tx1"/>
                          </a:solidFill>
                        </a:rPr>
                        <a:t>25%</a:t>
                      </a:r>
                      <a:endParaRPr lang="en-US" sz="800" b="0" dirty="0">
                        <a:solidFill>
                          <a:schemeClr val="tx1"/>
                        </a:solidFill>
                      </a:endParaRPr>
                    </a:p>
                  </a:txBody>
                  <a:tcPr marL="0" marR="0" marT="0" marB="0" anchor="ctr">
                    <a:solidFill>
                      <a:schemeClr val="accent1">
                        <a:lumMod val="20000"/>
                        <a:lumOff val="80000"/>
                      </a:schemeClr>
                    </a:solidFill>
                  </a:tcPr>
                </a:tc>
                <a:tc>
                  <a:txBody>
                    <a:bodyPr/>
                    <a:lstStyle/>
                    <a:p>
                      <a:pPr algn="ctr"/>
                      <a:r>
                        <a:rPr lang="en-US" sz="800" b="0" dirty="0" smtClean="0">
                          <a:solidFill>
                            <a:schemeClr val="tx1"/>
                          </a:solidFill>
                        </a:rPr>
                        <a:t>43%</a:t>
                      </a:r>
                      <a:endParaRPr lang="en-US" sz="800" b="0" dirty="0">
                        <a:solidFill>
                          <a:schemeClr val="tx1"/>
                        </a:solidFill>
                      </a:endParaRPr>
                    </a:p>
                  </a:txBody>
                  <a:tcPr marL="0" marR="0" marT="0" marB="0" anchor="ctr">
                    <a:solidFill>
                      <a:schemeClr val="accent1">
                        <a:lumMod val="20000"/>
                        <a:lumOff val="80000"/>
                      </a:schemeClr>
                    </a:solidFill>
                  </a:tcPr>
                </a:tc>
                <a:tc>
                  <a:txBody>
                    <a:bodyPr/>
                    <a:lstStyle/>
                    <a:p>
                      <a:pPr algn="ctr"/>
                      <a:r>
                        <a:rPr lang="en-US" sz="800" b="0" dirty="0" smtClean="0">
                          <a:solidFill>
                            <a:schemeClr val="tx1"/>
                          </a:solidFill>
                        </a:rPr>
                        <a:t>29%</a:t>
                      </a:r>
                      <a:endParaRPr lang="en-US" sz="800" b="0" dirty="0">
                        <a:solidFill>
                          <a:schemeClr val="tx1"/>
                        </a:solidFill>
                      </a:endParaRPr>
                    </a:p>
                  </a:txBody>
                  <a:tcPr marL="0" marR="0" marT="0" marB="0" anchor="ctr">
                    <a:solidFill>
                      <a:schemeClr val="accent1">
                        <a:lumMod val="20000"/>
                        <a:lumOff val="80000"/>
                      </a:schemeClr>
                    </a:solidFill>
                  </a:tcPr>
                </a:tc>
                <a:tc>
                  <a:txBody>
                    <a:bodyPr/>
                    <a:lstStyle/>
                    <a:p>
                      <a:pPr algn="ctr"/>
                      <a:r>
                        <a:rPr lang="en-US" sz="800" b="0" dirty="0" smtClean="0">
                          <a:solidFill>
                            <a:schemeClr val="tx1"/>
                          </a:solidFill>
                        </a:rPr>
                        <a:t>2%</a:t>
                      </a:r>
                      <a:endParaRPr lang="en-US" sz="800" b="0" dirty="0">
                        <a:solidFill>
                          <a:schemeClr val="tx1"/>
                        </a:solidFill>
                      </a:endParaRPr>
                    </a:p>
                  </a:txBody>
                  <a:tcPr marL="0" marR="0" marT="0" marB="0" anchor="ctr">
                    <a:solidFill>
                      <a:schemeClr val="accent1">
                        <a:lumMod val="20000"/>
                        <a:lumOff val="80000"/>
                      </a:schemeClr>
                    </a:solidFill>
                  </a:tcPr>
                </a:tc>
                <a:tc>
                  <a:txBody>
                    <a:bodyPr/>
                    <a:lstStyle/>
                    <a:p>
                      <a:pPr algn="ctr"/>
                      <a:r>
                        <a:rPr lang="en-US" sz="800" b="0" dirty="0" smtClean="0">
                          <a:solidFill>
                            <a:schemeClr val="tx1"/>
                          </a:solidFill>
                        </a:rPr>
                        <a:t>1%</a:t>
                      </a:r>
                      <a:endParaRPr lang="en-US" sz="800" b="0" dirty="0">
                        <a:solidFill>
                          <a:schemeClr val="tx1"/>
                        </a:solidFill>
                      </a:endParaRPr>
                    </a:p>
                  </a:txBody>
                  <a:tcPr marL="0" marR="0" marT="0" marB="0" anchor="ctr">
                    <a:solidFill>
                      <a:schemeClr val="accent1">
                        <a:lumMod val="20000"/>
                        <a:lumOff val="80000"/>
                      </a:schemeClr>
                    </a:solidFill>
                  </a:tcPr>
                </a:tc>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1960356343"/>
              </p:ext>
            </p:extLst>
          </p:nvPr>
        </p:nvGraphicFramePr>
        <p:xfrm>
          <a:off x="6467476" y="4572000"/>
          <a:ext cx="2209800" cy="255738"/>
        </p:xfrm>
        <a:graphic>
          <a:graphicData uri="http://schemas.openxmlformats.org/drawingml/2006/table">
            <a:tbl>
              <a:tblPr firstRow="1" bandRow="1">
                <a:tableStyleId>{5C22544A-7EE6-4342-B048-85BDC9FD1C3A}</a:tableStyleId>
              </a:tblPr>
              <a:tblGrid>
                <a:gridCol w="441960"/>
                <a:gridCol w="441960"/>
                <a:gridCol w="441960"/>
                <a:gridCol w="441960"/>
                <a:gridCol w="441960"/>
              </a:tblGrid>
              <a:tr h="255738">
                <a:tc>
                  <a:txBody>
                    <a:bodyPr/>
                    <a:lstStyle/>
                    <a:p>
                      <a:pPr algn="ctr"/>
                      <a:r>
                        <a:rPr lang="en-US" sz="800" b="0" dirty="0" smtClean="0">
                          <a:solidFill>
                            <a:schemeClr val="tx1"/>
                          </a:solidFill>
                        </a:rPr>
                        <a:t>17%</a:t>
                      </a:r>
                      <a:endParaRPr lang="en-US" sz="800" b="0" dirty="0">
                        <a:solidFill>
                          <a:schemeClr val="tx1"/>
                        </a:solidFill>
                      </a:endParaRPr>
                    </a:p>
                  </a:txBody>
                  <a:tcPr marL="0" marR="0" marT="0" marB="0" anchor="ctr">
                    <a:solidFill>
                      <a:schemeClr val="accent1">
                        <a:lumMod val="20000"/>
                        <a:lumOff val="80000"/>
                      </a:schemeClr>
                    </a:solidFill>
                  </a:tcPr>
                </a:tc>
                <a:tc>
                  <a:txBody>
                    <a:bodyPr/>
                    <a:lstStyle/>
                    <a:p>
                      <a:pPr algn="ctr"/>
                      <a:r>
                        <a:rPr lang="en-US" sz="800" b="0" dirty="0" smtClean="0">
                          <a:solidFill>
                            <a:schemeClr val="tx1"/>
                          </a:solidFill>
                        </a:rPr>
                        <a:t>35%</a:t>
                      </a:r>
                      <a:endParaRPr lang="en-US" sz="800" b="0" dirty="0">
                        <a:solidFill>
                          <a:schemeClr val="tx1"/>
                        </a:solidFill>
                      </a:endParaRPr>
                    </a:p>
                  </a:txBody>
                  <a:tcPr marL="0" marR="0" marT="0" marB="0" anchor="ctr">
                    <a:solidFill>
                      <a:schemeClr val="accent1">
                        <a:lumMod val="20000"/>
                        <a:lumOff val="80000"/>
                      </a:schemeClr>
                    </a:solidFill>
                  </a:tcPr>
                </a:tc>
                <a:tc>
                  <a:txBody>
                    <a:bodyPr/>
                    <a:lstStyle/>
                    <a:p>
                      <a:pPr algn="ctr"/>
                      <a:r>
                        <a:rPr lang="en-US" sz="800" b="0" dirty="0" smtClean="0">
                          <a:solidFill>
                            <a:schemeClr val="tx1"/>
                          </a:solidFill>
                        </a:rPr>
                        <a:t>42%</a:t>
                      </a:r>
                      <a:endParaRPr lang="en-US" sz="800" b="0" dirty="0">
                        <a:solidFill>
                          <a:schemeClr val="tx1"/>
                        </a:solidFill>
                      </a:endParaRPr>
                    </a:p>
                  </a:txBody>
                  <a:tcPr marL="0" marR="0" marT="0" marB="0" anchor="ctr">
                    <a:solidFill>
                      <a:schemeClr val="accent1">
                        <a:lumMod val="20000"/>
                        <a:lumOff val="80000"/>
                      </a:schemeClr>
                    </a:solidFill>
                  </a:tcPr>
                </a:tc>
                <a:tc>
                  <a:txBody>
                    <a:bodyPr/>
                    <a:lstStyle/>
                    <a:p>
                      <a:pPr algn="ctr"/>
                      <a:r>
                        <a:rPr lang="en-US" sz="800" b="0" dirty="0" smtClean="0">
                          <a:solidFill>
                            <a:schemeClr val="tx1"/>
                          </a:solidFill>
                        </a:rPr>
                        <a:t>5%</a:t>
                      </a:r>
                      <a:endParaRPr lang="en-US" sz="800" b="0" dirty="0">
                        <a:solidFill>
                          <a:schemeClr val="tx1"/>
                        </a:solidFill>
                      </a:endParaRPr>
                    </a:p>
                  </a:txBody>
                  <a:tcPr marL="0" marR="0" marT="0" marB="0" anchor="ctr">
                    <a:solidFill>
                      <a:schemeClr val="accent1">
                        <a:lumMod val="20000"/>
                        <a:lumOff val="80000"/>
                      </a:schemeClr>
                    </a:solidFill>
                  </a:tcPr>
                </a:tc>
                <a:tc>
                  <a:txBody>
                    <a:bodyPr/>
                    <a:lstStyle/>
                    <a:p>
                      <a:pPr algn="ctr"/>
                      <a:r>
                        <a:rPr lang="en-US" sz="800" b="0" dirty="0" smtClean="0">
                          <a:solidFill>
                            <a:schemeClr val="tx1"/>
                          </a:solidFill>
                        </a:rPr>
                        <a:t>2%</a:t>
                      </a:r>
                      <a:endParaRPr lang="en-US" sz="800" b="0" dirty="0">
                        <a:solidFill>
                          <a:schemeClr val="tx1"/>
                        </a:solidFill>
                      </a:endParaRPr>
                    </a:p>
                  </a:txBody>
                  <a:tcPr marL="0" marR="0" marT="0" marB="0" anchor="ctr">
                    <a:solidFill>
                      <a:schemeClr val="accent1">
                        <a:lumMod val="20000"/>
                        <a:lumOff val="80000"/>
                      </a:schemeClr>
                    </a:solidFill>
                  </a:tcPr>
                </a:tc>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1761875146"/>
              </p:ext>
            </p:extLst>
          </p:nvPr>
        </p:nvGraphicFramePr>
        <p:xfrm>
          <a:off x="6477001" y="2362200"/>
          <a:ext cx="2209800" cy="380999"/>
        </p:xfrm>
        <a:graphic>
          <a:graphicData uri="http://schemas.openxmlformats.org/drawingml/2006/table">
            <a:tbl>
              <a:tblPr firstRow="1" bandRow="1">
                <a:tableStyleId>{5C22544A-7EE6-4342-B048-85BDC9FD1C3A}</a:tableStyleId>
              </a:tblPr>
              <a:tblGrid>
                <a:gridCol w="441960"/>
                <a:gridCol w="441960"/>
                <a:gridCol w="441960"/>
                <a:gridCol w="441960"/>
                <a:gridCol w="441960"/>
              </a:tblGrid>
              <a:tr h="380999">
                <a:tc>
                  <a:txBody>
                    <a:bodyPr/>
                    <a:lstStyle/>
                    <a:p>
                      <a:pPr algn="ctr"/>
                      <a:r>
                        <a:rPr lang="en-US" sz="700" b="0" dirty="0" smtClean="0">
                          <a:solidFill>
                            <a:schemeClr val="tx1"/>
                          </a:solidFill>
                        </a:rPr>
                        <a:t>Strongly</a:t>
                      </a:r>
                      <a:r>
                        <a:rPr lang="en-US" sz="700" b="0" baseline="0" dirty="0" smtClean="0">
                          <a:solidFill>
                            <a:schemeClr val="tx1"/>
                          </a:solidFill>
                        </a:rPr>
                        <a:t> agree</a:t>
                      </a:r>
                      <a:endParaRPr lang="en-US" sz="700" b="0" dirty="0">
                        <a:solidFill>
                          <a:schemeClr val="tx1"/>
                        </a:solidFill>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700" b="0" dirty="0" smtClean="0">
                          <a:solidFill>
                            <a:schemeClr val="tx1"/>
                          </a:solidFill>
                        </a:rPr>
                        <a:t>Somewhat </a:t>
                      </a:r>
                      <a:r>
                        <a:rPr lang="en-US" sz="700" b="0" baseline="0" dirty="0" smtClean="0">
                          <a:solidFill>
                            <a:schemeClr val="tx1"/>
                          </a:solidFill>
                        </a:rPr>
                        <a:t>agree</a:t>
                      </a:r>
                      <a:endParaRPr lang="en-US" sz="700" b="0" dirty="0">
                        <a:solidFill>
                          <a:schemeClr val="tx1"/>
                        </a:solidFill>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700" b="0" dirty="0" smtClean="0">
                          <a:solidFill>
                            <a:schemeClr val="tx1"/>
                          </a:solidFill>
                        </a:rPr>
                        <a:t>Neither agree nor disagree</a:t>
                      </a:r>
                      <a:endParaRPr lang="en-US" sz="700" b="0" dirty="0">
                        <a:solidFill>
                          <a:schemeClr val="tx1"/>
                        </a:solidFill>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700" b="0" dirty="0" smtClean="0">
                          <a:solidFill>
                            <a:schemeClr val="tx1"/>
                          </a:solidFill>
                        </a:rPr>
                        <a:t>Somewhat dis</a:t>
                      </a:r>
                      <a:r>
                        <a:rPr lang="en-US" sz="700" b="0" baseline="0" dirty="0" smtClean="0">
                          <a:solidFill>
                            <a:schemeClr val="tx1"/>
                          </a:solidFill>
                        </a:rPr>
                        <a:t>agree</a:t>
                      </a:r>
                      <a:endParaRPr lang="en-US" sz="700" b="0" dirty="0">
                        <a:solidFill>
                          <a:schemeClr val="tx1"/>
                        </a:solidFill>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700" b="0" dirty="0" smtClean="0">
                          <a:solidFill>
                            <a:schemeClr val="tx1"/>
                          </a:solidFill>
                        </a:rPr>
                        <a:t>Strongly dis</a:t>
                      </a:r>
                      <a:r>
                        <a:rPr lang="en-US" sz="700" b="0" baseline="0" dirty="0" smtClean="0">
                          <a:solidFill>
                            <a:schemeClr val="tx1"/>
                          </a:solidFill>
                        </a:rPr>
                        <a:t>agree</a:t>
                      </a:r>
                      <a:endParaRPr lang="en-US" sz="700" b="0" dirty="0">
                        <a:solidFill>
                          <a:schemeClr val="tx1"/>
                        </a:solidFill>
                      </a:endParaRPr>
                    </a:p>
                  </a:txBody>
                  <a:tcPr marL="0" marR="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29" name="Rectangle 28"/>
          <p:cNvSpPr/>
          <p:nvPr/>
        </p:nvSpPr>
        <p:spPr>
          <a:xfrm>
            <a:off x="197062" y="5986046"/>
            <a:ext cx="8870737" cy="338554"/>
          </a:xfrm>
          <a:prstGeom prst="rect">
            <a:avLst/>
          </a:prstGeom>
        </p:spPr>
        <p:txBody>
          <a:bodyPr wrap="square" anchor="b">
            <a:spAutoFit/>
          </a:bodyPr>
          <a:lstStyle/>
          <a:p>
            <a:pPr lvl="0"/>
            <a:r>
              <a:rPr lang="en-US" sz="800" i="1" dirty="0" smtClean="0">
                <a:solidFill>
                  <a:schemeClr val="tx1">
                    <a:lumMod val="65000"/>
                    <a:lumOff val="35000"/>
                  </a:schemeClr>
                </a:solidFill>
              </a:rPr>
              <a:t>Q18: Please </a:t>
            </a:r>
            <a:r>
              <a:rPr lang="en-US" sz="800" i="1" dirty="0">
                <a:solidFill>
                  <a:schemeClr val="tx1">
                    <a:lumMod val="65000"/>
                    <a:lumOff val="35000"/>
                  </a:schemeClr>
                </a:solidFill>
              </a:rPr>
              <a:t>rate your level of agreement with the following statements</a:t>
            </a:r>
            <a:r>
              <a:rPr lang="en-US" sz="800" i="1" dirty="0" smtClean="0">
                <a:solidFill>
                  <a:schemeClr val="tx1">
                    <a:lumMod val="65000"/>
                    <a:lumOff val="35000"/>
                  </a:schemeClr>
                </a:solidFill>
              </a:rPr>
              <a:t>.</a:t>
            </a:r>
          </a:p>
          <a:p>
            <a:pPr lvl="0"/>
            <a:r>
              <a:rPr lang="en-US" sz="800" i="1" dirty="0" smtClean="0">
                <a:solidFill>
                  <a:schemeClr val="tx1">
                    <a:lumMod val="65000"/>
                    <a:lumOff val="35000"/>
                  </a:schemeClr>
                </a:solidFill>
              </a:rPr>
              <a:t>Bases: 10,000 qualified respondents</a:t>
            </a:r>
            <a:endParaRPr lang="en-US" sz="800" i="1" dirty="0">
              <a:solidFill>
                <a:schemeClr val="tx1">
                  <a:lumMod val="65000"/>
                  <a:lumOff val="35000"/>
                </a:schemeClr>
              </a:solidFill>
            </a:endParaRPr>
          </a:p>
        </p:txBody>
      </p:sp>
      <p:sp>
        <p:nvSpPr>
          <p:cNvPr id="31" name="Title 1"/>
          <p:cNvSpPr>
            <a:spLocks noGrp="1"/>
          </p:cNvSpPr>
          <p:nvPr>
            <p:ph type="title"/>
          </p:nvPr>
        </p:nvSpPr>
        <p:spPr>
          <a:xfrm>
            <a:off x="98619" y="228600"/>
            <a:ext cx="8822502" cy="731520"/>
          </a:xfrm>
        </p:spPr>
        <p:txBody>
          <a:bodyPr anchor="t">
            <a:noAutofit/>
          </a:bodyPr>
          <a:lstStyle/>
          <a:p>
            <a:pPr algn="ctr"/>
            <a:r>
              <a:rPr lang="en-US" sz="1800" b="1" dirty="0" smtClean="0">
                <a:solidFill>
                  <a:schemeClr val="accent1"/>
                </a:solidFill>
              </a:rPr>
              <a:t>Having </a:t>
            </a:r>
            <a:r>
              <a:rPr lang="en-US" sz="1800" b="1" dirty="0">
                <a:solidFill>
                  <a:schemeClr val="accent1"/>
                </a:solidFill>
              </a:rPr>
              <a:t>an online community made up of verified websites boosts confidence for majority of consumers. </a:t>
            </a:r>
            <a:r>
              <a:rPr lang="en-US" sz="1800" b="1" dirty="0" smtClean="0">
                <a:solidFill>
                  <a:schemeClr val="accent1"/>
                </a:solidFill>
              </a:rPr>
              <a:t>Those in the US are </a:t>
            </a:r>
            <a:r>
              <a:rPr lang="en-US" sz="1800" b="1" dirty="0">
                <a:solidFill>
                  <a:schemeClr val="accent1"/>
                </a:solidFill>
              </a:rPr>
              <a:t>significantly more likely than </a:t>
            </a:r>
            <a:r>
              <a:rPr lang="en-US" sz="1800" b="1" dirty="0" smtClean="0">
                <a:solidFill>
                  <a:schemeClr val="accent1"/>
                </a:solidFill>
              </a:rPr>
              <a:t>UK consumers to </a:t>
            </a:r>
            <a:r>
              <a:rPr lang="en-US" sz="1800" b="1" dirty="0">
                <a:solidFill>
                  <a:schemeClr val="accent1"/>
                </a:solidFill>
              </a:rPr>
              <a:t>report they would feel safer </a:t>
            </a:r>
            <a:r>
              <a:rPr lang="en-US" sz="1800" b="1" dirty="0" smtClean="0">
                <a:solidFill>
                  <a:schemeClr val="accent1"/>
                </a:solidFill>
              </a:rPr>
              <a:t>and be more likely to do business </a:t>
            </a:r>
            <a:r>
              <a:rPr lang="en-US" sz="1800" b="1" dirty="0">
                <a:solidFill>
                  <a:schemeClr val="accent1"/>
                </a:solidFill>
              </a:rPr>
              <a:t>with brands/companies in this type of </a:t>
            </a:r>
            <a:r>
              <a:rPr lang="en-US" sz="1800" b="1" dirty="0" smtClean="0">
                <a:solidFill>
                  <a:schemeClr val="accent1"/>
                </a:solidFill>
              </a:rPr>
              <a:t>community.</a:t>
            </a:r>
            <a:endParaRPr lang="en-US" sz="1800" b="1" dirty="0">
              <a:solidFill>
                <a:schemeClr val="accent1"/>
              </a:solidFill>
            </a:endParaRPr>
          </a:p>
        </p:txBody>
      </p:sp>
      <p:sp>
        <p:nvSpPr>
          <p:cNvPr id="21" name="Rectangle 20"/>
          <p:cNvSpPr/>
          <p:nvPr/>
        </p:nvSpPr>
        <p:spPr>
          <a:xfrm>
            <a:off x="6569897" y="5867400"/>
            <a:ext cx="2421703" cy="461665"/>
          </a:xfrm>
          <a:prstGeom prst="rect">
            <a:avLst/>
          </a:prstGeom>
        </p:spPr>
        <p:txBody>
          <a:bodyPr wrap="square">
            <a:spAutoFit/>
          </a:bodyPr>
          <a:lstStyle/>
          <a:p>
            <a:r>
              <a:rPr lang="en-US" sz="800" i="1" dirty="0" smtClean="0">
                <a:solidFill>
                  <a:schemeClr val="tx1">
                    <a:lumMod val="65000"/>
                    <a:lumOff val="35000"/>
                  </a:schemeClr>
                </a:solidFill>
              </a:rPr>
              <a:t>Indicates respondents from this country are significantly </a:t>
            </a:r>
            <a:r>
              <a:rPr lang="en-US" sz="800" i="1" dirty="0">
                <a:solidFill>
                  <a:schemeClr val="tx1">
                    <a:lumMod val="65000"/>
                    <a:lumOff val="35000"/>
                  </a:schemeClr>
                </a:solidFill>
              </a:rPr>
              <a:t>more likely </a:t>
            </a:r>
            <a:r>
              <a:rPr lang="en-US" sz="800" i="1" dirty="0" smtClean="0">
                <a:solidFill>
                  <a:schemeClr val="tx1">
                    <a:lumMod val="65000"/>
                    <a:lumOff val="35000"/>
                  </a:schemeClr>
                </a:solidFill>
              </a:rPr>
              <a:t>than peers in other countries to engage in this behavior online.</a:t>
            </a:r>
            <a:endParaRPr lang="en-US" sz="800" i="1" dirty="0">
              <a:solidFill>
                <a:schemeClr val="tx1">
                  <a:lumMod val="65000"/>
                  <a:lumOff val="35000"/>
                </a:schemeClr>
              </a:solidFill>
            </a:endParaRPr>
          </a:p>
        </p:txBody>
      </p:sp>
      <p:pic>
        <p:nvPicPr>
          <p:cNvPr id="32" name="Picture 31"/>
          <p:cNvPicPr>
            <a:picLocks noChangeAspect="1"/>
          </p:cNvPicPr>
          <p:nvPr/>
        </p:nvPicPr>
        <p:blipFill rotWithShape="1">
          <a:blip r:embed="rId5"/>
          <a:srcRect l="41684" t="49011"/>
          <a:stretch/>
        </p:blipFill>
        <p:spPr>
          <a:xfrm>
            <a:off x="6417497" y="6094606"/>
            <a:ext cx="193736" cy="104014"/>
          </a:xfrm>
          <a:prstGeom prst="rect">
            <a:avLst/>
          </a:prstGeom>
        </p:spPr>
      </p:pic>
      <p:pic>
        <p:nvPicPr>
          <p:cNvPr id="36" name="Picture 35"/>
          <p:cNvPicPr>
            <a:picLocks noChangeAspect="1"/>
          </p:cNvPicPr>
          <p:nvPr/>
        </p:nvPicPr>
        <p:blipFill>
          <a:blip r:embed="rId6"/>
          <a:stretch>
            <a:fillRect/>
          </a:stretch>
        </p:blipFill>
        <p:spPr>
          <a:xfrm>
            <a:off x="6423877" y="5943600"/>
            <a:ext cx="125839" cy="151006"/>
          </a:xfrm>
          <a:prstGeom prst="rect">
            <a:avLst/>
          </a:prstGeom>
        </p:spPr>
      </p:pic>
      <p:pic>
        <p:nvPicPr>
          <p:cNvPr id="41" name="Picture 40"/>
          <p:cNvPicPr>
            <a:picLocks noChangeAspect="1"/>
          </p:cNvPicPr>
          <p:nvPr/>
        </p:nvPicPr>
        <p:blipFill rotWithShape="1">
          <a:blip r:embed="rId5">
            <a:duotone>
              <a:schemeClr val="bg2">
                <a:shade val="45000"/>
                <a:satMod val="135000"/>
              </a:schemeClr>
              <a:prstClr val="white"/>
            </a:duotone>
          </a:blip>
          <a:srcRect l="41684" t="49011"/>
          <a:stretch/>
        </p:blipFill>
        <p:spPr>
          <a:xfrm>
            <a:off x="4876800" y="3657600"/>
            <a:ext cx="558128" cy="299650"/>
          </a:xfrm>
          <a:prstGeom prst="rect">
            <a:avLst/>
          </a:prstGeom>
        </p:spPr>
      </p:pic>
      <p:pic>
        <p:nvPicPr>
          <p:cNvPr id="42" name="Picture 41"/>
          <p:cNvPicPr>
            <a:picLocks noChangeAspect="1"/>
          </p:cNvPicPr>
          <p:nvPr/>
        </p:nvPicPr>
        <p:blipFill rotWithShape="1">
          <a:blip r:embed="rId5">
            <a:duotone>
              <a:schemeClr val="bg2">
                <a:shade val="45000"/>
                <a:satMod val="135000"/>
              </a:schemeClr>
              <a:prstClr val="white"/>
            </a:duotone>
          </a:blip>
          <a:srcRect l="41684" t="49011"/>
          <a:stretch/>
        </p:blipFill>
        <p:spPr>
          <a:xfrm>
            <a:off x="4956847" y="2824550"/>
            <a:ext cx="558128" cy="299650"/>
          </a:xfrm>
          <a:prstGeom prst="rect">
            <a:avLst/>
          </a:prstGeom>
        </p:spPr>
      </p:pic>
      <p:sp>
        <p:nvSpPr>
          <p:cNvPr id="38" name="Rounded Rectangular Callout 37"/>
          <p:cNvSpPr/>
          <p:nvPr/>
        </p:nvSpPr>
        <p:spPr>
          <a:xfrm>
            <a:off x="2286000" y="5334000"/>
            <a:ext cx="4648200" cy="411480"/>
          </a:xfrm>
          <a:prstGeom prst="wedgeRoundRectCallout">
            <a:avLst>
              <a:gd name="adj1" fmla="val -42295"/>
              <a:gd name="adj2" fmla="val -29934"/>
              <a:gd name="adj3" fmla="val 16667"/>
            </a:avLst>
          </a:prstGeom>
          <a:solidFill>
            <a:schemeClr val="bg1"/>
          </a:solidFill>
          <a:ln>
            <a:solidFill>
              <a:schemeClr val="accent1">
                <a:lumMod val="60000"/>
                <a:lumOff val="40000"/>
              </a:schemeClr>
            </a:solidFill>
          </a:ln>
          <a:scene3d>
            <a:camera prst="orthographicFront"/>
            <a:lightRig rig="threePt" dir="t"/>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solidFill>
                  <a:sysClr val="windowText" lastClr="000000"/>
                </a:solidFill>
              </a:rPr>
              <a:t>Baby Boomers </a:t>
            </a:r>
            <a:r>
              <a:rPr lang="en-US" sz="800" dirty="0">
                <a:solidFill>
                  <a:sysClr val="windowText" lastClr="000000"/>
                </a:solidFill>
              </a:rPr>
              <a:t>and those using the internet to </a:t>
            </a:r>
            <a:r>
              <a:rPr lang="en-US" sz="800" b="1" dirty="0">
                <a:solidFill>
                  <a:sysClr val="windowText" lastClr="000000"/>
                </a:solidFill>
              </a:rPr>
              <a:t>manage investments and healthcare </a:t>
            </a:r>
            <a:endParaRPr lang="en-US" sz="800" b="1" dirty="0" smtClean="0">
              <a:solidFill>
                <a:sysClr val="windowText" lastClr="000000"/>
              </a:solidFill>
            </a:endParaRPr>
          </a:p>
          <a:p>
            <a:pPr algn="ctr"/>
            <a:r>
              <a:rPr lang="en-US" sz="800" dirty="0" smtClean="0">
                <a:solidFill>
                  <a:sysClr val="windowText" lastClr="000000"/>
                </a:solidFill>
              </a:rPr>
              <a:t>are </a:t>
            </a:r>
            <a:r>
              <a:rPr lang="en-US" sz="800" dirty="0">
                <a:solidFill>
                  <a:sysClr val="windowText" lastClr="000000"/>
                </a:solidFill>
              </a:rPr>
              <a:t>most likely to </a:t>
            </a:r>
            <a:r>
              <a:rPr lang="en-US" sz="800" dirty="0" smtClean="0">
                <a:solidFill>
                  <a:sysClr val="windowText" lastClr="000000"/>
                </a:solidFill>
              </a:rPr>
              <a:t>appreciate and feel </a:t>
            </a:r>
            <a:r>
              <a:rPr lang="en-US" sz="800" dirty="0">
                <a:solidFill>
                  <a:sysClr val="windowText" lastClr="000000"/>
                </a:solidFill>
              </a:rPr>
              <a:t>more secure using this type of online </a:t>
            </a:r>
            <a:r>
              <a:rPr lang="en-US" sz="800" dirty="0" smtClean="0">
                <a:solidFill>
                  <a:sysClr val="windowText" lastClr="000000"/>
                </a:solidFill>
              </a:rPr>
              <a:t>community</a:t>
            </a:r>
          </a:p>
        </p:txBody>
      </p:sp>
    </p:spTree>
    <p:extLst>
      <p:ext uri="{BB962C8B-B14F-4D97-AF65-F5344CB8AC3E}">
        <p14:creationId xmlns:p14="http://schemas.microsoft.com/office/powerpoint/2010/main" val="34552183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876300" y="715090"/>
            <a:ext cx="7391400" cy="3539430"/>
          </a:xfrm>
          <a:prstGeom prst="rect">
            <a:avLst/>
          </a:prstGeom>
          <a:noFill/>
          <a:ln w="9525" algn="ctr">
            <a:noFill/>
            <a:miter lim="800000"/>
            <a:headEnd/>
            <a:tailEnd/>
          </a:ln>
        </p:spPr>
        <p:txBody>
          <a:bodyPr wrap="square" anchor="ctr">
            <a:spAutoFit/>
          </a:bodyPr>
          <a:lstStyle/>
          <a:p>
            <a:pPr algn="ctr" eaLnBrk="0" hangingPunct="0"/>
            <a:r>
              <a:rPr lang="en-US" sz="1400" dirty="0"/>
              <a:t>IDG Research Services is a full-service global research company providing a broad range of custom research services and tools to help enhance organizational performance.  Our clients are varied and include technology, media, advertising/PR, life sciences, biopharma, retail, academia, financial industries and more.  </a:t>
            </a:r>
          </a:p>
          <a:p>
            <a:pPr algn="ctr" eaLnBrk="0" hangingPunct="0"/>
            <a:endParaRPr lang="en-US" sz="1400" dirty="0"/>
          </a:p>
          <a:p>
            <a:pPr algn="ctr" eaLnBrk="0" hangingPunct="0"/>
            <a:r>
              <a:rPr lang="en-US" sz="1400" dirty="0"/>
              <a:t>Our focus is quantitative research: understanding your market, your customers, your competitors and your workforce. At IDG Research Services, that’s our business – helping you better measure and manage the key factors for YOUR success.  </a:t>
            </a:r>
            <a:r>
              <a:rPr lang="en-US" altLang="ja-JP" sz="1400" dirty="0">
                <a:cs typeface="Times" pitchFamily="18" charset="0"/>
              </a:rPr>
              <a:t>For more information please visit our </a:t>
            </a:r>
            <a:r>
              <a:rPr lang="en-US" altLang="ja-JP" sz="1400" dirty="0">
                <a:cs typeface="Times" pitchFamily="18" charset="0"/>
                <a:hlinkClick r:id="rId2"/>
              </a:rPr>
              <a:t>website</a:t>
            </a:r>
            <a:r>
              <a:rPr lang="en-US" altLang="ja-JP" sz="1400" dirty="0">
                <a:cs typeface="Times" pitchFamily="18" charset="0"/>
              </a:rPr>
              <a:t>.</a:t>
            </a:r>
            <a:endParaRPr lang="en-US" altLang="ja-JP" sz="1400" dirty="0">
              <a:solidFill>
                <a:srgbClr val="FF0000"/>
              </a:solidFill>
              <a:cs typeface="Times" pitchFamily="18" charset="0"/>
            </a:endParaRPr>
          </a:p>
          <a:p>
            <a:pPr algn="ctr"/>
            <a:endParaRPr lang="en-US" sz="1400" b="1" dirty="0">
              <a:solidFill>
                <a:srgbClr val="FF0000"/>
              </a:solidFill>
              <a:ea typeface="ＭＳ Ｐゴシック" pitchFamily="34" charset="-128"/>
              <a:cs typeface="Times" pitchFamily="18" charset="0"/>
            </a:endParaRPr>
          </a:p>
          <a:p>
            <a:pPr algn="ctr"/>
            <a:endParaRPr lang="en-US" sz="1400" b="1" dirty="0">
              <a:solidFill>
                <a:schemeClr val="tx2"/>
              </a:solidFill>
              <a:ea typeface="ＭＳ Ｐゴシック" pitchFamily="34" charset="-128"/>
              <a:cs typeface="Times" pitchFamily="18" charset="0"/>
            </a:endParaRPr>
          </a:p>
          <a:p>
            <a:pPr algn="ctr"/>
            <a:r>
              <a:rPr lang="en-US" sz="1400" b="1" dirty="0" smtClean="0">
                <a:solidFill>
                  <a:schemeClr val="tx2"/>
                </a:solidFill>
                <a:ea typeface="ＭＳ Ｐゴシック" pitchFamily="34" charset="-128"/>
                <a:cs typeface="Times" pitchFamily="18" charset="0"/>
              </a:rPr>
              <a:t>Janet </a:t>
            </a:r>
            <a:r>
              <a:rPr lang="en-US" sz="1400" b="1" dirty="0">
                <a:solidFill>
                  <a:schemeClr val="tx2"/>
                </a:solidFill>
                <a:ea typeface="ＭＳ Ｐゴシック" pitchFamily="34" charset="-128"/>
                <a:cs typeface="Times" pitchFamily="18" charset="0"/>
              </a:rPr>
              <a:t>King</a:t>
            </a:r>
            <a:endParaRPr lang="en-US" sz="1400" dirty="0">
              <a:solidFill>
                <a:schemeClr val="tx2"/>
              </a:solidFill>
              <a:ea typeface="ＭＳ Ｐゴシック" pitchFamily="34" charset="-128"/>
              <a:cs typeface="Times" pitchFamily="18" charset="0"/>
            </a:endParaRPr>
          </a:p>
          <a:p>
            <a:pPr algn="ctr"/>
            <a:r>
              <a:rPr lang="en-US" sz="1400" b="1" dirty="0" smtClean="0">
                <a:solidFill>
                  <a:schemeClr val="tx2"/>
                </a:solidFill>
                <a:ea typeface="ＭＳ Ｐゴシック" pitchFamily="34" charset="-128"/>
                <a:cs typeface="Times" pitchFamily="18" charset="0"/>
              </a:rPr>
              <a:t>Senior Vice </a:t>
            </a:r>
            <a:r>
              <a:rPr lang="en-US" sz="1400" b="1" dirty="0">
                <a:solidFill>
                  <a:schemeClr val="tx2"/>
                </a:solidFill>
                <a:ea typeface="ＭＳ Ｐゴシック" pitchFamily="34" charset="-128"/>
                <a:cs typeface="Times" pitchFamily="18" charset="0"/>
              </a:rPr>
              <a:t>President</a:t>
            </a:r>
            <a:endParaRPr lang="en-US" sz="1400" dirty="0">
              <a:solidFill>
                <a:schemeClr val="tx2"/>
              </a:solidFill>
              <a:ea typeface="ＭＳ Ｐゴシック" pitchFamily="34" charset="-128"/>
              <a:cs typeface="Times" pitchFamily="18" charset="0"/>
            </a:endParaRPr>
          </a:p>
          <a:p>
            <a:pPr algn="ctr"/>
            <a:r>
              <a:rPr lang="en-US" sz="1400" dirty="0">
                <a:solidFill>
                  <a:schemeClr val="tx2"/>
                </a:solidFill>
                <a:ea typeface="ＭＳ Ｐゴシック" pitchFamily="34" charset="-128"/>
                <a:cs typeface="Times" pitchFamily="18" charset="0"/>
              </a:rPr>
              <a:t>Office: </a:t>
            </a:r>
            <a:r>
              <a:rPr lang="en-US" sz="1400" dirty="0" smtClean="0">
                <a:solidFill>
                  <a:schemeClr val="tx2"/>
                </a:solidFill>
                <a:ea typeface="ＭＳ Ｐゴシック" pitchFamily="34" charset="-128"/>
                <a:cs typeface="Times" pitchFamily="18" charset="0"/>
              </a:rPr>
              <a:t>508-766-5601</a:t>
            </a:r>
            <a:endParaRPr lang="en-US" sz="1400" dirty="0">
              <a:solidFill>
                <a:schemeClr val="tx2"/>
              </a:solidFill>
              <a:ea typeface="ＭＳ Ｐゴシック" pitchFamily="34" charset="-128"/>
              <a:cs typeface="Times" pitchFamily="18" charset="0"/>
            </a:endParaRPr>
          </a:p>
          <a:p>
            <a:pPr algn="ctr"/>
            <a:r>
              <a:rPr lang="en-US" sz="1400" dirty="0">
                <a:solidFill>
                  <a:schemeClr val="tx2"/>
                </a:solidFill>
                <a:ea typeface="ＭＳ Ｐゴシック" pitchFamily="34" charset="-128"/>
                <a:cs typeface="Times" pitchFamily="18" charset="0"/>
              </a:rPr>
              <a:t>Fax: </a:t>
            </a:r>
            <a:r>
              <a:rPr lang="en-US" sz="1400" dirty="0" smtClean="0">
                <a:solidFill>
                  <a:schemeClr val="tx2"/>
                </a:solidFill>
                <a:ea typeface="ＭＳ Ｐゴシック" pitchFamily="34" charset="-128"/>
                <a:cs typeface="Times" pitchFamily="18" charset="0"/>
              </a:rPr>
              <a:t>508-766-5600</a:t>
            </a:r>
            <a:endParaRPr lang="en-US" sz="1400" dirty="0">
              <a:solidFill>
                <a:schemeClr val="tx2"/>
              </a:solidFill>
              <a:ea typeface="ＭＳ Ｐゴシック" pitchFamily="34" charset="-128"/>
              <a:cs typeface="Times" pitchFamily="18" charset="0"/>
            </a:endParaRPr>
          </a:p>
          <a:p>
            <a:pPr algn="ctr"/>
            <a:r>
              <a:rPr lang="en-US" sz="1400" dirty="0">
                <a:solidFill>
                  <a:schemeClr val="tx2"/>
                </a:solidFill>
                <a:ea typeface="ＭＳ Ｐゴシック" pitchFamily="34" charset="-128"/>
                <a:cs typeface="Times" pitchFamily="18" charset="0"/>
              </a:rPr>
              <a:t>Email: </a:t>
            </a:r>
            <a:r>
              <a:rPr lang="en-US" sz="1400" dirty="0" smtClean="0">
                <a:solidFill>
                  <a:schemeClr val="tx2"/>
                </a:solidFill>
                <a:ea typeface="ＭＳ Ｐゴシック" pitchFamily="34" charset="-128"/>
                <a:cs typeface="Times" pitchFamily="18" charset="0"/>
              </a:rPr>
              <a:t>janet_king@idgresearch.com</a:t>
            </a:r>
            <a:endParaRPr lang="en-US" sz="1400" dirty="0">
              <a:solidFill>
                <a:schemeClr val="tx2"/>
              </a:solidFill>
              <a:ea typeface="ＭＳ Ｐゴシック" pitchFamily="34" charset="-128"/>
              <a:cs typeface="Times" pitchFamily="18" charset="0"/>
            </a:endParaRPr>
          </a:p>
        </p:txBody>
      </p:sp>
      <p:pic>
        <p:nvPicPr>
          <p:cNvPr id="1026" name="Picture 2" descr="http://www.builders-surplus.com/images/user/image/Locations/Facebook_Badge_02_24_2009.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9962" y="5319918"/>
            <a:ext cx="1696995" cy="5097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uwrf.edu/RecreationAndSportFacilities/images/twitter-follow-us-on_1.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6089" b="2151"/>
          <a:stretch/>
        </p:blipFill>
        <p:spPr bwMode="auto">
          <a:xfrm>
            <a:off x="3839905" y="5277843"/>
            <a:ext cx="1422147" cy="5939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nodigshow.com/wp-content/uploads/linkedin_logo3.jpe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5257800"/>
            <a:ext cx="1550618" cy="63403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7799018" y="6338453"/>
            <a:ext cx="1126278" cy="443346"/>
            <a:chOff x="7799018" y="6338454"/>
            <a:chExt cx="1126278" cy="443346"/>
          </a:xfrm>
        </p:grpSpPr>
        <p:sp>
          <p:nvSpPr>
            <p:cNvPr id="17" name="Round Diagonal Corner Rectangle 16"/>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01812" y="6389455"/>
              <a:ext cx="920691" cy="341345"/>
            </a:xfrm>
            <a:prstGeom prst="rect">
              <a:avLst/>
            </a:prstGeom>
          </p:spPr>
        </p:pic>
      </p:grpSp>
      <p:pic>
        <p:nvPicPr>
          <p:cNvPr id="20" name="Picture 19"/>
          <p:cNvPicPr>
            <a:picLocks noChangeAspect="1"/>
          </p:cNvPicPr>
          <p:nvPr/>
        </p:nvPicPr>
        <p:blipFill rotWithShape="1">
          <a:blip r:embed="rId10" cstate="print">
            <a:extLst>
              <a:ext uri="{28A0092B-C50C-407E-A947-70E740481C1C}">
                <a14:useLocalDpi xmlns:a14="http://schemas.microsoft.com/office/drawing/2010/main" val="0"/>
              </a:ext>
            </a:extLst>
          </a:blip>
          <a:srcRect t="45517" b="46049"/>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sp>
        <p:nvSpPr>
          <p:cNvPr id="21" name="Round Diagonal Corner Rectangle 20"/>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28" name="Group 27"/>
          <p:cNvGrpSpPr/>
          <p:nvPr/>
        </p:nvGrpSpPr>
        <p:grpSpPr>
          <a:xfrm>
            <a:off x="227877" y="6338452"/>
            <a:ext cx="2738862" cy="443345"/>
            <a:chOff x="227877" y="6339437"/>
            <a:chExt cx="2738862" cy="443345"/>
          </a:xfrm>
        </p:grpSpPr>
        <p:sp>
          <p:nvSpPr>
            <p:cNvPr id="29" name="Round Diagonal Corner Rectangle 28"/>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sp>
        <p:nvSpPr>
          <p:cNvPr id="15" name="Slide Number Placeholder 8"/>
          <p:cNvSpPr>
            <a:spLocks noGrp="1"/>
          </p:cNvSpPr>
          <p:nvPr>
            <p:ph type="sldNum" sz="quarter" idx="4294967295"/>
          </p:nvPr>
        </p:nvSpPr>
        <p:spPr>
          <a:xfrm>
            <a:off x="3048000" y="6338453"/>
            <a:ext cx="380999" cy="420334"/>
          </a:xfrm>
        </p:spPr>
        <p:txBody>
          <a:bodyPr/>
          <a:lstStyle/>
          <a:p>
            <a:pPr algn="ctr"/>
            <a:fld id="{F2856160-42D5-46FF-A81A-071144C22E9C}" type="slidenum">
              <a:rPr lang="en-US" smtClean="0">
                <a:solidFill>
                  <a:schemeClr val="bg1"/>
                </a:solidFill>
              </a:rPr>
              <a:pPr algn="ctr"/>
              <a:t>36</a:t>
            </a:fld>
            <a:endParaRPr lang="en-US" dirty="0">
              <a:solidFill>
                <a:schemeClr val="bg1"/>
              </a:solidFill>
            </a:endParaRPr>
          </a:p>
        </p:txBody>
      </p:sp>
    </p:spTree>
    <p:extLst>
      <p:ext uri="{BB962C8B-B14F-4D97-AF65-F5344CB8AC3E}">
        <p14:creationId xmlns:p14="http://schemas.microsoft.com/office/powerpoint/2010/main" val="2111798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381000" y="2020638"/>
            <a:ext cx="3733800" cy="3618161"/>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7799018" y="6338453"/>
            <a:ext cx="1126278" cy="443346"/>
            <a:chOff x="7799018" y="6338454"/>
            <a:chExt cx="1126278" cy="443346"/>
          </a:xfrm>
        </p:grpSpPr>
        <p:sp>
          <p:nvSpPr>
            <p:cNvPr id="22" name="Round Diagonal Corner Rectangle 21"/>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1812" y="6389455"/>
              <a:ext cx="920691" cy="341345"/>
            </a:xfrm>
            <a:prstGeom prst="rect">
              <a:avLst/>
            </a:prstGeom>
          </p:spPr>
        </p:pic>
      </p:grpSp>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t="45517" b="46049"/>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sp>
        <p:nvSpPr>
          <p:cNvPr id="25" name="Round Diagonal Corner Rectangle 24"/>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26" name="Group 25"/>
          <p:cNvGrpSpPr/>
          <p:nvPr/>
        </p:nvGrpSpPr>
        <p:grpSpPr>
          <a:xfrm>
            <a:off x="227877" y="6338452"/>
            <a:ext cx="2738862" cy="443345"/>
            <a:chOff x="227877" y="6339437"/>
            <a:chExt cx="2738862" cy="443345"/>
          </a:xfrm>
        </p:grpSpPr>
        <p:sp>
          <p:nvSpPr>
            <p:cNvPr id="27" name="Round Diagonal Corner Rectangle 26"/>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sp>
        <p:nvSpPr>
          <p:cNvPr id="14" name="Title 1"/>
          <p:cNvSpPr txBox="1">
            <a:spLocks/>
          </p:cNvSpPr>
          <p:nvPr/>
        </p:nvSpPr>
        <p:spPr>
          <a:xfrm>
            <a:off x="598899" y="65762"/>
            <a:ext cx="7946203" cy="914400"/>
          </a:xfrm>
          <a:prstGeom prst="rect">
            <a:avLst/>
          </a:prstGeom>
        </p:spPr>
        <p:txBody>
          <a:bodyPr vert="horz" lIns="91440" tIns="45720" rIns="91440" bIns="45720" rtlCol="0" anchor="ctr">
            <a:noAutofit/>
          </a:bodyPr>
          <a:lstStyle>
            <a:lvl1pPr algn="r" defTabSz="914400" rtl="0" eaLnBrk="1" latinLnBrk="0" hangingPunct="1">
              <a:spcBef>
                <a:spcPct val="0"/>
              </a:spcBef>
              <a:buNone/>
              <a:defRPr sz="2400" kern="1200" baseline="0">
                <a:solidFill>
                  <a:schemeClr val="tx2"/>
                </a:solidFill>
                <a:latin typeface="+mj-lt"/>
                <a:ea typeface="+mj-ea"/>
                <a:cs typeface="+mj-cs"/>
              </a:defRPr>
            </a:lvl1pPr>
          </a:lstStyle>
          <a:p>
            <a:pPr algn="ctr"/>
            <a:r>
              <a:rPr lang="en-US" sz="2000" b="1" dirty="0" smtClean="0">
                <a:solidFill>
                  <a:schemeClr val="accent1"/>
                </a:solidFill>
              </a:rPr>
              <a:t> </a:t>
            </a:r>
            <a:endParaRPr lang="en-US" sz="2000" b="1" dirty="0">
              <a:solidFill>
                <a:schemeClr val="accent1"/>
              </a:solidFill>
            </a:endParaRPr>
          </a:p>
        </p:txBody>
      </p:sp>
      <p:sp>
        <p:nvSpPr>
          <p:cNvPr id="15" name="Slide Number Placeholder 8"/>
          <p:cNvSpPr>
            <a:spLocks noGrp="1"/>
          </p:cNvSpPr>
          <p:nvPr>
            <p:ph type="sldNum" sz="quarter" idx="4294967295"/>
          </p:nvPr>
        </p:nvSpPr>
        <p:spPr>
          <a:xfrm>
            <a:off x="3048000" y="6338453"/>
            <a:ext cx="380999" cy="420334"/>
          </a:xfrm>
        </p:spPr>
        <p:txBody>
          <a:bodyPr/>
          <a:lstStyle/>
          <a:p>
            <a:pPr algn="ctr"/>
            <a:fld id="{F2856160-42D5-46FF-A81A-071144C22E9C}" type="slidenum">
              <a:rPr lang="en-US" smtClean="0">
                <a:solidFill>
                  <a:schemeClr val="bg1"/>
                </a:solidFill>
              </a:rPr>
              <a:pPr algn="ctr"/>
              <a:t>4</a:t>
            </a:fld>
            <a:endParaRPr lang="en-US" dirty="0">
              <a:solidFill>
                <a:schemeClr val="bg1"/>
              </a:solidFill>
            </a:endParaRPr>
          </a:p>
        </p:txBody>
      </p:sp>
      <p:sp>
        <p:nvSpPr>
          <p:cNvPr id="17" name="TextBox 16"/>
          <p:cNvSpPr txBox="1"/>
          <p:nvPr/>
        </p:nvSpPr>
        <p:spPr>
          <a:xfrm>
            <a:off x="381000" y="1371600"/>
            <a:ext cx="3733800" cy="307777"/>
          </a:xfrm>
          <a:prstGeom prst="rect">
            <a:avLst/>
          </a:prstGeom>
          <a:noFill/>
        </p:spPr>
        <p:txBody>
          <a:bodyPr wrap="square" rtlCol="0">
            <a:spAutoFit/>
          </a:bodyPr>
          <a:lstStyle/>
          <a:p>
            <a:pPr algn="ctr"/>
            <a:r>
              <a:rPr lang="en-US" sz="1400" b="1" dirty="0" smtClean="0"/>
              <a:t>Employment Status</a:t>
            </a:r>
          </a:p>
        </p:txBody>
      </p:sp>
      <p:sp>
        <p:nvSpPr>
          <p:cNvPr id="41" name="Isosceles Triangle 40"/>
          <p:cNvSpPr/>
          <p:nvPr/>
        </p:nvSpPr>
        <p:spPr>
          <a:xfrm rot="16200000">
            <a:off x="1341967" y="1715559"/>
            <a:ext cx="3200402" cy="4207935"/>
          </a:xfrm>
          <a:prstGeom prst="triangle">
            <a:avLst/>
          </a:prstGeom>
          <a:gradFill flip="none" rotWithShape="1">
            <a:gsLst>
              <a:gs pos="0">
                <a:schemeClr val="accent1">
                  <a:tint val="66000"/>
                  <a:satMod val="160000"/>
                </a:schemeClr>
              </a:gs>
              <a:gs pos="50000">
                <a:schemeClr val="accent1">
                  <a:tint val="445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3" name="Chart 42"/>
          <p:cNvGraphicFramePr/>
          <p:nvPr>
            <p:extLst>
              <p:ext uri="{D42A27DB-BD31-4B8C-83A1-F6EECF244321}">
                <p14:modId xmlns:p14="http://schemas.microsoft.com/office/powerpoint/2010/main" val="3848614788"/>
              </p:ext>
            </p:extLst>
          </p:nvPr>
        </p:nvGraphicFramePr>
        <p:xfrm>
          <a:off x="533400" y="2133600"/>
          <a:ext cx="3505200" cy="3352800"/>
        </p:xfrm>
        <a:graphic>
          <a:graphicData uri="http://schemas.openxmlformats.org/drawingml/2006/chart">
            <c:chart xmlns:c="http://schemas.openxmlformats.org/drawingml/2006/chart" xmlns:r="http://schemas.openxmlformats.org/officeDocument/2006/relationships" r:id="rId4"/>
          </a:graphicData>
        </a:graphic>
      </p:graphicFrame>
      <p:sp>
        <p:nvSpPr>
          <p:cNvPr id="44" name="TextBox 43"/>
          <p:cNvSpPr txBox="1"/>
          <p:nvPr/>
        </p:nvSpPr>
        <p:spPr>
          <a:xfrm>
            <a:off x="2371725" y="3428655"/>
            <a:ext cx="1295400" cy="292388"/>
          </a:xfrm>
          <a:prstGeom prst="rect">
            <a:avLst/>
          </a:prstGeom>
          <a:noFill/>
        </p:spPr>
        <p:txBody>
          <a:bodyPr wrap="square" rtlCol="0">
            <a:spAutoFit/>
          </a:bodyPr>
          <a:lstStyle/>
          <a:p>
            <a:pPr algn="ctr"/>
            <a:r>
              <a:rPr lang="en-US" sz="1300" b="1" dirty="0" smtClean="0">
                <a:solidFill>
                  <a:schemeClr val="bg1"/>
                </a:solidFill>
              </a:rPr>
              <a:t>Employed</a:t>
            </a:r>
          </a:p>
        </p:txBody>
      </p:sp>
      <p:sp>
        <p:nvSpPr>
          <p:cNvPr id="45" name="TextBox 44"/>
          <p:cNvSpPr txBox="1"/>
          <p:nvPr/>
        </p:nvSpPr>
        <p:spPr>
          <a:xfrm>
            <a:off x="1559207" y="2362200"/>
            <a:ext cx="1104900" cy="292388"/>
          </a:xfrm>
          <a:prstGeom prst="rect">
            <a:avLst/>
          </a:prstGeom>
          <a:noFill/>
        </p:spPr>
        <p:txBody>
          <a:bodyPr wrap="square" rtlCol="0">
            <a:spAutoFit/>
          </a:bodyPr>
          <a:lstStyle/>
          <a:p>
            <a:pPr algn="ctr"/>
            <a:r>
              <a:rPr lang="en-US" sz="1300" b="1" dirty="0" smtClean="0">
                <a:solidFill>
                  <a:schemeClr val="bg1"/>
                </a:solidFill>
              </a:rPr>
              <a:t>Student</a:t>
            </a:r>
          </a:p>
        </p:txBody>
      </p:sp>
      <p:sp>
        <p:nvSpPr>
          <p:cNvPr id="46" name="TextBox 45"/>
          <p:cNvSpPr txBox="1"/>
          <p:nvPr/>
        </p:nvSpPr>
        <p:spPr>
          <a:xfrm>
            <a:off x="990600" y="2729666"/>
            <a:ext cx="985539" cy="461665"/>
          </a:xfrm>
          <a:prstGeom prst="rect">
            <a:avLst/>
          </a:prstGeom>
          <a:noFill/>
        </p:spPr>
        <p:txBody>
          <a:bodyPr wrap="square" rtlCol="0">
            <a:spAutoFit/>
          </a:bodyPr>
          <a:lstStyle/>
          <a:p>
            <a:pPr algn="ctr"/>
            <a:r>
              <a:rPr lang="en-US" sz="1200" b="1" dirty="0" smtClean="0">
                <a:solidFill>
                  <a:schemeClr val="bg1"/>
                </a:solidFill>
              </a:rPr>
              <a:t>Not Employed</a:t>
            </a:r>
          </a:p>
        </p:txBody>
      </p:sp>
      <p:sp>
        <p:nvSpPr>
          <p:cNvPr id="47" name="TextBox 46"/>
          <p:cNvSpPr txBox="1"/>
          <p:nvPr/>
        </p:nvSpPr>
        <p:spPr>
          <a:xfrm>
            <a:off x="634468" y="3736861"/>
            <a:ext cx="1295400" cy="292388"/>
          </a:xfrm>
          <a:prstGeom prst="rect">
            <a:avLst/>
          </a:prstGeom>
          <a:noFill/>
        </p:spPr>
        <p:txBody>
          <a:bodyPr wrap="square" rtlCol="0">
            <a:spAutoFit/>
          </a:bodyPr>
          <a:lstStyle/>
          <a:p>
            <a:pPr algn="ctr"/>
            <a:r>
              <a:rPr lang="en-US" sz="1300" b="1" dirty="0" smtClean="0">
                <a:solidFill>
                  <a:schemeClr val="bg1"/>
                </a:solidFill>
              </a:rPr>
              <a:t>Retired</a:t>
            </a:r>
          </a:p>
        </p:txBody>
      </p:sp>
      <p:graphicFrame>
        <p:nvGraphicFramePr>
          <p:cNvPr id="48" name="Chart 47"/>
          <p:cNvGraphicFramePr/>
          <p:nvPr>
            <p:extLst>
              <p:ext uri="{D42A27DB-BD31-4B8C-83A1-F6EECF244321}">
                <p14:modId xmlns:p14="http://schemas.microsoft.com/office/powerpoint/2010/main" val="877849035"/>
              </p:ext>
            </p:extLst>
          </p:nvPr>
        </p:nvGraphicFramePr>
        <p:xfrm>
          <a:off x="4114799" y="1898452"/>
          <a:ext cx="6324601" cy="4197548"/>
        </p:xfrm>
        <a:graphic>
          <a:graphicData uri="http://schemas.openxmlformats.org/drawingml/2006/chart">
            <c:chart xmlns:c="http://schemas.openxmlformats.org/drawingml/2006/chart" xmlns:r="http://schemas.openxmlformats.org/officeDocument/2006/relationships" r:id="rId5"/>
          </a:graphicData>
        </a:graphic>
      </p:graphicFrame>
      <p:sp>
        <p:nvSpPr>
          <p:cNvPr id="49" name="TextBox 48"/>
          <p:cNvSpPr txBox="1"/>
          <p:nvPr/>
        </p:nvSpPr>
        <p:spPr>
          <a:xfrm>
            <a:off x="4811302" y="1371600"/>
            <a:ext cx="3733800" cy="461665"/>
          </a:xfrm>
          <a:prstGeom prst="rect">
            <a:avLst/>
          </a:prstGeom>
          <a:noFill/>
        </p:spPr>
        <p:txBody>
          <a:bodyPr wrap="square" rtlCol="0">
            <a:spAutoFit/>
          </a:bodyPr>
          <a:lstStyle/>
          <a:p>
            <a:pPr algn="ctr"/>
            <a:r>
              <a:rPr lang="en-US" sz="1400" b="1" dirty="0" smtClean="0"/>
              <a:t>Industry </a:t>
            </a:r>
            <a:br>
              <a:rPr lang="en-US" sz="1400" b="1" dirty="0" smtClean="0"/>
            </a:br>
            <a:r>
              <a:rPr lang="en-US" sz="1000" dirty="0" smtClean="0"/>
              <a:t>of those employed</a:t>
            </a:r>
          </a:p>
        </p:txBody>
      </p:sp>
      <p:sp>
        <p:nvSpPr>
          <p:cNvPr id="29" name="Title 1"/>
          <p:cNvSpPr txBox="1">
            <a:spLocks/>
          </p:cNvSpPr>
          <p:nvPr/>
        </p:nvSpPr>
        <p:spPr>
          <a:xfrm>
            <a:off x="98619" y="228600"/>
            <a:ext cx="8822502" cy="731520"/>
          </a:xfrm>
          <a:prstGeom prst="rect">
            <a:avLst/>
          </a:prstGeom>
        </p:spPr>
        <p:txBody>
          <a:bodyPr vert="horz" lIns="91440" tIns="45720" rIns="91440" bIns="45720" rtlCol="0" anchor="t">
            <a:noAutofit/>
          </a:bodyPr>
          <a:lstStyle>
            <a:lvl1pPr algn="r" defTabSz="914400" rtl="0" eaLnBrk="1" latinLnBrk="0" hangingPunct="1">
              <a:spcBef>
                <a:spcPct val="0"/>
              </a:spcBef>
              <a:buNone/>
              <a:defRPr sz="2400" kern="1200" baseline="0">
                <a:solidFill>
                  <a:schemeClr val="tx2"/>
                </a:solidFill>
                <a:latin typeface="+mj-lt"/>
                <a:ea typeface="+mj-ea"/>
                <a:cs typeface="+mj-cs"/>
              </a:defRPr>
            </a:lvl1pPr>
          </a:lstStyle>
          <a:p>
            <a:pPr algn="ctr"/>
            <a:r>
              <a:rPr lang="en-US" sz="2500" b="1" dirty="0">
                <a:solidFill>
                  <a:schemeClr val="accent1"/>
                </a:solidFill>
              </a:rPr>
              <a:t>RESPONDENT PROFILE</a:t>
            </a:r>
          </a:p>
        </p:txBody>
      </p:sp>
    </p:spTree>
    <p:extLst>
      <p:ext uri="{BB962C8B-B14F-4D97-AF65-F5344CB8AC3E}">
        <p14:creationId xmlns:p14="http://schemas.microsoft.com/office/powerpoint/2010/main" val="2429857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24932" y="1579602"/>
            <a:ext cx="8085668" cy="3982998"/>
          </a:xfrm>
          <a:prstGeom prst="rect">
            <a:avLst/>
          </a:prstGeom>
          <a:solidFill>
            <a:schemeClr val="bg1"/>
          </a:solidFill>
          <a:ln w="3175">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7799018" y="6338453"/>
            <a:ext cx="1126278" cy="443346"/>
            <a:chOff x="7799018" y="6338454"/>
            <a:chExt cx="1126278" cy="443346"/>
          </a:xfrm>
        </p:grpSpPr>
        <p:sp>
          <p:nvSpPr>
            <p:cNvPr id="16" name="Round Diagonal Corner Rectangle 15"/>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1812" y="6389455"/>
              <a:ext cx="920691" cy="341345"/>
            </a:xfrm>
            <a:prstGeom prst="rect">
              <a:avLst/>
            </a:prstGeom>
          </p:spPr>
        </p:pic>
      </p:grpSp>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t="45517" b="46049"/>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sp>
        <p:nvSpPr>
          <p:cNvPr id="19" name="Round Diagonal Corner Rectangle 18"/>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20" name="Group 19"/>
          <p:cNvGrpSpPr/>
          <p:nvPr/>
        </p:nvGrpSpPr>
        <p:grpSpPr>
          <a:xfrm>
            <a:off x="227877" y="6338452"/>
            <a:ext cx="2738862" cy="443345"/>
            <a:chOff x="227877" y="6339437"/>
            <a:chExt cx="2738862" cy="443345"/>
          </a:xfrm>
        </p:grpSpPr>
        <p:sp>
          <p:nvSpPr>
            <p:cNvPr id="21" name="Round Diagonal Corner Rectangle 20"/>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sp>
        <p:nvSpPr>
          <p:cNvPr id="23" name="Slide Number Placeholder 8"/>
          <p:cNvSpPr txBox="1">
            <a:spLocks/>
          </p:cNvSpPr>
          <p:nvPr/>
        </p:nvSpPr>
        <p:spPr>
          <a:xfrm>
            <a:off x="3048000" y="6338454"/>
            <a:ext cx="381000" cy="443344"/>
          </a:xfrm>
          <a:prstGeom prst="rect">
            <a:avLst/>
          </a:prstGeom>
        </p:spPr>
        <p:txBody>
          <a:bodyPr anchor="ctr"/>
          <a:lstStyle>
            <a:lvl1pPr marL="0" indent="0" algn="l" defTabSz="914400" rtl="0" eaLnBrk="1" latinLnBrk="0" hangingPunct="1">
              <a:spcBef>
                <a:spcPct val="20000"/>
              </a:spcBef>
              <a:buFontTx/>
              <a:buNone/>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fld id="{F2856160-42D5-46FF-A81A-071144C22E9C}" type="slidenum">
              <a:rPr lang="en-US" sz="1200" smtClean="0">
                <a:solidFill>
                  <a:schemeClr val="bg1"/>
                </a:solidFill>
              </a:rPr>
              <a:pPr algn="ctr"/>
              <a:t>5</a:t>
            </a:fld>
            <a:endParaRPr lang="en-US" sz="1200" dirty="0">
              <a:solidFill>
                <a:schemeClr val="bg1"/>
              </a:solidFill>
            </a:endParaRPr>
          </a:p>
        </p:txBody>
      </p:sp>
      <p:sp>
        <p:nvSpPr>
          <p:cNvPr id="29" name="TextBox 28"/>
          <p:cNvSpPr txBox="1"/>
          <p:nvPr/>
        </p:nvSpPr>
        <p:spPr>
          <a:xfrm>
            <a:off x="1597308" y="1704201"/>
            <a:ext cx="6120461" cy="523220"/>
          </a:xfrm>
          <a:prstGeom prst="rect">
            <a:avLst/>
          </a:prstGeom>
          <a:noFill/>
        </p:spPr>
        <p:txBody>
          <a:bodyPr wrap="square" rtlCol="0">
            <a:spAutoFit/>
          </a:bodyPr>
          <a:lstStyle/>
          <a:p>
            <a:pPr algn="ctr"/>
            <a:r>
              <a:rPr lang="en-US" sz="1400" b="1" dirty="0" smtClean="0"/>
              <a:t>Regularly use Internet for any of the following </a:t>
            </a:r>
          </a:p>
          <a:p>
            <a:pPr algn="ctr"/>
            <a:r>
              <a:rPr lang="en-US" sz="1400" b="1" dirty="0" smtClean="0"/>
              <a:t>Transactional Activities</a:t>
            </a:r>
            <a:endParaRPr lang="en-US" sz="1400" b="1" dirty="0"/>
          </a:p>
        </p:txBody>
      </p:sp>
      <p:sp>
        <p:nvSpPr>
          <p:cNvPr id="25" name="Rectangle 24"/>
          <p:cNvSpPr/>
          <p:nvPr/>
        </p:nvSpPr>
        <p:spPr>
          <a:xfrm>
            <a:off x="197062" y="5986046"/>
            <a:ext cx="8870737" cy="338554"/>
          </a:xfrm>
          <a:prstGeom prst="rect">
            <a:avLst/>
          </a:prstGeom>
        </p:spPr>
        <p:txBody>
          <a:bodyPr wrap="square" anchor="b">
            <a:spAutoFit/>
          </a:bodyPr>
          <a:lstStyle/>
          <a:p>
            <a:pPr lvl="0"/>
            <a:r>
              <a:rPr lang="en-US" sz="800" i="1" dirty="0" smtClean="0">
                <a:solidFill>
                  <a:schemeClr val="tx1">
                    <a:lumMod val="65000"/>
                    <a:lumOff val="35000"/>
                  </a:schemeClr>
                </a:solidFill>
              </a:rPr>
              <a:t>Q2: Do </a:t>
            </a:r>
            <a:r>
              <a:rPr lang="en-US" sz="800" i="1" dirty="0">
                <a:solidFill>
                  <a:schemeClr val="tx1">
                    <a:lumMod val="65000"/>
                    <a:lumOff val="35000"/>
                  </a:schemeClr>
                </a:solidFill>
              </a:rPr>
              <a:t>you regularly use (once per month or more often) the internet for any of the following activities? (Select all that apply</a:t>
            </a:r>
            <a:r>
              <a:rPr lang="en-US" sz="800" i="1" dirty="0" smtClean="0">
                <a:solidFill>
                  <a:schemeClr val="tx1">
                    <a:lumMod val="65000"/>
                    <a:lumOff val="35000"/>
                  </a:schemeClr>
                </a:solidFill>
              </a:rPr>
              <a:t>)</a:t>
            </a:r>
          </a:p>
          <a:p>
            <a:pPr lvl="0"/>
            <a:r>
              <a:rPr lang="en-US" sz="800" i="1" dirty="0" smtClean="0">
                <a:solidFill>
                  <a:schemeClr val="tx1">
                    <a:lumMod val="65000"/>
                    <a:lumOff val="35000"/>
                  </a:schemeClr>
                </a:solidFill>
              </a:rPr>
              <a:t>Bases: 10,000 qualified respondents</a:t>
            </a:r>
            <a:endParaRPr lang="en-US" sz="800" i="1" dirty="0">
              <a:solidFill>
                <a:schemeClr val="tx1">
                  <a:lumMod val="65000"/>
                  <a:lumOff val="35000"/>
                </a:schemeClr>
              </a:solidFill>
            </a:endParaRPr>
          </a:p>
        </p:txBody>
      </p:sp>
      <p:graphicFrame>
        <p:nvGraphicFramePr>
          <p:cNvPr id="51" name="Chart 50"/>
          <p:cNvGraphicFramePr/>
          <p:nvPr>
            <p:extLst>
              <p:ext uri="{D42A27DB-BD31-4B8C-83A1-F6EECF244321}">
                <p14:modId xmlns:p14="http://schemas.microsoft.com/office/powerpoint/2010/main" val="3603374139"/>
              </p:ext>
            </p:extLst>
          </p:nvPr>
        </p:nvGraphicFramePr>
        <p:xfrm>
          <a:off x="1079743" y="2839998"/>
          <a:ext cx="6781800" cy="2494002"/>
        </p:xfrm>
        <a:graphic>
          <a:graphicData uri="http://schemas.openxmlformats.org/drawingml/2006/chart">
            <c:chart xmlns:c="http://schemas.openxmlformats.org/drawingml/2006/chart" xmlns:r="http://schemas.openxmlformats.org/officeDocument/2006/relationships" r:id="rId4"/>
          </a:graphicData>
        </a:graphic>
      </p:graphicFrame>
      <p:sp>
        <p:nvSpPr>
          <p:cNvPr id="30" name="Title 1"/>
          <p:cNvSpPr txBox="1">
            <a:spLocks/>
          </p:cNvSpPr>
          <p:nvPr/>
        </p:nvSpPr>
        <p:spPr>
          <a:xfrm>
            <a:off x="98619" y="228600"/>
            <a:ext cx="8822502" cy="731520"/>
          </a:xfrm>
          <a:prstGeom prst="rect">
            <a:avLst/>
          </a:prstGeom>
        </p:spPr>
        <p:txBody>
          <a:bodyPr vert="horz" lIns="91440" tIns="45720" rIns="91440" bIns="45720" rtlCol="0" anchor="t">
            <a:noAutofit/>
          </a:bodyPr>
          <a:lstStyle>
            <a:lvl1pPr algn="r" defTabSz="914400" rtl="0" eaLnBrk="1" latinLnBrk="0" hangingPunct="1">
              <a:spcBef>
                <a:spcPct val="0"/>
              </a:spcBef>
              <a:buNone/>
              <a:defRPr sz="2400" kern="1200" baseline="0">
                <a:solidFill>
                  <a:schemeClr val="tx2"/>
                </a:solidFill>
                <a:latin typeface="+mj-lt"/>
                <a:ea typeface="+mj-ea"/>
                <a:cs typeface="+mj-cs"/>
              </a:defRPr>
            </a:lvl1pPr>
          </a:lstStyle>
          <a:p>
            <a:pPr algn="ctr"/>
            <a:r>
              <a:rPr lang="en-US" sz="2500" b="1" dirty="0">
                <a:solidFill>
                  <a:schemeClr val="accent1"/>
                </a:solidFill>
              </a:rPr>
              <a:t>RESPONDENT PROFILE</a:t>
            </a:r>
          </a:p>
        </p:txBody>
      </p:sp>
      <p:sp>
        <p:nvSpPr>
          <p:cNvPr id="24" name="Rounded Rectangular Callout 23"/>
          <p:cNvSpPr/>
          <p:nvPr/>
        </p:nvSpPr>
        <p:spPr>
          <a:xfrm>
            <a:off x="5695950" y="2286000"/>
            <a:ext cx="2743200" cy="530352"/>
          </a:xfrm>
          <a:prstGeom prst="wedgeRoundRectCallout">
            <a:avLst>
              <a:gd name="adj1" fmla="val -41047"/>
              <a:gd name="adj2" fmla="val 29717"/>
              <a:gd name="adj3" fmla="val 16667"/>
            </a:avLst>
          </a:prstGeom>
          <a:solidFill>
            <a:schemeClr val="bg1"/>
          </a:solidFill>
          <a:ln>
            <a:solidFill>
              <a:schemeClr val="accent1">
                <a:lumMod val="60000"/>
                <a:lumOff val="40000"/>
              </a:schemeClr>
            </a:solidFill>
          </a:ln>
          <a:scene3d>
            <a:camera prst="orthographicFront"/>
            <a:lightRig rig="threePt" dir="t"/>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ysClr val="windowText" lastClr="000000"/>
                </a:solidFill>
              </a:rPr>
              <a:t>The </a:t>
            </a:r>
            <a:r>
              <a:rPr lang="en-US" sz="800" b="1" dirty="0" smtClean="0">
                <a:solidFill>
                  <a:sysClr val="windowText" lastClr="000000"/>
                </a:solidFill>
              </a:rPr>
              <a:t>younger generations </a:t>
            </a:r>
            <a:r>
              <a:rPr lang="en-US" sz="800" dirty="0" smtClean="0">
                <a:solidFill>
                  <a:sysClr val="windowText" lastClr="000000"/>
                </a:solidFill>
              </a:rPr>
              <a:t>and </a:t>
            </a:r>
            <a:r>
              <a:rPr lang="en-US" sz="800" b="1" dirty="0" smtClean="0">
                <a:solidFill>
                  <a:sysClr val="windowText" lastClr="000000"/>
                </a:solidFill>
              </a:rPr>
              <a:t>women</a:t>
            </a:r>
            <a:r>
              <a:rPr lang="en-US" sz="800" dirty="0" smtClean="0">
                <a:solidFill>
                  <a:sysClr val="windowText" lastClr="000000"/>
                </a:solidFill>
              </a:rPr>
              <a:t> are more likely to online shop while the </a:t>
            </a:r>
            <a:r>
              <a:rPr lang="en-US" sz="800" b="1" dirty="0" smtClean="0">
                <a:solidFill>
                  <a:sysClr val="windowText" lastClr="000000"/>
                </a:solidFill>
              </a:rPr>
              <a:t>older generations </a:t>
            </a:r>
            <a:r>
              <a:rPr lang="en-US" sz="800" dirty="0" smtClean="0">
                <a:solidFill>
                  <a:sysClr val="windowText" lastClr="000000"/>
                </a:solidFill>
              </a:rPr>
              <a:t>and </a:t>
            </a:r>
            <a:r>
              <a:rPr lang="en-US" sz="800" b="1" dirty="0" smtClean="0">
                <a:solidFill>
                  <a:sysClr val="windowText" lastClr="000000"/>
                </a:solidFill>
              </a:rPr>
              <a:t>men</a:t>
            </a:r>
            <a:r>
              <a:rPr lang="en-US" sz="800" dirty="0" smtClean="0">
                <a:solidFill>
                  <a:sysClr val="windowText" lastClr="000000"/>
                </a:solidFill>
              </a:rPr>
              <a:t> manage their investments and healthcare services online more often.</a:t>
            </a:r>
          </a:p>
        </p:txBody>
      </p:sp>
      <p:pic>
        <p:nvPicPr>
          <p:cNvPr id="32" name="Picture 31"/>
          <p:cNvPicPr>
            <a:picLocks noChangeAspect="1"/>
          </p:cNvPicPr>
          <p:nvPr/>
        </p:nvPicPr>
        <p:blipFill>
          <a:blip r:embed="rId5">
            <a:duotone>
              <a:schemeClr val="bg2">
                <a:shade val="45000"/>
                <a:satMod val="135000"/>
              </a:schemeClr>
              <a:prstClr val="white"/>
            </a:duotone>
          </a:blip>
          <a:stretch>
            <a:fillRect/>
          </a:stretch>
        </p:blipFill>
        <p:spPr>
          <a:xfrm>
            <a:off x="1636217" y="3727036"/>
            <a:ext cx="743120" cy="891743"/>
          </a:xfrm>
          <a:prstGeom prst="rect">
            <a:avLst/>
          </a:prstGeom>
        </p:spPr>
      </p:pic>
      <p:pic>
        <p:nvPicPr>
          <p:cNvPr id="33" name="Picture 32"/>
          <p:cNvPicPr>
            <a:picLocks noChangeAspect="1"/>
          </p:cNvPicPr>
          <p:nvPr/>
        </p:nvPicPr>
        <p:blipFill rotWithShape="1">
          <a:blip r:embed="rId6">
            <a:duotone>
              <a:schemeClr val="bg2">
                <a:shade val="45000"/>
                <a:satMod val="135000"/>
              </a:schemeClr>
              <a:prstClr val="white"/>
            </a:duotone>
          </a:blip>
          <a:srcRect l="41684" t="49011"/>
          <a:stretch/>
        </p:blipFill>
        <p:spPr>
          <a:xfrm>
            <a:off x="5023320" y="4513274"/>
            <a:ext cx="558128" cy="299650"/>
          </a:xfrm>
          <a:prstGeom prst="rect">
            <a:avLst/>
          </a:prstGeom>
        </p:spPr>
      </p:pic>
      <p:pic>
        <p:nvPicPr>
          <p:cNvPr id="34" name="Picture 33"/>
          <p:cNvPicPr>
            <a:picLocks noChangeAspect="1"/>
          </p:cNvPicPr>
          <p:nvPr/>
        </p:nvPicPr>
        <p:blipFill rotWithShape="1">
          <a:blip r:embed="rId6">
            <a:duotone>
              <a:schemeClr val="bg2">
                <a:shade val="45000"/>
                <a:satMod val="135000"/>
              </a:schemeClr>
              <a:prstClr val="white"/>
            </a:duotone>
          </a:blip>
          <a:srcRect l="41684" t="49011"/>
          <a:stretch/>
        </p:blipFill>
        <p:spPr>
          <a:xfrm>
            <a:off x="6629400" y="4515849"/>
            <a:ext cx="558128" cy="299650"/>
          </a:xfrm>
          <a:prstGeom prst="rect">
            <a:avLst/>
          </a:prstGeom>
        </p:spPr>
      </p:pic>
      <p:sp>
        <p:nvSpPr>
          <p:cNvPr id="35" name="Rounded Rectangular Callout 34"/>
          <p:cNvSpPr/>
          <p:nvPr/>
        </p:nvSpPr>
        <p:spPr>
          <a:xfrm>
            <a:off x="5695949" y="3511049"/>
            <a:ext cx="2743200" cy="526636"/>
          </a:xfrm>
          <a:prstGeom prst="wedgeRoundRectCallout">
            <a:avLst>
              <a:gd name="adj1" fmla="val -41047"/>
              <a:gd name="adj2" fmla="val 29717"/>
              <a:gd name="adj3" fmla="val 16667"/>
            </a:avLst>
          </a:prstGeom>
          <a:solidFill>
            <a:schemeClr val="bg1"/>
          </a:solidFill>
          <a:ln>
            <a:solidFill>
              <a:schemeClr val="accent1">
                <a:lumMod val="60000"/>
                <a:lumOff val="40000"/>
              </a:schemeClr>
            </a:solidFill>
          </a:ln>
          <a:scene3d>
            <a:camera prst="orthographicFront"/>
            <a:lightRig rig="threePt" dir="t"/>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ysClr val="windowText" lastClr="000000"/>
                </a:solidFill>
              </a:rPr>
              <a:t>UK</a:t>
            </a:r>
            <a:r>
              <a:rPr lang="en-US" sz="800" dirty="0" smtClean="0">
                <a:solidFill>
                  <a:sysClr val="windowText" lastClr="000000"/>
                </a:solidFill>
              </a:rPr>
              <a:t> are more likely to bank online while the </a:t>
            </a:r>
            <a:r>
              <a:rPr lang="en-US" sz="800" b="1" dirty="0" smtClean="0">
                <a:solidFill>
                  <a:sysClr val="windowText" lastClr="000000"/>
                </a:solidFill>
              </a:rPr>
              <a:t>US</a:t>
            </a:r>
            <a:r>
              <a:rPr lang="en-US" sz="800" dirty="0" smtClean="0">
                <a:solidFill>
                  <a:sysClr val="windowText" lastClr="000000"/>
                </a:solidFill>
              </a:rPr>
              <a:t> </a:t>
            </a:r>
          </a:p>
          <a:p>
            <a:pPr algn="ctr"/>
            <a:r>
              <a:rPr lang="en-US" sz="800" dirty="0" smtClean="0">
                <a:solidFill>
                  <a:sysClr val="windowText" lastClr="000000"/>
                </a:solidFill>
              </a:rPr>
              <a:t>is more likely to manage investments and </a:t>
            </a:r>
          </a:p>
          <a:p>
            <a:pPr algn="ctr"/>
            <a:r>
              <a:rPr lang="en-US" sz="800" dirty="0" smtClean="0">
                <a:solidFill>
                  <a:sysClr val="windowText" lastClr="000000"/>
                </a:solidFill>
              </a:rPr>
              <a:t>healthcare services online.</a:t>
            </a:r>
          </a:p>
        </p:txBody>
      </p:sp>
      <p:sp>
        <p:nvSpPr>
          <p:cNvPr id="26" name="Rectangle 25"/>
          <p:cNvSpPr/>
          <p:nvPr/>
        </p:nvSpPr>
        <p:spPr>
          <a:xfrm>
            <a:off x="6569897" y="5867400"/>
            <a:ext cx="2421703" cy="461665"/>
          </a:xfrm>
          <a:prstGeom prst="rect">
            <a:avLst/>
          </a:prstGeom>
        </p:spPr>
        <p:txBody>
          <a:bodyPr wrap="square">
            <a:spAutoFit/>
          </a:bodyPr>
          <a:lstStyle/>
          <a:p>
            <a:r>
              <a:rPr lang="en-US" sz="800" i="1" dirty="0" smtClean="0">
                <a:solidFill>
                  <a:schemeClr val="tx1">
                    <a:lumMod val="65000"/>
                    <a:lumOff val="35000"/>
                  </a:schemeClr>
                </a:solidFill>
              </a:rPr>
              <a:t>Indicates respondents from this country are significantly </a:t>
            </a:r>
            <a:r>
              <a:rPr lang="en-US" sz="800" i="1" dirty="0">
                <a:solidFill>
                  <a:schemeClr val="tx1">
                    <a:lumMod val="65000"/>
                    <a:lumOff val="35000"/>
                  </a:schemeClr>
                </a:solidFill>
              </a:rPr>
              <a:t>more likely </a:t>
            </a:r>
            <a:r>
              <a:rPr lang="en-US" sz="800" i="1" dirty="0" smtClean="0">
                <a:solidFill>
                  <a:schemeClr val="tx1">
                    <a:lumMod val="65000"/>
                    <a:lumOff val="35000"/>
                  </a:schemeClr>
                </a:solidFill>
              </a:rPr>
              <a:t>than peers in other countries to engage in this behavior online.</a:t>
            </a:r>
            <a:endParaRPr lang="en-US" sz="800" i="1" dirty="0">
              <a:solidFill>
                <a:schemeClr val="tx1">
                  <a:lumMod val="65000"/>
                  <a:lumOff val="35000"/>
                </a:schemeClr>
              </a:solidFill>
            </a:endParaRPr>
          </a:p>
        </p:txBody>
      </p:sp>
      <p:pic>
        <p:nvPicPr>
          <p:cNvPr id="27" name="Picture 26"/>
          <p:cNvPicPr>
            <a:picLocks noChangeAspect="1"/>
          </p:cNvPicPr>
          <p:nvPr/>
        </p:nvPicPr>
        <p:blipFill rotWithShape="1">
          <a:blip r:embed="rId6"/>
          <a:srcRect l="41684" t="49011"/>
          <a:stretch/>
        </p:blipFill>
        <p:spPr>
          <a:xfrm>
            <a:off x="6417497" y="6094606"/>
            <a:ext cx="193736" cy="104014"/>
          </a:xfrm>
          <a:prstGeom prst="rect">
            <a:avLst/>
          </a:prstGeom>
        </p:spPr>
      </p:pic>
      <p:pic>
        <p:nvPicPr>
          <p:cNvPr id="31" name="Picture 30"/>
          <p:cNvPicPr>
            <a:picLocks noChangeAspect="1"/>
          </p:cNvPicPr>
          <p:nvPr/>
        </p:nvPicPr>
        <p:blipFill>
          <a:blip r:embed="rId5"/>
          <a:stretch>
            <a:fillRect/>
          </a:stretch>
        </p:blipFill>
        <p:spPr>
          <a:xfrm>
            <a:off x="6423877" y="5943600"/>
            <a:ext cx="125839" cy="151006"/>
          </a:xfrm>
          <a:prstGeom prst="rect">
            <a:avLst/>
          </a:prstGeom>
        </p:spPr>
      </p:pic>
      <p:sp>
        <p:nvSpPr>
          <p:cNvPr id="36" name="Rounded Rectangular Callout 35"/>
          <p:cNvSpPr/>
          <p:nvPr/>
        </p:nvSpPr>
        <p:spPr>
          <a:xfrm>
            <a:off x="5695948" y="2905125"/>
            <a:ext cx="2743200" cy="526636"/>
          </a:xfrm>
          <a:prstGeom prst="wedgeRoundRectCallout">
            <a:avLst>
              <a:gd name="adj1" fmla="val -41047"/>
              <a:gd name="adj2" fmla="val 29717"/>
              <a:gd name="adj3" fmla="val 16667"/>
            </a:avLst>
          </a:prstGeom>
          <a:solidFill>
            <a:schemeClr val="bg1"/>
          </a:solidFill>
          <a:ln>
            <a:solidFill>
              <a:schemeClr val="accent1">
                <a:lumMod val="60000"/>
                <a:lumOff val="40000"/>
              </a:schemeClr>
            </a:solidFill>
          </a:ln>
          <a:scene3d>
            <a:camera prst="orthographicFront"/>
            <a:lightRig rig="threePt" dir="t"/>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ysClr val="windowText" lastClr="000000"/>
                </a:solidFill>
              </a:rPr>
              <a:t>Parents of children</a:t>
            </a:r>
            <a:r>
              <a:rPr lang="en-US" sz="800" dirty="0" smtClean="0">
                <a:solidFill>
                  <a:sysClr val="windowText" lastClr="000000"/>
                </a:solidFill>
              </a:rPr>
              <a:t> are more likely to online shop and manage healthcare services online while </a:t>
            </a:r>
            <a:r>
              <a:rPr lang="en-US" sz="800" b="1" dirty="0">
                <a:solidFill>
                  <a:sysClr val="windowText" lastClr="000000"/>
                </a:solidFill>
              </a:rPr>
              <a:t>non-parents</a:t>
            </a:r>
            <a:r>
              <a:rPr lang="en-US" sz="800" dirty="0">
                <a:solidFill>
                  <a:sysClr val="windowText" lastClr="000000"/>
                </a:solidFill>
              </a:rPr>
              <a:t> </a:t>
            </a:r>
            <a:r>
              <a:rPr lang="en-US" sz="800" dirty="0" smtClean="0">
                <a:solidFill>
                  <a:sysClr val="windowText" lastClr="000000"/>
                </a:solidFill>
              </a:rPr>
              <a:t>are more likely to manage </a:t>
            </a:r>
            <a:r>
              <a:rPr lang="en-US" sz="800" dirty="0">
                <a:solidFill>
                  <a:sysClr val="windowText" lastClr="000000"/>
                </a:solidFill>
              </a:rPr>
              <a:t>investments/401K </a:t>
            </a:r>
            <a:r>
              <a:rPr lang="en-US" sz="800" dirty="0" smtClean="0">
                <a:solidFill>
                  <a:sysClr val="windowText" lastClr="000000"/>
                </a:solidFill>
              </a:rPr>
              <a:t>plans.</a:t>
            </a:r>
          </a:p>
        </p:txBody>
      </p:sp>
    </p:spTree>
    <p:extLst>
      <p:ext uri="{BB962C8B-B14F-4D97-AF65-F5344CB8AC3E}">
        <p14:creationId xmlns:p14="http://schemas.microsoft.com/office/powerpoint/2010/main" val="3120282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799018" y="6338453"/>
            <a:ext cx="1126278" cy="443346"/>
            <a:chOff x="7799018" y="6338454"/>
            <a:chExt cx="1126278" cy="443346"/>
          </a:xfrm>
        </p:grpSpPr>
        <p:sp>
          <p:nvSpPr>
            <p:cNvPr id="11" name="Round Diagonal Corner Rectangle 10"/>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01812" y="6389455"/>
              <a:ext cx="920691" cy="341345"/>
            </a:xfrm>
            <a:prstGeom prst="rect">
              <a:avLst/>
            </a:prstGeom>
          </p:spPr>
        </p:pic>
      </p:grpSp>
      <p:pic>
        <p:nvPicPr>
          <p:cNvPr id="14" name="Pictur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sp>
        <p:nvSpPr>
          <p:cNvPr id="16" name="Round Diagonal Corner Rectangle 15"/>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20" name="Group 19"/>
          <p:cNvGrpSpPr/>
          <p:nvPr/>
        </p:nvGrpSpPr>
        <p:grpSpPr>
          <a:xfrm>
            <a:off x="227877" y="6338452"/>
            <a:ext cx="2738862" cy="443345"/>
            <a:chOff x="227877" y="6339437"/>
            <a:chExt cx="2738862" cy="443345"/>
          </a:xfrm>
        </p:grpSpPr>
        <p:sp>
          <p:nvSpPr>
            <p:cNvPr id="17" name="Round Diagonal Corner Rectangle 16"/>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sp>
        <p:nvSpPr>
          <p:cNvPr id="18" name="Slide Number Placeholder 8"/>
          <p:cNvSpPr>
            <a:spLocks noGrp="1"/>
          </p:cNvSpPr>
          <p:nvPr>
            <p:ph type="sldNum" sz="quarter" idx="4294967295"/>
          </p:nvPr>
        </p:nvSpPr>
        <p:spPr>
          <a:xfrm>
            <a:off x="3048000" y="6338453"/>
            <a:ext cx="380999" cy="420334"/>
          </a:xfrm>
        </p:spPr>
        <p:txBody>
          <a:bodyPr/>
          <a:lstStyle/>
          <a:p>
            <a:pPr algn="ctr"/>
            <a:fld id="{F2856160-42D5-46FF-A81A-071144C22E9C}" type="slidenum">
              <a:rPr lang="en-US" smtClean="0">
                <a:solidFill>
                  <a:schemeClr val="bg1"/>
                </a:solidFill>
              </a:rPr>
              <a:pPr algn="ctr"/>
              <a:t>6</a:t>
            </a:fld>
            <a:endParaRPr lang="en-US" dirty="0">
              <a:solidFill>
                <a:schemeClr val="bg1"/>
              </a:solidFill>
            </a:endParaRPr>
          </a:p>
        </p:txBody>
      </p:sp>
      <p:sp>
        <p:nvSpPr>
          <p:cNvPr id="22" name="Title 1"/>
          <p:cNvSpPr txBox="1">
            <a:spLocks/>
          </p:cNvSpPr>
          <p:nvPr/>
        </p:nvSpPr>
        <p:spPr>
          <a:xfrm>
            <a:off x="98619" y="228600"/>
            <a:ext cx="8822502" cy="731520"/>
          </a:xfrm>
          <a:prstGeom prst="rect">
            <a:avLst/>
          </a:prstGeom>
        </p:spPr>
        <p:txBody>
          <a:bodyPr vert="horz" lIns="91440" tIns="45720" rIns="91440" bIns="45720" rtlCol="0" anchor="t">
            <a:noAutofit/>
          </a:bodyPr>
          <a:lstStyle>
            <a:lvl1pPr algn="r" defTabSz="914400" rtl="0" eaLnBrk="1" latinLnBrk="0" hangingPunct="1">
              <a:spcBef>
                <a:spcPct val="0"/>
              </a:spcBef>
              <a:buNone/>
              <a:defRPr sz="2400" kern="1200" baseline="0">
                <a:solidFill>
                  <a:schemeClr val="tx2"/>
                </a:solidFill>
                <a:latin typeface="+mj-lt"/>
                <a:ea typeface="+mj-ea"/>
                <a:cs typeface="+mj-cs"/>
              </a:defRPr>
            </a:lvl1pPr>
          </a:lstStyle>
          <a:p>
            <a:pPr algn="ctr"/>
            <a:r>
              <a:rPr lang="en-US" sz="2500" b="1" dirty="0" smtClean="0">
                <a:solidFill>
                  <a:schemeClr val="accent1"/>
                </a:solidFill>
              </a:rPr>
              <a:t>KEY FINDINGS</a:t>
            </a:r>
            <a:endParaRPr lang="en-US" sz="2500" b="1" dirty="0">
              <a:solidFill>
                <a:schemeClr val="accent1"/>
              </a:solidFill>
            </a:endParaRPr>
          </a:p>
        </p:txBody>
      </p:sp>
      <p:sp>
        <p:nvSpPr>
          <p:cNvPr id="23" name="TextBox 22"/>
          <p:cNvSpPr txBox="1"/>
          <p:nvPr/>
        </p:nvSpPr>
        <p:spPr>
          <a:xfrm>
            <a:off x="457200" y="914400"/>
            <a:ext cx="8468096" cy="4154984"/>
          </a:xfrm>
          <a:prstGeom prst="rect">
            <a:avLst/>
          </a:prstGeom>
          <a:noFill/>
        </p:spPr>
        <p:txBody>
          <a:bodyPr wrap="square" rtlCol="0">
            <a:spAutoFit/>
          </a:bodyPr>
          <a:lstStyle/>
          <a:p>
            <a:r>
              <a:rPr lang="en-US" sz="1200" b="1" dirty="0" smtClean="0">
                <a:solidFill>
                  <a:schemeClr val="accent1"/>
                </a:solidFill>
              </a:rPr>
              <a:t>Widespread </a:t>
            </a:r>
            <a:r>
              <a:rPr lang="en-US" sz="1200" b="1" dirty="0">
                <a:solidFill>
                  <a:schemeClr val="accent1"/>
                </a:solidFill>
              </a:rPr>
              <a:t>usage of internet for top transactional activities despite limited consumer confidence</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b="1" dirty="0" smtClean="0"/>
              <a:t>More </a:t>
            </a:r>
            <a:r>
              <a:rPr lang="en-US" sz="1200" b="1" dirty="0"/>
              <a:t>than 8 out of 10 consumers’ bank and shop online but majority lack confidence in website </a:t>
            </a:r>
            <a:r>
              <a:rPr lang="en-US" sz="1200" b="1" dirty="0" smtClean="0"/>
              <a:t>security. </a:t>
            </a:r>
            <a:r>
              <a:rPr lang="en-US" sz="1200" dirty="0" smtClean="0"/>
              <a:t>Fewer </a:t>
            </a:r>
            <a:r>
              <a:rPr lang="en-US" sz="1200" dirty="0"/>
              <a:t>than 50% of consumers feel very secure on most websites today. In fact for most websites no more than a quarter of consumers report feeling very secure. Banks/financial management websites evoke the highest degree of confidence with 43% noting they feel very secure on those sites. Conversely while 84% of consumers shop online, just 21% feel very secure on online shopping sites. Where do consumers feel the least secure? Social media (only 8% note they feel very secure on social media sites). Concerns about companies having access to personal information and fears re: identity thefts/hacks are the leading contributors to consumers’ online security concerns.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b="1" dirty="0" smtClean="0"/>
              <a:t>Consumers rely on a mix of known/bookmarked sites and links from search and other sources to arrive at websites they use for banking, shopping, managing healthcare or investments.  </a:t>
            </a:r>
            <a:r>
              <a:rPr lang="en-US" sz="1200" dirty="0" smtClean="0"/>
              <a:t>In </a:t>
            </a:r>
            <a:r>
              <a:rPr lang="en-US" sz="1200" dirty="0"/>
              <a:t>fact, search is used about 38% of the time as a tool for arriving at desired websites, followed by typing an address directly into the browser (24% of the time) and visiting bookmarked sites (22% of the time). Not surprisingly, the majority of consumers say they are most confident in the security of links they have bookmarked (66% extremely/very confident) or have typed directly into the web browser (62% extremely/very confident)</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b="1" dirty="0" smtClean="0"/>
              <a:t>Positive </a:t>
            </a:r>
            <a:r>
              <a:rPr lang="en-US" sz="1200" b="1" dirty="0"/>
              <a:t>past experience, brand familiarity, and familiarity with domain extensions are key contributors to building consumer confidence in safety/security of websites.  </a:t>
            </a:r>
            <a:r>
              <a:rPr lang="en-US" sz="1200" dirty="0" smtClean="0"/>
              <a:t>In </a:t>
            </a:r>
            <a:r>
              <a:rPr lang="en-US" sz="1200" dirty="0"/>
              <a:t>fact these factors are cited as important factors in increasing confidence by 50%-65% of consumers worldwide. UK consumers are significantly more likely than US </a:t>
            </a:r>
            <a:r>
              <a:rPr lang="en-US" sz="1200" dirty="0" smtClean="0"/>
              <a:t>consumers to </a:t>
            </a:r>
            <a:r>
              <a:rPr lang="en-US" sz="1200" dirty="0"/>
              <a:t>cite brand familiarity and familiarity with domain extensions as important contributors to consumer confidence in website security/safety</a:t>
            </a:r>
            <a:r>
              <a:rPr lang="en-US" sz="1200" dirty="0" smtClean="0"/>
              <a:t>.</a:t>
            </a:r>
            <a:endParaRPr lang="en-US" sz="1200" dirty="0"/>
          </a:p>
        </p:txBody>
      </p:sp>
    </p:spTree>
    <p:extLst>
      <p:ext uri="{BB962C8B-B14F-4D97-AF65-F5344CB8AC3E}">
        <p14:creationId xmlns:p14="http://schemas.microsoft.com/office/powerpoint/2010/main" val="2100189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799018" y="6338453"/>
            <a:ext cx="1126278" cy="443346"/>
            <a:chOff x="7799018" y="6338454"/>
            <a:chExt cx="1126278" cy="443346"/>
          </a:xfrm>
        </p:grpSpPr>
        <p:sp>
          <p:nvSpPr>
            <p:cNvPr id="11" name="Round Diagonal Corner Rectangle 10"/>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01812" y="6389455"/>
              <a:ext cx="920691" cy="341345"/>
            </a:xfrm>
            <a:prstGeom prst="rect">
              <a:avLst/>
            </a:prstGeom>
          </p:spPr>
        </p:pic>
      </p:grpSp>
      <p:pic>
        <p:nvPicPr>
          <p:cNvPr id="14" name="Pictur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sp>
        <p:nvSpPr>
          <p:cNvPr id="16" name="Round Diagonal Corner Rectangle 15"/>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20" name="Group 19"/>
          <p:cNvGrpSpPr/>
          <p:nvPr/>
        </p:nvGrpSpPr>
        <p:grpSpPr>
          <a:xfrm>
            <a:off x="227877" y="6338452"/>
            <a:ext cx="2738862" cy="443345"/>
            <a:chOff x="227877" y="6339437"/>
            <a:chExt cx="2738862" cy="443345"/>
          </a:xfrm>
        </p:grpSpPr>
        <p:sp>
          <p:nvSpPr>
            <p:cNvPr id="17" name="Round Diagonal Corner Rectangle 16"/>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sp>
        <p:nvSpPr>
          <p:cNvPr id="18" name="Slide Number Placeholder 8"/>
          <p:cNvSpPr>
            <a:spLocks noGrp="1"/>
          </p:cNvSpPr>
          <p:nvPr>
            <p:ph type="sldNum" sz="quarter" idx="4294967295"/>
          </p:nvPr>
        </p:nvSpPr>
        <p:spPr>
          <a:xfrm>
            <a:off x="3048000" y="6338453"/>
            <a:ext cx="380999" cy="420334"/>
          </a:xfrm>
        </p:spPr>
        <p:txBody>
          <a:bodyPr/>
          <a:lstStyle/>
          <a:p>
            <a:pPr algn="ctr"/>
            <a:fld id="{F2856160-42D5-46FF-A81A-071144C22E9C}" type="slidenum">
              <a:rPr lang="en-US" smtClean="0">
                <a:solidFill>
                  <a:schemeClr val="bg1"/>
                </a:solidFill>
              </a:rPr>
              <a:pPr algn="ctr"/>
              <a:t>7</a:t>
            </a:fld>
            <a:endParaRPr lang="en-US" dirty="0">
              <a:solidFill>
                <a:schemeClr val="bg1"/>
              </a:solidFill>
            </a:endParaRPr>
          </a:p>
        </p:txBody>
      </p:sp>
      <p:sp>
        <p:nvSpPr>
          <p:cNvPr id="22" name="Title 1"/>
          <p:cNvSpPr txBox="1">
            <a:spLocks/>
          </p:cNvSpPr>
          <p:nvPr/>
        </p:nvSpPr>
        <p:spPr>
          <a:xfrm>
            <a:off x="98619" y="228600"/>
            <a:ext cx="8822502" cy="731520"/>
          </a:xfrm>
          <a:prstGeom prst="rect">
            <a:avLst/>
          </a:prstGeom>
        </p:spPr>
        <p:txBody>
          <a:bodyPr vert="horz" lIns="91440" tIns="45720" rIns="91440" bIns="45720" rtlCol="0" anchor="t">
            <a:noAutofit/>
          </a:bodyPr>
          <a:lstStyle>
            <a:lvl1pPr algn="r" defTabSz="914400" rtl="0" eaLnBrk="1" latinLnBrk="0" hangingPunct="1">
              <a:spcBef>
                <a:spcPct val="0"/>
              </a:spcBef>
              <a:buNone/>
              <a:defRPr sz="2400" kern="1200" baseline="0">
                <a:solidFill>
                  <a:schemeClr val="tx2"/>
                </a:solidFill>
                <a:latin typeface="+mj-lt"/>
                <a:ea typeface="+mj-ea"/>
                <a:cs typeface="+mj-cs"/>
              </a:defRPr>
            </a:lvl1pPr>
          </a:lstStyle>
          <a:p>
            <a:pPr algn="ctr"/>
            <a:r>
              <a:rPr lang="en-US" sz="2500" b="1" dirty="0" smtClean="0">
                <a:solidFill>
                  <a:schemeClr val="accent1"/>
                </a:solidFill>
              </a:rPr>
              <a:t>KEY FINDINGS</a:t>
            </a:r>
            <a:endParaRPr lang="en-US" sz="2500" b="1" dirty="0">
              <a:solidFill>
                <a:schemeClr val="accent1"/>
              </a:solidFill>
            </a:endParaRPr>
          </a:p>
        </p:txBody>
      </p:sp>
      <p:sp>
        <p:nvSpPr>
          <p:cNvPr id="23" name="TextBox 22"/>
          <p:cNvSpPr txBox="1"/>
          <p:nvPr/>
        </p:nvSpPr>
        <p:spPr>
          <a:xfrm>
            <a:off x="457200" y="914400"/>
            <a:ext cx="8468096" cy="1938992"/>
          </a:xfrm>
          <a:prstGeom prst="rect">
            <a:avLst/>
          </a:prstGeom>
          <a:noFill/>
        </p:spPr>
        <p:txBody>
          <a:bodyPr wrap="square" rtlCol="0">
            <a:spAutoFit/>
          </a:bodyPr>
          <a:lstStyle/>
          <a:p>
            <a:r>
              <a:rPr lang="en-US" sz="1200" b="1" dirty="0" smtClean="0">
                <a:solidFill>
                  <a:schemeClr val="accent1"/>
                </a:solidFill>
              </a:rPr>
              <a:t>Widespread </a:t>
            </a:r>
            <a:r>
              <a:rPr lang="en-US" sz="1200" b="1" dirty="0">
                <a:solidFill>
                  <a:schemeClr val="accent1"/>
                </a:solidFill>
              </a:rPr>
              <a:t>usage of internet for top transactional activities despite limited consumer confidence</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b="1" dirty="0" smtClean="0"/>
              <a:t>Online </a:t>
            </a:r>
            <a:r>
              <a:rPr lang="en-US" sz="1200" b="1" dirty="0"/>
              <a:t>behavior does not equate to level of comfort sharing information online. </a:t>
            </a:r>
            <a:r>
              <a:rPr lang="en-US" sz="1200" dirty="0"/>
              <a:t>W</a:t>
            </a:r>
            <a:r>
              <a:rPr lang="en-US" sz="1200" dirty="0" smtClean="0"/>
              <a:t>hile </a:t>
            </a:r>
            <a:r>
              <a:rPr lang="en-US" sz="1200" dirty="0"/>
              <a:t>consumers’ online behavior demonstrates a willingness to share information online to complete desired transactions, the majority of consumers note they are not comfortable doing so. In fact, 56% agree that “to complete online transactions I often must share information I would normally not feel comfortable sharing online” (only 18% disagree with this statement). While consumers globally express discomfort sharing information online, US respondents are significantly more like than those in the UK to express this sentiment. UK respondents are more often comfortable sharing financial details and personal information to complete online transactions than their peers in the US but even among those in the UK it is a minority opinion</a:t>
            </a:r>
            <a:r>
              <a:rPr lang="en-US" sz="1200" dirty="0" smtClean="0"/>
              <a:t>.</a:t>
            </a:r>
            <a:endParaRPr lang="en-US" sz="1200" dirty="0"/>
          </a:p>
        </p:txBody>
      </p:sp>
    </p:spTree>
    <p:extLst>
      <p:ext uri="{BB962C8B-B14F-4D97-AF65-F5344CB8AC3E}">
        <p14:creationId xmlns:p14="http://schemas.microsoft.com/office/powerpoint/2010/main" val="1978661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799018" y="6338453"/>
            <a:ext cx="1126278" cy="443346"/>
            <a:chOff x="7799018" y="6338454"/>
            <a:chExt cx="1126278" cy="443346"/>
          </a:xfrm>
        </p:grpSpPr>
        <p:sp>
          <p:nvSpPr>
            <p:cNvPr id="11" name="Round Diagonal Corner Rectangle 10"/>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01812" y="6389455"/>
              <a:ext cx="920691" cy="341345"/>
            </a:xfrm>
            <a:prstGeom prst="rect">
              <a:avLst/>
            </a:prstGeom>
          </p:spPr>
        </p:pic>
      </p:grpSp>
      <p:pic>
        <p:nvPicPr>
          <p:cNvPr id="14" name="Pictur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sp>
        <p:nvSpPr>
          <p:cNvPr id="16" name="Round Diagonal Corner Rectangle 15"/>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20" name="Group 19"/>
          <p:cNvGrpSpPr/>
          <p:nvPr/>
        </p:nvGrpSpPr>
        <p:grpSpPr>
          <a:xfrm>
            <a:off x="227877" y="6338452"/>
            <a:ext cx="2738862" cy="443345"/>
            <a:chOff x="227877" y="6339437"/>
            <a:chExt cx="2738862" cy="443345"/>
          </a:xfrm>
        </p:grpSpPr>
        <p:sp>
          <p:nvSpPr>
            <p:cNvPr id="17" name="Round Diagonal Corner Rectangle 16"/>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sp>
        <p:nvSpPr>
          <p:cNvPr id="18" name="Slide Number Placeholder 8"/>
          <p:cNvSpPr>
            <a:spLocks noGrp="1"/>
          </p:cNvSpPr>
          <p:nvPr>
            <p:ph type="sldNum" sz="quarter" idx="4294967295"/>
          </p:nvPr>
        </p:nvSpPr>
        <p:spPr>
          <a:xfrm>
            <a:off x="3048000" y="6338453"/>
            <a:ext cx="380999" cy="420334"/>
          </a:xfrm>
        </p:spPr>
        <p:txBody>
          <a:bodyPr/>
          <a:lstStyle/>
          <a:p>
            <a:pPr algn="ctr"/>
            <a:fld id="{F2856160-42D5-46FF-A81A-071144C22E9C}" type="slidenum">
              <a:rPr lang="en-US" smtClean="0">
                <a:solidFill>
                  <a:schemeClr val="bg1"/>
                </a:solidFill>
              </a:rPr>
              <a:pPr algn="ctr"/>
              <a:t>8</a:t>
            </a:fld>
            <a:endParaRPr lang="en-US" dirty="0">
              <a:solidFill>
                <a:schemeClr val="bg1"/>
              </a:solidFill>
            </a:endParaRPr>
          </a:p>
        </p:txBody>
      </p:sp>
      <p:sp>
        <p:nvSpPr>
          <p:cNvPr id="22" name="Title 1"/>
          <p:cNvSpPr txBox="1">
            <a:spLocks/>
          </p:cNvSpPr>
          <p:nvPr/>
        </p:nvSpPr>
        <p:spPr>
          <a:xfrm>
            <a:off x="98619" y="228600"/>
            <a:ext cx="8822502" cy="731520"/>
          </a:xfrm>
          <a:prstGeom prst="rect">
            <a:avLst/>
          </a:prstGeom>
        </p:spPr>
        <p:txBody>
          <a:bodyPr vert="horz" lIns="91440" tIns="45720" rIns="91440" bIns="45720" rtlCol="0" anchor="t">
            <a:noAutofit/>
          </a:bodyPr>
          <a:lstStyle>
            <a:lvl1pPr algn="r" defTabSz="914400" rtl="0" eaLnBrk="1" latinLnBrk="0" hangingPunct="1">
              <a:spcBef>
                <a:spcPct val="0"/>
              </a:spcBef>
              <a:buNone/>
              <a:defRPr sz="2400" kern="1200" baseline="0">
                <a:solidFill>
                  <a:schemeClr val="tx2"/>
                </a:solidFill>
                <a:latin typeface="+mj-lt"/>
                <a:ea typeface="+mj-ea"/>
                <a:cs typeface="+mj-cs"/>
              </a:defRPr>
            </a:lvl1pPr>
          </a:lstStyle>
          <a:p>
            <a:pPr algn="ctr"/>
            <a:r>
              <a:rPr lang="en-US" sz="2500" b="1" dirty="0" smtClean="0">
                <a:solidFill>
                  <a:schemeClr val="accent1"/>
                </a:solidFill>
              </a:rPr>
              <a:t>KEY FINDINGS</a:t>
            </a:r>
            <a:endParaRPr lang="en-US" sz="2500" b="1" dirty="0">
              <a:solidFill>
                <a:schemeClr val="accent1"/>
              </a:solidFill>
            </a:endParaRPr>
          </a:p>
        </p:txBody>
      </p:sp>
      <p:sp>
        <p:nvSpPr>
          <p:cNvPr id="23" name="TextBox 22"/>
          <p:cNvSpPr txBox="1"/>
          <p:nvPr/>
        </p:nvSpPr>
        <p:spPr>
          <a:xfrm>
            <a:off x="457200" y="914400"/>
            <a:ext cx="8468096" cy="4893647"/>
          </a:xfrm>
          <a:prstGeom prst="rect">
            <a:avLst/>
          </a:prstGeom>
          <a:noFill/>
        </p:spPr>
        <p:txBody>
          <a:bodyPr wrap="square" rtlCol="0">
            <a:spAutoFit/>
          </a:bodyPr>
          <a:lstStyle/>
          <a:p>
            <a:r>
              <a:rPr lang="en-US" sz="1200" b="1" dirty="0" smtClean="0">
                <a:solidFill>
                  <a:schemeClr val="accent1"/>
                </a:solidFill>
              </a:rPr>
              <a:t>Concerns </a:t>
            </a:r>
            <a:r>
              <a:rPr lang="en-US" sz="1200" b="1" dirty="0">
                <a:solidFill>
                  <a:schemeClr val="accent1"/>
                </a:solidFill>
              </a:rPr>
              <a:t>regarding Internet security growing</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b="1" dirty="0" smtClean="0"/>
              <a:t>Six </a:t>
            </a:r>
            <a:r>
              <a:rPr lang="en-US" sz="1200" b="1" dirty="0"/>
              <a:t>out of ten consumers feel more concerned now than ever about protecting their personal/financial information online. </a:t>
            </a:r>
            <a:r>
              <a:rPr lang="en-US" sz="1200" dirty="0"/>
              <a:t>In fact, roughly 2/3rds of respondents are worried about getting their credit card/financial information stolen online, with the same number citing concerns that their credit card/financial information will be compromised within the next 12 months because of online data breaches. These concerns about an imminent threat are undoubtedly a contributor to the 6 out of 10 who expect security breaches to get worse over the next year. While a majority of consumers worldwide share these concerns, US consumers are significantly more likely than those in the UK to cite these concerns regarding online security. </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b="1" dirty="0" smtClean="0"/>
              <a:t>Propensity </a:t>
            </a:r>
            <a:r>
              <a:rPr lang="en-US" sz="1200" b="1" dirty="0"/>
              <a:t>to conduct transactional activities online is mostly unchanged despite security concerns. </a:t>
            </a:r>
            <a:r>
              <a:rPr lang="en-US" sz="1200" dirty="0"/>
              <a:t>Just 23% of consumers report they are doing less online now than they used to because of concerns regarding online security. A high level of awareness regarding the need to do more to protect their data (65%) and widespread understanding of the steps required to protect themselves online (62%) are likely contributing factors. Interestingly, US consumers are significantly more likely than UK consumers (71% vs 58%, respectively) to know they need to do more to protect themselves online .</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b="1" dirty="0" smtClean="0"/>
              <a:t>Consumers </a:t>
            </a:r>
            <a:r>
              <a:rPr lang="en-US" sz="1200" b="1" dirty="0"/>
              <a:t>hold companies accountable for data security and look to government agencies to do more to protect consumers. </a:t>
            </a:r>
            <a:r>
              <a:rPr lang="en-US" sz="1200" dirty="0"/>
              <a:t>A vast majority (88%) of consumers report that companies should be legally obligated to disclose security breaches (89% US vs. 86% UK), while 84% feel companies should financially compensate consumers if they lose personal/financial information due to data breaches. Three-quarters agree that the government should mandate companies do more to protect all information companies’ use or store online. In fact, 38% note policies for internet security for consumer protection should be set by a government agency while 34% think it should be the responsibility of an independent overseeing body. Regardless of who sets the policies, 4 out of 10 consumers feel the government is not adequately regulating the use of consumer data </a:t>
            </a:r>
            <a:r>
              <a:rPr lang="en-US" sz="1200" dirty="0" smtClean="0"/>
              <a:t>online.</a:t>
            </a:r>
          </a:p>
        </p:txBody>
      </p:sp>
    </p:spTree>
    <p:extLst>
      <p:ext uri="{BB962C8B-B14F-4D97-AF65-F5344CB8AC3E}">
        <p14:creationId xmlns:p14="http://schemas.microsoft.com/office/powerpoint/2010/main" val="2176564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7799018" y="6338453"/>
            <a:ext cx="1126278" cy="443346"/>
            <a:chOff x="7799018" y="6338454"/>
            <a:chExt cx="1126278" cy="443346"/>
          </a:xfrm>
        </p:grpSpPr>
        <p:sp>
          <p:nvSpPr>
            <p:cNvPr id="11" name="Round Diagonal Corner Rectangle 10"/>
            <p:cNvSpPr/>
            <p:nvPr/>
          </p:nvSpPr>
          <p:spPr>
            <a:xfrm>
              <a:off x="7799018" y="6338454"/>
              <a:ext cx="1126278" cy="443346"/>
            </a:xfrm>
            <a:prstGeom prst="round2DiagRect">
              <a:avLst>
                <a:gd name="adj1" fmla="val 13312"/>
                <a:gd name="adj2" fmla="val 1787"/>
              </a:avLst>
            </a:prstGeom>
            <a:solidFill>
              <a:srgbClr val="2BAE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01812" y="6389455"/>
              <a:ext cx="920691" cy="341345"/>
            </a:xfrm>
            <a:prstGeom prst="rect">
              <a:avLst/>
            </a:prstGeom>
          </p:spPr>
        </p:pic>
      </p:grpSp>
      <p:pic>
        <p:nvPicPr>
          <p:cNvPr id="14" name="Pictur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21328" y="6338453"/>
            <a:ext cx="4196441" cy="443346"/>
          </a:xfrm>
          <a:prstGeom prst="round2DiagRect">
            <a:avLst>
              <a:gd name="adj1" fmla="val 0"/>
              <a:gd name="adj2" fmla="val 22603"/>
            </a:avLst>
          </a:prstGeom>
          <a:ln w="88900" cap="sq">
            <a:noFill/>
            <a:miter lim="800000"/>
          </a:ln>
          <a:effectLst>
            <a:outerShdw blurRad="254000" algn="tl" rotWithShape="0">
              <a:srgbClr val="000000">
                <a:alpha val="43000"/>
              </a:srgbClr>
            </a:outerShdw>
          </a:effectLst>
        </p:spPr>
      </p:pic>
      <p:sp>
        <p:nvSpPr>
          <p:cNvPr id="16" name="Round Diagonal Corner Rectangle 15"/>
          <p:cNvSpPr/>
          <p:nvPr/>
        </p:nvSpPr>
        <p:spPr>
          <a:xfrm>
            <a:off x="3048000" y="6338453"/>
            <a:ext cx="381000" cy="443344"/>
          </a:xfrm>
          <a:prstGeom prst="round2DiagRect">
            <a:avLst>
              <a:gd name="adj1" fmla="val 26000"/>
              <a:gd name="adj2" fmla="val 0"/>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20" name="Group 19"/>
          <p:cNvGrpSpPr/>
          <p:nvPr/>
        </p:nvGrpSpPr>
        <p:grpSpPr>
          <a:xfrm>
            <a:off x="227877" y="6338452"/>
            <a:ext cx="2738862" cy="443345"/>
            <a:chOff x="227877" y="6339437"/>
            <a:chExt cx="2738862" cy="443345"/>
          </a:xfrm>
        </p:grpSpPr>
        <p:sp>
          <p:nvSpPr>
            <p:cNvPr id="17" name="Round Diagonal Corner Rectangle 16"/>
            <p:cNvSpPr/>
            <p:nvPr/>
          </p:nvSpPr>
          <p:spPr>
            <a:xfrm>
              <a:off x="227877" y="6339437"/>
              <a:ext cx="2738862" cy="443345"/>
            </a:xfrm>
            <a:prstGeom prst="round2DiagRect">
              <a:avLst>
                <a:gd name="adj1" fmla="val 0"/>
                <a:gd name="adj2" fmla="val 15885"/>
              </a:avLst>
            </a:prstGeom>
            <a:solidFill>
              <a:srgbClr val="EBA3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29323" y="6390439"/>
              <a:ext cx="2737416" cy="369332"/>
            </a:xfrm>
            <a:prstGeom prst="rect">
              <a:avLst/>
            </a:prstGeom>
          </p:spPr>
          <p:txBody>
            <a:bodyPr wrap="none">
              <a:spAutoFit/>
            </a:bodyPr>
            <a:lstStyle/>
            <a:p>
              <a:pPr algn="ctr"/>
              <a:r>
                <a:rPr lang="en-US" dirty="0">
                  <a:solidFill>
                    <a:schemeClr val="bg2"/>
                  </a:solidFill>
                  <a:latin typeface="PT Sans Caption" pitchFamily="34" charset="0"/>
                </a:rPr>
                <a:t>A WORLD OF INSIGHTS</a:t>
              </a:r>
            </a:p>
          </p:txBody>
        </p:sp>
      </p:grpSp>
      <p:sp>
        <p:nvSpPr>
          <p:cNvPr id="18" name="Slide Number Placeholder 8"/>
          <p:cNvSpPr>
            <a:spLocks noGrp="1"/>
          </p:cNvSpPr>
          <p:nvPr>
            <p:ph type="sldNum" sz="quarter" idx="4294967295"/>
          </p:nvPr>
        </p:nvSpPr>
        <p:spPr>
          <a:xfrm>
            <a:off x="3048000" y="6338453"/>
            <a:ext cx="380999" cy="420334"/>
          </a:xfrm>
        </p:spPr>
        <p:txBody>
          <a:bodyPr/>
          <a:lstStyle/>
          <a:p>
            <a:pPr algn="ctr"/>
            <a:fld id="{F2856160-42D5-46FF-A81A-071144C22E9C}" type="slidenum">
              <a:rPr lang="en-US" smtClean="0">
                <a:solidFill>
                  <a:schemeClr val="bg1"/>
                </a:solidFill>
              </a:rPr>
              <a:pPr algn="ctr"/>
              <a:t>9</a:t>
            </a:fld>
            <a:endParaRPr lang="en-US" dirty="0">
              <a:solidFill>
                <a:schemeClr val="bg1"/>
              </a:solidFill>
            </a:endParaRPr>
          </a:p>
        </p:txBody>
      </p:sp>
      <p:sp>
        <p:nvSpPr>
          <p:cNvPr id="22" name="Title 1"/>
          <p:cNvSpPr txBox="1">
            <a:spLocks/>
          </p:cNvSpPr>
          <p:nvPr/>
        </p:nvSpPr>
        <p:spPr>
          <a:xfrm>
            <a:off x="98619" y="228600"/>
            <a:ext cx="8822502" cy="731520"/>
          </a:xfrm>
          <a:prstGeom prst="rect">
            <a:avLst/>
          </a:prstGeom>
        </p:spPr>
        <p:txBody>
          <a:bodyPr vert="horz" lIns="91440" tIns="45720" rIns="91440" bIns="45720" rtlCol="0" anchor="t">
            <a:noAutofit/>
          </a:bodyPr>
          <a:lstStyle>
            <a:lvl1pPr algn="r" defTabSz="914400" rtl="0" eaLnBrk="1" latinLnBrk="0" hangingPunct="1">
              <a:spcBef>
                <a:spcPct val="0"/>
              </a:spcBef>
              <a:buNone/>
              <a:defRPr sz="2400" kern="1200" baseline="0">
                <a:solidFill>
                  <a:schemeClr val="tx2"/>
                </a:solidFill>
                <a:latin typeface="+mj-lt"/>
                <a:ea typeface="+mj-ea"/>
                <a:cs typeface="+mj-cs"/>
              </a:defRPr>
            </a:lvl1pPr>
          </a:lstStyle>
          <a:p>
            <a:pPr algn="ctr"/>
            <a:r>
              <a:rPr lang="en-US" sz="2500" b="1" dirty="0" smtClean="0">
                <a:solidFill>
                  <a:schemeClr val="accent1"/>
                </a:solidFill>
              </a:rPr>
              <a:t>KEY FINDINGS</a:t>
            </a:r>
            <a:endParaRPr lang="en-US" sz="2500" b="1" dirty="0">
              <a:solidFill>
                <a:schemeClr val="accent1"/>
              </a:solidFill>
            </a:endParaRPr>
          </a:p>
        </p:txBody>
      </p:sp>
      <p:sp>
        <p:nvSpPr>
          <p:cNvPr id="23" name="TextBox 22"/>
          <p:cNvSpPr txBox="1"/>
          <p:nvPr/>
        </p:nvSpPr>
        <p:spPr>
          <a:xfrm>
            <a:off x="457200" y="762000"/>
            <a:ext cx="8534400" cy="5632311"/>
          </a:xfrm>
          <a:prstGeom prst="rect">
            <a:avLst/>
          </a:prstGeom>
          <a:noFill/>
        </p:spPr>
        <p:txBody>
          <a:bodyPr wrap="square" rtlCol="0">
            <a:spAutoFit/>
          </a:bodyPr>
          <a:lstStyle/>
          <a:p>
            <a:r>
              <a:rPr lang="en-US" sz="1200" b="1" dirty="0" smtClean="0">
                <a:solidFill>
                  <a:schemeClr val="accent1"/>
                </a:solidFill>
              </a:rPr>
              <a:t>Limited </a:t>
            </a:r>
            <a:r>
              <a:rPr lang="en-US" sz="1200" b="1" dirty="0">
                <a:solidFill>
                  <a:schemeClr val="accent1"/>
                </a:solidFill>
              </a:rPr>
              <a:t>awareness of </a:t>
            </a:r>
            <a:r>
              <a:rPr lang="en-US" sz="1200" b="1" dirty="0" err="1">
                <a:solidFill>
                  <a:schemeClr val="accent1"/>
                </a:solidFill>
              </a:rPr>
              <a:t>gTLDs</a:t>
            </a:r>
            <a:endParaRPr lang="en-US" sz="1200" b="1" dirty="0">
              <a:solidFill>
                <a:schemeClr val="accent1"/>
              </a:solidFill>
            </a:endParaRP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b="1" dirty="0" smtClean="0"/>
              <a:t>Limited </a:t>
            </a:r>
            <a:r>
              <a:rPr lang="en-US" sz="1200" b="1" dirty="0"/>
              <a:t>awareness of upcoming changes to </a:t>
            </a:r>
            <a:r>
              <a:rPr lang="en-US" sz="1200" b="1" dirty="0" err="1"/>
              <a:t>gTLDs</a:t>
            </a:r>
            <a:r>
              <a:rPr lang="en-US" sz="1200" b="1" dirty="0"/>
              <a:t>. </a:t>
            </a:r>
            <a:r>
              <a:rPr lang="en-US" sz="1200" dirty="0"/>
              <a:t>In fact, 56% know nothing about the upcoming changes and 37% have heard something about it but are not exactly sure what is changing (a result that is consistent across the US and the UK). In fact, consumers show a very limited understanding of the landscape today. Three out of ten consumers don’t know how many website domain extensions there are today or how many there are likely to be in the next 1-2 years. When asked to select a number, 32% report there are more than 1,000 domain extensions today (only 11% knew the correct number of ~20), while 40% indicate there will be an unlimited number in 2 years.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b="1" dirty="0" smtClean="0"/>
              <a:t>Roughly </a:t>
            </a:r>
            <a:r>
              <a:rPr lang="en-US" sz="1200" b="1" dirty="0"/>
              <a:t>one-half of consumers (49%) express discomfort visiting websites ending in new domains. </a:t>
            </a:r>
            <a:r>
              <a:rPr lang="en-US" sz="1200" dirty="0"/>
              <a:t>US consumers, as well as women and baby boomers are the most cautious. Only 13% of consumers are comfortable visiting websites with new domain extensions.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b="1" dirty="0" smtClean="0"/>
              <a:t>Four </a:t>
            </a:r>
            <a:r>
              <a:rPr lang="en-US" sz="1200" b="1" dirty="0"/>
              <a:t>out of ten respondents (42%) report feeling less secure online with the introduction of new </a:t>
            </a:r>
            <a:r>
              <a:rPr lang="en-US" sz="1200" b="1" dirty="0" err="1"/>
              <a:t>gTLDs</a:t>
            </a:r>
            <a:r>
              <a:rPr lang="en-US" sz="1200" b="1" dirty="0"/>
              <a:t>, while one-third report feeling just as secure as before. </a:t>
            </a:r>
            <a:r>
              <a:rPr lang="en-US" sz="1200" dirty="0"/>
              <a:t>US consumers are more likely to feel less secure as a result of the changes to </a:t>
            </a:r>
            <a:r>
              <a:rPr lang="en-US" sz="1200" dirty="0" err="1"/>
              <a:t>gTLDs</a:t>
            </a:r>
            <a:r>
              <a:rPr lang="en-US" sz="1200" dirty="0"/>
              <a:t> than their UK peers. Ways in which consumers agree companies can make new </a:t>
            </a:r>
            <a:r>
              <a:rPr lang="en-US" sz="1200" dirty="0" err="1"/>
              <a:t>gTLDs</a:t>
            </a:r>
            <a:r>
              <a:rPr lang="en-US" sz="1200" dirty="0"/>
              <a:t> feel more </a:t>
            </a:r>
            <a:r>
              <a:rPr lang="en-US" sz="1200" dirty="0" smtClean="0"/>
              <a:t>secure:</a:t>
            </a:r>
          </a:p>
          <a:p>
            <a:pPr marL="742950" lvl="1" indent="-285750">
              <a:buFont typeface="Courier New" panose="02070309020205020404" pitchFamily="49" charset="0"/>
              <a:buChar char="o"/>
            </a:pPr>
            <a:r>
              <a:rPr lang="en-US" sz="1200" dirty="0" smtClean="0"/>
              <a:t>45</a:t>
            </a:r>
            <a:r>
              <a:rPr lang="en-US" sz="1200" dirty="0"/>
              <a:t>% agree they’d feel more secure if the brand/company clearly communicates the steps to take to secure your personal information within the </a:t>
            </a:r>
            <a:r>
              <a:rPr lang="en-US" sz="1200" dirty="0" smtClean="0"/>
              <a:t>website</a:t>
            </a:r>
          </a:p>
          <a:p>
            <a:pPr marL="742950" lvl="1" indent="-285750">
              <a:buFont typeface="Courier New" panose="02070309020205020404" pitchFamily="49" charset="0"/>
              <a:buChar char="o"/>
            </a:pPr>
            <a:r>
              <a:rPr lang="en-US" sz="1200" dirty="0" smtClean="0"/>
              <a:t>42</a:t>
            </a:r>
            <a:r>
              <a:rPr lang="en-US" sz="1200" dirty="0"/>
              <a:t>% would like if the website has a branded logo indicating that it's a safe </a:t>
            </a:r>
            <a:r>
              <a:rPr lang="en-US" sz="1200" dirty="0" smtClean="0"/>
              <a:t>site</a:t>
            </a:r>
          </a:p>
          <a:p>
            <a:pPr marL="742950" lvl="1" indent="-285750">
              <a:buFont typeface="Courier New" panose="02070309020205020404" pitchFamily="49" charset="0"/>
              <a:buChar char="o"/>
            </a:pPr>
            <a:r>
              <a:rPr lang="en-US" sz="1200" dirty="0" smtClean="0"/>
              <a:t>41</a:t>
            </a:r>
            <a:r>
              <a:rPr lang="en-US" sz="1200" dirty="0"/>
              <a:t>% want it evident to visitors that the website adheres to a set standard of security regulations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b="1" dirty="0" smtClean="0"/>
              <a:t>Having </a:t>
            </a:r>
            <a:r>
              <a:rPr lang="en-US" sz="1200" b="1" dirty="0"/>
              <a:t>an online community made up of verified websites boosts confidence for majority of consumers. </a:t>
            </a:r>
            <a:r>
              <a:rPr lang="en-US" sz="1200" dirty="0"/>
              <a:t>In fact, 71% of consumers admit they would feel safer doing business with brands/companies in this type of community, while 68% of consumers would be more likely to do business with brands/ companies in the community. One-half of consumers (51%) would even consider switching to brands/companies within the community. It makes sense that nervous US consumers are significantly more likely than UK consumers to report they would feel safer doing business with brands/companies in this type of community and would be more likely to do business with companies with this type of community association.</a:t>
            </a:r>
          </a:p>
          <a:p>
            <a:pPr marL="285750" indent="-285750">
              <a:buFont typeface="Arial" panose="020B0604020202020204" pitchFamily="34" charset="0"/>
              <a:buChar char="•"/>
            </a:pPr>
            <a:endParaRPr lang="en-US" sz="1200" dirty="0"/>
          </a:p>
        </p:txBody>
      </p:sp>
    </p:spTree>
    <p:extLst>
      <p:ext uri="{BB962C8B-B14F-4D97-AF65-F5344CB8AC3E}">
        <p14:creationId xmlns:p14="http://schemas.microsoft.com/office/powerpoint/2010/main" val="1594758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DG Research NEW">
      <a:dk1>
        <a:srgbClr val="000000"/>
      </a:dk1>
      <a:lt1>
        <a:srgbClr val="FFFFFF"/>
      </a:lt1>
      <a:dk2>
        <a:srgbClr val="000000"/>
      </a:dk2>
      <a:lt2>
        <a:srgbClr val="FFFFFF"/>
      </a:lt2>
      <a:accent1>
        <a:srgbClr val="2BAEDA"/>
      </a:accent1>
      <a:accent2>
        <a:srgbClr val="EBA32B"/>
      </a:accent2>
      <a:accent3>
        <a:srgbClr val="FF59C4"/>
      </a:accent3>
      <a:accent4>
        <a:srgbClr val="EEECE1"/>
      </a:accent4>
      <a:accent5>
        <a:srgbClr val="00B050"/>
      </a:accent5>
      <a:accent6>
        <a:srgbClr val="7030A0"/>
      </a:accent6>
      <a:hlink>
        <a:srgbClr val="FF59C4"/>
      </a:hlink>
      <a:folHlink>
        <a:srgbClr val="EBA32B"/>
      </a:folHlink>
    </a:clrScheme>
    <a:fontScheme name="IDG Research">
      <a:majorFont>
        <a:latin typeface="PT Sans Caption"/>
        <a:ea typeface=""/>
        <a:cs typeface=""/>
      </a:majorFont>
      <a:minorFont>
        <a:latin typeface="PT Sans Captio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8763</TotalTime>
  <Words>5449</Words>
  <Application>Microsoft Office PowerPoint</Application>
  <PresentationFormat>On-screen Show (4:3)</PresentationFormat>
  <Paragraphs>561</Paragraphs>
  <Slides>36</Slides>
  <Notes>19</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Fewer than 50% of consumers feel very secure on most websites today; Banks/financial management websites evoke the highest degree of confidence while very few consumers feel very secure on social media sites.</vt:lpstr>
      <vt:lpstr>US and UK consumers find safety and security in different types of websites, however both groups report search engines and social media as the least secure.</vt:lpstr>
      <vt:lpstr>Of those that feel unsafe on certain websites, most attribute it to concerns about companies having access to personal information and fears about identity thefts/hacks.</vt:lpstr>
      <vt:lpstr>Consumers rely on a mix of known/bookmarked sites and links from search and other sources to arrive at websites. </vt:lpstr>
      <vt:lpstr>Not surprisingly, the majority of consumers say they are most confident in the security of links they have bookmarked or have typed directly into the web browser.</vt:lpstr>
      <vt:lpstr>US consumers tend to be more confident than UK consumers when it comes certain search methods.</vt:lpstr>
      <vt:lpstr>Positive past experience, brand familiarity, and familiarity with domain extensions are key contributors to building consumer confidence in safety/security of websites.</vt:lpstr>
      <vt:lpstr>UK consumers are significantly more likely than US consumers to cite brand familiarity and familiarity with domain extensions as important contributors to consumer confidence in website security/safety.</vt:lpstr>
      <vt:lpstr>While consumers’ online behavior demonstrates a willingness to share information online to complete desired transactions, the majority of consumers note they are not comfortable doing so.</vt:lpstr>
      <vt:lpstr>US respondents are significantly more like than those in the UK to express discomfort sharing information online. UK respondents are more often comfortable sharing financial details and personal information to complete online transactions, but even among those in the UK it is a minority opinion.</vt:lpstr>
      <vt:lpstr>Roughly two-thirds of respondents are more worried now than ever about protecting their personal/financial information online, with the same number expecting security breaches to get worse over the next year. </vt:lpstr>
      <vt:lpstr>The tendency to conduct transactional activities online is mostly unchanged despite security concerns, however there is a high level of awareness regarding the need to do more to protect their data and widespread understanding of the steps required to protect themselves online.</vt:lpstr>
      <vt:lpstr>US consumers are significantly more likely than those in the UK to report online security concerns and are also more likely than UK consumers to know they need to do more to protect themselves online.</vt:lpstr>
      <vt:lpstr>Six out of ten consumers are concerned that their credit card/financial information will be compromised within the next 12 months because of online data breaches; a third think it will happen in the next month.</vt:lpstr>
      <vt:lpstr>Those with immediate concerns of online data breaches are most likely to be women, parents, and of the older generations. Those that manage their investments and healthcare online are also more concerned compared to those that use the internet for online banking and shopping.</vt:lpstr>
      <vt:lpstr>Consumers hold companies accountable for data security and look to government agencies or an independent overseeing body to do more to protect consumers.</vt:lpstr>
      <vt:lpstr>Regardless of who sets the policies, 4 out of 10 consumers feel the government is not adequately regulating the use of consumer data online. Consumers admit feeling overwhelmed with security options and call for the government to mandate companies do more to protect information online. </vt:lpstr>
      <vt:lpstr>A vast majority of US consumers report that companies should be legally obligated to disclose security breaches, which turns out to be significantly more than UK consumers.</vt:lpstr>
      <vt:lpstr>PowerPoint Presentation</vt:lpstr>
      <vt:lpstr>There is limited awareness of upcoming changes to gTLDs as 56% know nothing about it and 37% have heard something about it but are not exactly sure what is changing (a result that is consistent across the US and the UK). In fact, consumers show a very limited understanding of the landscape today as only 11% knew the correct number of currently domain extensions.</vt:lpstr>
      <vt:lpstr>PowerPoint Presentation</vt:lpstr>
      <vt:lpstr>Roughly one-half of consumers (49%) express discomfort visiting websites ending in new domains. Only 13% of consumers are comfortable visiting websites with new domain extensions.</vt:lpstr>
      <vt:lpstr>PowerPoint Presentation</vt:lpstr>
      <vt:lpstr>Consumers agree companies can make new gTLDs feel more secure by clearly communicates the steps taken to secure your personal information within the website, by adding a branded logo indicating that it's a safe site, or making it evident that the website adheres to a set standard of security regulations</vt:lpstr>
      <vt:lpstr>Having an online community made up of verified websites boosts confidence for majority of consumers. Those in the US are significantly more likely than UK consumers to report they would feel safer and be more likely to do business with brands/companies in this type of community.</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Galvin</dc:creator>
  <cp:lastModifiedBy>Yurie Kwon</cp:lastModifiedBy>
  <cp:revision>1125</cp:revision>
  <cp:lastPrinted>2014-07-18T19:24:49Z</cp:lastPrinted>
  <dcterms:created xsi:type="dcterms:W3CDTF">2013-03-04T20:10:03Z</dcterms:created>
  <dcterms:modified xsi:type="dcterms:W3CDTF">2015-04-01T18:06:54Z</dcterms:modified>
</cp:coreProperties>
</file>